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3" r:id="rId2"/>
    <p:sldId id="264" r:id="rId3"/>
    <p:sldId id="257" r:id="rId4"/>
    <p:sldId id="258" r:id="rId5"/>
    <p:sldId id="259" r:id="rId6"/>
    <p:sldId id="260" r:id="rId7"/>
    <p:sldId id="261" r:id="rId8"/>
    <p:sldId id="266" r:id="rId9"/>
    <p:sldId id="262" r:id="rId10"/>
    <p:sldId id="265" r:id="rId11"/>
    <p:sldId id="268" r:id="rId12"/>
    <p:sldId id="267"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8194" autoAdjust="0"/>
  </p:normalViewPr>
  <p:slideViewPr>
    <p:cSldViewPr snapToGrid="0">
      <p:cViewPr varScale="1">
        <p:scale>
          <a:sx n="56" d="100"/>
          <a:sy n="56" d="100"/>
        </p:scale>
        <p:origin x="87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A017FB-6658-4B94-BFEF-3DF589018FF2}" type="datetimeFigureOut">
              <a:rPr lang="en-CA" smtClean="0"/>
              <a:t>02-Sep-2025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EEB5D9-CC26-4CFD-8AF4-09C24349BAA5}" type="slidenum">
              <a:rPr lang="en-CA" smtClean="0"/>
              <a:t>‹#›</a:t>
            </a:fld>
            <a:endParaRPr lang="en-CA"/>
          </a:p>
        </p:txBody>
      </p:sp>
    </p:spTree>
    <p:extLst>
      <p:ext uri="{BB962C8B-B14F-4D97-AF65-F5344CB8AC3E}">
        <p14:creationId xmlns:p14="http://schemas.microsoft.com/office/powerpoint/2010/main" val="1598749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bclaws.ca/civix/document/id/complete/statreg/96124_01#section51"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hierarchy of effectiveness is</a:t>
            </a:r>
            <a:r>
              <a:rPr lang="en-CA" baseline="0" dirty="0"/>
              <a:t> used to describe the changes we put in place to lead to improvement and the relative impact they have. At the bottom of the “hierarchy” are person-based solutions which are easier to put in place and commonly used. At the top are the most effective and most constraining but harder to put in place and require development of infrastructure.</a:t>
            </a:r>
            <a:endParaRPr lang="en-CA" dirty="0"/>
          </a:p>
        </p:txBody>
      </p:sp>
      <p:sp>
        <p:nvSpPr>
          <p:cNvPr id="4" name="Slide Number Placeholder 3"/>
          <p:cNvSpPr>
            <a:spLocks noGrp="1"/>
          </p:cNvSpPr>
          <p:nvPr>
            <p:ph type="sldNum" sz="quarter" idx="10"/>
          </p:nvPr>
        </p:nvSpPr>
        <p:spPr/>
        <p:txBody>
          <a:bodyPr/>
          <a:lstStyle/>
          <a:p>
            <a:fld id="{B3EEB5D9-CC26-4CFD-8AF4-09C24349BAA5}" type="slidenum">
              <a:rPr lang="en-CA" smtClean="0"/>
              <a:t>8</a:t>
            </a:fld>
            <a:endParaRPr lang="en-CA"/>
          </a:p>
        </p:txBody>
      </p:sp>
    </p:spTree>
    <p:extLst>
      <p:ext uri="{BB962C8B-B14F-4D97-AF65-F5344CB8AC3E}">
        <p14:creationId xmlns:p14="http://schemas.microsoft.com/office/powerpoint/2010/main" val="3791075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Section 51 is a section of the </a:t>
            </a:r>
            <a:r>
              <a:rPr lang="en-CA" u="sng" dirty="0">
                <a:hlinkClick r:id="rId3"/>
              </a:rPr>
              <a:t>BC Evidence Act</a:t>
            </a:r>
            <a:r>
              <a:rPr lang="en-CA" dirty="0"/>
              <a:t> that prohibits the disclosure of opinion and documentation collected as part of Quality Review by a designated Quality Committee.  Such information cannot be admitted into evidence in any legal or civil proceedings or disclosed beyond the Health Authority Board of Directors and health care professionals.  </a:t>
            </a:r>
          </a:p>
          <a:p>
            <a:r>
              <a:rPr lang="en-CA" dirty="0"/>
              <a:t> </a:t>
            </a:r>
          </a:p>
          <a:p>
            <a:r>
              <a:rPr lang="en-CA" dirty="0"/>
              <a:t>The intent of the Section 51 is to promote open and frank discussions among health care professionals about all of the factors and circumstances leading to a patient safety incident or unanticipated patient outcome, for the purpose of improving care delivery.  This supports Island Health’s commitment to a relentless focus on learning and improvement. </a:t>
            </a:r>
          </a:p>
          <a:p>
            <a:endParaRPr lang="en-CA" dirty="0"/>
          </a:p>
          <a:p>
            <a:pPr defTabSz="914318">
              <a:defRPr/>
            </a:pPr>
            <a:r>
              <a:rPr lang="en-CA" dirty="0"/>
              <a:t>To be protected under Section 51, quality reviews must be conducted by a Quality Committee constituted within the Island Health Quality Structures as designated by the Island Health Board of Directors. In addition, Section 51 protection applies only to the review of care provided within a hospital, provincial mental health facility, or during transportation of patients by BC Emergency Health Services.  </a:t>
            </a:r>
          </a:p>
          <a:p>
            <a:endParaRPr lang="en-CA" b="1" dirty="0"/>
          </a:p>
          <a:p>
            <a:r>
              <a:rPr lang="en-CA" b="1" dirty="0"/>
              <a:t>Information protected under Section 51:</a:t>
            </a:r>
            <a:endParaRPr lang="en-CA" sz="1400" dirty="0"/>
          </a:p>
          <a:p>
            <a:pPr lvl="0"/>
            <a:r>
              <a:rPr lang="en-US" dirty="0"/>
              <a:t>Opinions and interpretations of any individuals who participate in a Quality Review. </a:t>
            </a:r>
            <a:endParaRPr lang="en-CA" sz="1400" dirty="0"/>
          </a:p>
          <a:p>
            <a:pPr lvl="0"/>
            <a:r>
              <a:rPr lang="en-US" dirty="0"/>
              <a:t>All documentation arising from the Quality Review, including</a:t>
            </a:r>
            <a:endParaRPr lang="en-CA" sz="1400" dirty="0"/>
          </a:p>
          <a:p>
            <a:pPr lvl="1"/>
            <a:r>
              <a:rPr lang="en-US" dirty="0"/>
              <a:t>Interview reports</a:t>
            </a:r>
            <a:endParaRPr lang="en-CA" sz="1400" dirty="0"/>
          </a:p>
          <a:p>
            <a:pPr lvl="1"/>
            <a:r>
              <a:rPr lang="en-US" dirty="0"/>
              <a:t>Evaluations</a:t>
            </a:r>
            <a:endParaRPr lang="en-CA" sz="1400" dirty="0"/>
          </a:p>
          <a:p>
            <a:pPr lvl="1"/>
            <a:r>
              <a:rPr lang="en-US" dirty="0"/>
              <a:t>Audit results</a:t>
            </a:r>
            <a:endParaRPr lang="en-CA" sz="1400" dirty="0"/>
          </a:p>
          <a:p>
            <a:pPr lvl="1"/>
            <a:r>
              <a:rPr lang="en-US" dirty="0"/>
              <a:t>Review reports and summaries</a:t>
            </a:r>
            <a:endParaRPr lang="en-CA" sz="1400" dirty="0"/>
          </a:p>
          <a:p>
            <a:pPr lvl="1"/>
            <a:r>
              <a:rPr lang="en-US" dirty="0"/>
              <a:t>Recommendations that have </a:t>
            </a:r>
            <a:r>
              <a:rPr lang="en-US" u="sng" dirty="0"/>
              <a:t>not</a:t>
            </a:r>
            <a:r>
              <a:rPr lang="en-US" dirty="0"/>
              <a:t> been implemented.  </a:t>
            </a:r>
            <a:endParaRPr lang="en-CA" sz="1400" dirty="0"/>
          </a:p>
          <a:p>
            <a:r>
              <a:rPr lang="en-CA" dirty="0"/>
              <a:t>	Note: Once approved, recommendations will be released to individuals within the organization who need to be aware of, or act on, the recommendations</a:t>
            </a:r>
            <a:endParaRPr lang="en-CA" sz="1400" dirty="0"/>
          </a:p>
          <a:p>
            <a:endParaRPr lang="en-CA" dirty="0"/>
          </a:p>
          <a:p>
            <a:r>
              <a:rPr lang="en-CA" b="1" dirty="0"/>
              <a:t>Information </a:t>
            </a:r>
            <a:r>
              <a:rPr lang="en-CA" b="1" u="sng" dirty="0"/>
              <a:t>not</a:t>
            </a:r>
            <a:r>
              <a:rPr lang="en-CA" b="1" dirty="0"/>
              <a:t> protected under Section 51:</a:t>
            </a:r>
            <a:endParaRPr lang="en-CA" sz="1400" dirty="0"/>
          </a:p>
          <a:p>
            <a:pPr lvl="0"/>
            <a:r>
              <a:rPr lang="en-US" dirty="0"/>
              <a:t>Facts pertaining to the patient’s care including</a:t>
            </a:r>
            <a:endParaRPr lang="en-CA" sz="1400" dirty="0"/>
          </a:p>
          <a:p>
            <a:pPr lvl="1"/>
            <a:r>
              <a:rPr lang="en-US" dirty="0"/>
              <a:t>Details of the incident affecting the patient</a:t>
            </a:r>
            <a:endParaRPr lang="en-CA" sz="1400" dirty="0"/>
          </a:p>
          <a:p>
            <a:pPr lvl="1"/>
            <a:r>
              <a:rPr lang="en-US" dirty="0"/>
              <a:t>Patient’s health status</a:t>
            </a:r>
            <a:endParaRPr lang="en-CA" sz="1400" dirty="0"/>
          </a:p>
          <a:p>
            <a:pPr lvl="1"/>
            <a:r>
              <a:rPr lang="en-US" dirty="0"/>
              <a:t>Patient’s course of treatment and care</a:t>
            </a:r>
            <a:endParaRPr lang="en-CA" sz="1400" dirty="0"/>
          </a:p>
          <a:p>
            <a:pPr lvl="1"/>
            <a:r>
              <a:rPr lang="en-US" dirty="0"/>
              <a:t>Any information in the patient record </a:t>
            </a:r>
            <a:endParaRPr lang="en-CA" sz="1400" dirty="0"/>
          </a:p>
          <a:p>
            <a:pPr lvl="1"/>
            <a:r>
              <a:rPr lang="en-US" dirty="0"/>
              <a:t>The fact that a Quality Review was conducted</a:t>
            </a:r>
            <a:endParaRPr lang="en-CA" sz="1400" dirty="0"/>
          </a:p>
          <a:p>
            <a:pPr lvl="1"/>
            <a:r>
              <a:rPr lang="en-US" dirty="0"/>
              <a:t>Quality Reviews related to care provided in the community or in facilities other than hospitals or provincial mental health </a:t>
            </a:r>
            <a:r>
              <a:rPr lang="en-US" dirty="0" err="1"/>
              <a:t>facilitiesOpinions</a:t>
            </a:r>
            <a:r>
              <a:rPr lang="en-US" dirty="0"/>
              <a:t> and documentation gathered by any individual(s) not working within a properly constituted Quality Committee</a:t>
            </a:r>
            <a:endParaRPr lang="en-CA" dirty="0"/>
          </a:p>
          <a:p>
            <a:pPr lvl="1"/>
            <a:r>
              <a:rPr lang="en-US" dirty="0"/>
              <a:t>Recommendations that have been implemented within the organization</a:t>
            </a:r>
            <a:endParaRPr lang="en-CA" dirty="0"/>
          </a:p>
        </p:txBody>
      </p:sp>
      <p:sp>
        <p:nvSpPr>
          <p:cNvPr id="4" name="Slide Number Placeholder 3"/>
          <p:cNvSpPr>
            <a:spLocks noGrp="1"/>
          </p:cNvSpPr>
          <p:nvPr>
            <p:ph type="sldNum" sz="quarter" idx="10"/>
          </p:nvPr>
        </p:nvSpPr>
        <p:spPr/>
        <p:txBody>
          <a:bodyPr/>
          <a:lstStyle/>
          <a:p>
            <a:fld id="{47DA93D7-F85A-4766-8179-37240CE57471}" type="slidenum">
              <a:rPr lang="en-CA" smtClean="0"/>
              <a:t>10</a:t>
            </a:fld>
            <a:endParaRPr lang="en-CA"/>
          </a:p>
        </p:txBody>
      </p:sp>
    </p:spTree>
    <p:extLst>
      <p:ext uri="{BB962C8B-B14F-4D97-AF65-F5344CB8AC3E}">
        <p14:creationId xmlns:p14="http://schemas.microsoft.com/office/powerpoint/2010/main" val="358911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AB8B61D6-1088-4390-8B13-A1FFB565544C}" type="datetimeFigureOut">
              <a:rPr lang="en-CA" smtClean="0"/>
              <a:t>02-Sep-2025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2076255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B8B61D6-1088-4390-8B13-A1FFB565544C}" type="datetimeFigureOut">
              <a:rPr lang="en-CA" smtClean="0"/>
              <a:t>02-Sep-2025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166233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B8B61D6-1088-4390-8B13-A1FFB565544C}" type="datetimeFigureOut">
              <a:rPr lang="en-CA" smtClean="0"/>
              <a:t>02-Sep-2025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221747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A68B6A2-1488-4577-BAB5-E2A0A9091E4C}"/>
              </a:ext>
            </a:extLst>
          </p:cNvPr>
          <p:cNvGrpSpPr/>
          <p:nvPr/>
        </p:nvGrpSpPr>
        <p:grpSpPr>
          <a:xfrm>
            <a:off x="0" y="6789944"/>
            <a:ext cx="12192000" cy="77821"/>
            <a:chOff x="0" y="6780111"/>
            <a:chExt cx="9144000" cy="77821"/>
          </a:xfrm>
        </p:grpSpPr>
        <p:sp>
          <p:nvSpPr>
            <p:cNvPr id="9" name="Rectangle 8"/>
            <p:cNvSpPr/>
            <p:nvPr/>
          </p:nvSpPr>
          <p:spPr>
            <a:xfrm>
              <a:off x="0" y="6780112"/>
              <a:ext cx="2383277" cy="7781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1350">
                <a:solidFill>
                  <a:prstClr val="white"/>
                </a:solidFill>
              </a:endParaRPr>
            </a:p>
          </p:txBody>
        </p:sp>
        <p:sp>
          <p:nvSpPr>
            <p:cNvPr id="10" name="Rectangle 9"/>
            <p:cNvSpPr/>
            <p:nvPr/>
          </p:nvSpPr>
          <p:spPr>
            <a:xfrm>
              <a:off x="2383277" y="6780111"/>
              <a:ext cx="6760723" cy="77821"/>
            </a:xfrm>
            <a:prstGeom prst="rect">
              <a:avLst/>
            </a:prstGeom>
            <a:gradFill flip="none" rotWithShape="1">
              <a:gsLst>
                <a:gs pos="77000">
                  <a:srgbClr val="00B0F0"/>
                </a:gs>
                <a:gs pos="0">
                  <a:srgbClr val="0092DA"/>
                </a:gs>
                <a:gs pos="10000">
                  <a:srgbClr val="94DEF9"/>
                </a:gs>
                <a:gs pos="21000">
                  <a:schemeClr val="bg1"/>
                </a:gs>
                <a:gs pos="100000">
                  <a:srgbClr val="0070C0"/>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sz="1350">
                <a:solidFill>
                  <a:prstClr val="white"/>
                </a:solidFill>
              </a:endParaRPr>
            </a:p>
          </p:txBody>
        </p:sp>
      </p:grpSp>
      <p:sp>
        <p:nvSpPr>
          <p:cNvPr id="5" name="Title 1"/>
          <p:cNvSpPr>
            <a:spLocks noGrp="1"/>
          </p:cNvSpPr>
          <p:nvPr>
            <p:ph type="title" hasCustomPrompt="1"/>
          </p:nvPr>
        </p:nvSpPr>
        <p:spPr>
          <a:xfrm>
            <a:off x="153600" y="158744"/>
            <a:ext cx="11886461" cy="439200"/>
          </a:xfrm>
        </p:spPr>
        <p:txBody>
          <a:bodyPr>
            <a:noAutofit/>
          </a:bodyPr>
          <a:lstStyle>
            <a:lvl1pPr>
              <a:defRPr sz="2600" b="1"/>
            </a:lvl1pPr>
          </a:lstStyle>
          <a:p>
            <a:r>
              <a:rPr lang="en-US" dirty="0"/>
              <a:t>CLICK TO EDIT MASTER TITLE STYLE</a:t>
            </a:r>
          </a:p>
        </p:txBody>
      </p:sp>
      <p:sp>
        <p:nvSpPr>
          <p:cNvPr id="6" name="Text Placeholder 6"/>
          <p:cNvSpPr>
            <a:spLocks noGrp="1"/>
          </p:cNvSpPr>
          <p:nvPr>
            <p:ph type="body" sz="quarter" idx="13" hasCustomPrompt="1"/>
          </p:nvPr>
        </p:nvSpPr>
        <p:spPr>
          <a:xfrm>
            <a:off x="151940" y="583128"/>
            <a:ext cx="11886461" cy="583200"/>
          </a:xfrm>
        </p:spPr>
        <p:txBody>
          <a:bodyPr>
            <a:normAutofit/>
          </a:bodyPr>
          <a:lstStyle>
            <a:lvl1pPr marL="0" indent="0">
              <a:buNone/>
              <a:defRPr sz="2000"/>
            </a:lvl1pPr>
          </a:lstStyle>
          <a:p>
            <a:pPr lvl="0"/>
            <a:r>
              <a:rPr lang="en-US" dirty="0"/>
              <a:t>Click to edit master text styles</a:t>
            </a:r>
          </a:p>
        </p:txBody>
      </p:sp>
    </p:spTree>
    <p:extLst>
      <p:ext uri="{BB962C8B-B14F-4D97-AF65-F5344CB8AC3E}">
        <p14:creationId xmlns:p14="http://schemas.microsoft.com/office/powerpoint/2010/main" val="200755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B8B61D6-1088-4390-8B13-A1FFB565544C}" type="datetimeFigureOut">
              <a:rPr lang="en-CA" smtClean="0"/>
              <a:t>02-Sep-2025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1441840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8B61D6-1088-4390-8B13-A1FFB565544C}" type="datetimeFigureOut">
              <a:rPr lang="en-CA" smtClean="0"/>
              <a:t>02-Sep-2025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3557466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AB8B61D6-1088-4390-8B13-A1FFB565544C}" type="datetimeFigureOut">
              <a:rPr lang="en-CA" smtClean="0"/>
              <a:t>02-Sep-2025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403621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AB8B61D6-1088-4390-8B13-A1FFB565544C}" type="datetimeFigureOut">
              <a:rPr lang="en-CA" smtClean="0"/>
              <a:t>02-Sep-2025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4205354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AB8B61D6-1088-4390-8B13-A1FFB565544C}" type="datetimeFigureOut">
              <a:rPr lang="en-CA" smtClean="0"/>
              <a:t>02-Sep-2025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2840960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B61D6-1088-4390-8B13-A1FFB565544C}" type="datetimeFigureOut">
              <a:rPr lang="en-CA" smtClean="0"/>
              <a:t>02-Sep-2025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197707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8B61D6-1088-4390-8B13-A1FFB565544C}" type="datetimeFigureOut">
              <a:rPr lang="en-CA" smtClean="0"/>
              <a:t>02-Sep-2025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3088383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8B61D6-1088-4390-8B13-A1FFB565544C}" type="datetimeFigureOut">
              <a:rPr lang="en-CA" smtClean="0"/>
              <a:t>02-Sep-2025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6A682B9-C5D4-4C04-8D73-4EE139FDD3C4}" type="slidenum">
              <a:rPr lang="en-CA" smtClean="0"/>
              <a:t>‹#›</a:t>
            </a:fld>
            <a:endParaRPr lang="en-CA"/>
          </a:p>
        </p:txBody>
      </p:sp>
    </p:spTree>
    <p:extLst>
      <p:ext uri="{BB962C8B-B14F-4D97-AF65-F5344CB8AC3E}">
        <p14:creationId xmlns:p14="http://schemas.microsoft.com/office/powerpoint/2010/main" val="1294529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B61D6-1088-4390-8B13-A1FFB565544C}" type="datetimeFigureOut">
              <a:rPr lang="en-CA" smtClean="0"/>
              <a:t>02-Sep-2025</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682B9-C5D4-4C04-8D73-4EE139FDD3C4}" type="slidenum">
              <a:rPr lang="en-CA" smtClean="0"/>
              <a:t>‹#›</a:t>
            </a:fld>
            <a:endParaRPr lang="en-CA"/>
          </a:p>
        </p:txBody>
      </p:sp>
    </p:spTree>
    <p:extLst>
      <p:ext uri="{BB962C8B-B14F-4D97-AF65-F5344CB8AC3E}">
        <p14:creationId xmlns:p14="http://schemas.microsoft.com/office/powerpoint/2010/main" val="245444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b="1" dirty="0"/>
              <a:t>M&amp;M Rounds</a:t>
            </a:r>
            <a:br>
              <a:rPr lang="en-CA" b="1" dirty="0"/>
            </a:br>
            <a:r>
              <a:rPr lang="en-CA" sz="4400" b="1" dirty="0"/>
              <a:t>Background</a:t>
            </a:r>
          </a:p>
        </p:txBody>
      </p:sp>
      <p:sp>
        <p:nvSpPr>
          <p:cNvPr id="5" name="Text Placeholder 4"/>
          <p:cNvSpPr>
            <a:spLocks noGrp="1"/>
          </p:cNvSpPr>
          <p:nvPr>
            <p:ph type="body" idx="1"/>
          </p:nvPr>
        </p:nvSpPr>
        <p:spPr/>
        <p:txBody>
          <a:bodyPr/>
          <a:lstStyle/>
          <a:p>
            <a:r>
              <a:rPr lang="en-US" b="1" dirty="0"/>
              <a:t>August 2025</a:t>
            </a:r>
            <a:endParaRPr lang="en-CA" b="1" dirty="0"/>
          </a:p>
        </p:txBody>
      </p:sp>
      <p:grpSp>
        <p:nvGrpSpPr>
          <p:cNvPr id="7" name="Group 6"/>
          <p:cNvGrpSpPr/>
          <p:nvPr/>
        </p:nvGrpSpPr>
        <p:grpSpPr>
          <a:xfrm>
            <a:off x="334736" y="236764"/>
            <a:ext cx="11666764" cy="1159329"/>
            <a:chOff x="334736" y="236764"/>
            <a:chExt cx="11666764" cy="1159329"/>
          </a:xfrm>
        </p:grpSpPr>
        <p:sp>
          <p:nvSpPr>
            <p:cNvPr id="8" name="TextBox 7"/>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Picture 8"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10" name="Picture 9"/>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Tree>
    <p:extLst>
      <p:ext uri="{BB962C8B-B14F-4D97-AF65-F5344CB8AC3E}">
        <p14:creationId xmlns:p14="http://schemas.microsoft.com/office/powerpoint/2010/main" val="2359886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71082" y="236764"/>
            <a:ext cx="11666764" cy="1159329"/>
            <a:chOff x="334736" y="236764"/>
            <a:chExt cx="11666764" cy="1159329"/>
          </a:xfrm>
        </p:grpSpPr>
        <p:sp>
          <p:nvSpPr>
            <p:cNvPr id="7" name="TextBox 6"/>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n-CA" dirty="0"/>
            </a:p>
          </p:txBody>
        </p:sp>
        <p:pic>
          <p:nvPicPr>
            <p:cNvPr id="8" name="Picture 7" descr="https://intranet.viha.ca/departments/communications/resources/PublishingImages/IH_color_150_med-res.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2" name="Title 1"/>
          <p:cNvSpPr>
            <a:spLocks noGrp="1"/>
          </p:cNvSpPr>
          <p:nvPr>
            <p:ph type="title"/>
          </p:nvPr>
        </p:nvSpPr>
        <p:spPr>
          <a:xfrm>
            <a:off x="612192" y="548680"/>
            <a:ext cx="10972800" cy="847413"/>
          </a:xfrm>
        </p:spPr>
        <p:txBody>
          <a:bodyPr>
            <a:normAutofit/>
          </a:bodyPr>
          <a:lstStyle/>
          <a:p>
            <a:pPr algn="ctr"/>
            <a:r>
              <a:rPr lang="en-CA" sz="4800" b="1" dirty="0">
                <a:latin typeface="+mn-lt"/>
                <a:ea typeface="+mn-ea"/>
                <a:cs typeface="+mn-cs"/>
              </a:rPr>
              <a:t>Section 51 Protection</a:t>
            </a:r>
            <a:endParaRPr lang="en-CA" sz="3600" b="1" dirty="0">
              <a:latin typeface="+mn-lt"/>
              <a:ea typeface="+mn-ea"/>
              <a:cs typeface="+mn-cs"/>
            </a:endParaRPr>
          </a:p>
        </p:txBody>
      </p:sp>
      <p:sp>
        <p:nvSpPr>
          <p:cNvPr id="3" name="Content Placeholder 2"/>
          <p:cNvSpPr>
            <a:spLocks noGrp="1"/>
          </p:cNvSpPr>
          <p:nvPr>
            <p:ph idx="1"/>
          </p:nvPr>
        </p:nvSpPr>
        <p:spPr>
          <a:xfrm>
            <a:off x="612192" y="1988840"/>
            <a:ext cx="10972800" cy="4128459"/>
          </a:xfrm>
        </p:spPr>
        <p:txBody>
          <a:bodyPr/>
          <a:lstStyle/>
          <a:p>
            <a:pPr>
              <a:lnSpc>
                <a:spcPct val="150000"/>
              </a:lnSpc>
            </a:pPr>
            <a:r>
              <a:rPr lang="en-CA" sz="2667" dirty="0">
                <a:solidFill>
                  <a:schemeClr val="accent1">
                    <a:lumMod val="50000"/>
                  </a:schemeClr>
                </a:solidFill>
              </a:rPr>
              <a:t>Purpose is for learning and improvement </a:t>
            </a:r>
          </a:p>
          <a:p>
            <a:pPr lvl="1">
              <a:lnSpc>
                <a:spcPct val="150000"/>
              </a:lnSpc>
            </a:pPr>
            <a:r>
              <a:rPr lang="en-CA" sz="2667" dirty="0">
                <a:solidFill>
                  <a:schemeClr val="accent1">
                    <a:lumMod val="50000"/>
                  </a:schemeClr>
                </a:solidFill>
              </a:rPr>
              <a:t>within hospital, mental health facility or ambulance during transfer</a:t>
            </a:r>
          </a:p>
          <a:p>
            <a:pPr>
              <a:lnSpc>
                <a:spcPct val="150000"/>
              </a:lnSpc>
            </a:pPr>
            <a:r>
              <a:rPr lang="en-CA" sz="2667" dirty="0">
                <a:solidFill>
                  <a:schemeClr val="accent1">
                    <a:lumMod val="50000"/>
                  </a:schemeClr>
                </a:solidFill>
              </a:rPr>
              <a:t>Conducted under approved council/committee</a:t>
            </a:r>
          </a:p>
          <a:p>
            <a:pPr>
              <a:lnSpc>
                <a:spcPct val="150000"/>
              </a:lnSpc>
            </a:pPr>
            <a:r>
              <a:rPr lang="en-CA" sz="2667" dirty="0">
                <a:solidFill>
                  <a:schemeClr val="accent1">
                    <a:lumMod val="50000"/>
                  </a:schemeClr>
                </a:solidFill>
              </a:rPr>
              <a:t>Opinion </a:t>
            </a:r>
            <a:r>
              <a:rPr lang="en-CA" sz="2667" b="1" dirty="0">
                <a:solidFill>
                  <a:schemeClr val="accent1">
                    <a:lumMod val="50000"/>
                  </a:schemeClr>
                </a:solidFill>
              </a:rPr>
              <a:t>is</a:t>
            </a:r>
            <a:r>
              <a:rPr lang="en-CA" sz="2667" dirty="0">
                <a:solidFill>
                  <a:schemeClr val="accent1">
                    <a:lumMod val="50000"/>
                  </a:schemeClr>
                </a:solidFill>
              </a:rPr>
              <a:t> protected</a:t>
            </a:r>
          </a:p>
          <a:p>
            <a:pPr>
              <a:lnSpc>
                <a:spcPct val="150000"/>
              </a:lnSpc>
            </a:pPr>
            <a:r>
              <a:rPr lang="en-CA" sz="2667" dirty="0">
                <a:solidFill>
                  <a:schemeClr val="accent1">
                    <a:lumMod val="50000"/>
                  </a:schemeClr>
                </a:solidFill>
              </a:rPr>
              <a:t>Fact </a:t>
            </a:r>
            <a:r>
              <a:rPr lang="en-CA" sz="2667" b="1" i="1" dirty="0">
                <a:solidFill>
                  <a:schemeClr val="accent1">
                    <a:lumMod val="50000"/>
                  </a:schemeClr>
                </a:solidFill>
              </a:rPr>
              <a:t>is</a:t>
            </a:r>
            <a:r>
              <a:rPr lang="en-CA" sz="2667" b="1" dirty="0">
                <a:solidFill>
                  <a:schemeClr val="accent1">
                    <a:lumMod val="50000"/>
                  </a:schemeClr>
                </a:solidFill>
              </a:rPr>
              <a:t> </a:t>
            </a:r>
            <a:r>
              <a:rPr lang="en-CA" sz="2667" b="1" i="1" dirty="0">
                <a:solidFill>
                  <a:schemeClr val="accent1">
                    <a:lumMod val="50000"/>
                  </a:schemeClr>
                </a:solidFill>
              </a:rPr>
              <a:t>not</a:t>
            </a:r>
            <a:r>
              <a:rPr lang="en-CA" sz="2667" b="1" dirty="0">
                <a:solidFill>
                  <a:schemeClr val="accent1">
                    <a:lumMod val="50000"/>
                  </a:schemeClr>
                </a:solidFill>
              </a:rPr>
              <a:t> </a:t>
            </a:r>
            <a:r>
              <a:rPr lang="en-CA" sz="2667" dirty="0">
                <a:solidFill>
                  <a:schemeClr val="accent1">
                    <a:lumMod val="50000"/>
                  </a:schemeClr>
                </a:solidFill>
              </a:rPr>
              <a:t>protected</a:t>
            </a:r>
          </a:p>
        </p:txBody>
      </p:sp>
    </p:spTree>
    <p:extLst>
      <p:ext uri="{BB962C8B-B14F-4D97-AF65-F5344CB8AC3E}">
        <p14:creationId xmlns:p14="http://schemas.microsoft.com/office/powerpoint/2010/main" val="2521625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CME</a:t>
            </a:r>
          </a:p>
        </p:txBody>
      </p:sp>
      <p:sp>
        <p:nvSpPr>
          <p:cNvPr id="3" name="Content Placeholder 2"/>
          <p:cNvSpPr>
            <a:spLocks noGrp="1"/>
          </p:cNvSpPr>
          <p:nvPr>
            <p:ph idx="1"/>
          </p:nvPr>
        </p:nvSpPr>
        <p:spPr/>
        <p:txBody>
          <a:bodyPr/>
          <a:lstStyle/>
          <a:p>
            <a:pPr marL="0" indent="0">
              <a:buNone/>
            </a:pPr>
            <a:r>
              <a:rPr lang="en-CA" dirty="0"/>
              <a:t>Attending M&amp;M rounds can be claimed as a CME activity</a:t>
            </a:r>
          </a:p>
          <a:p>
            <a:endParaRPr lang="en-CA" dirty="0"/>
          </a:p>
          <a:p>
            <a:r>
              <a:rPr lang="en-CA" dirty="0"/>
              <a:t>RCPSC</a:t>
            </a:r>
          </a:p>
          <a:p>
            <a:pPr lvl="1"/>
            <a:r>
              <a:rPr lang="en-CA" dirty="0"/>
              <a:t>MOC Section 1 credits for group learning (not accredited)</a:t>
            </a:r>
          </a:p>
          <a:p>
            <a:pPr lvl="1"/>
            <a:r>
              <a:rPr lang="en-CA" dirty="0"/>
              <a:t>MOC Section 3 credits for improvement activities</a:t>
            </a:r>
          </a:p>
          <a:p>
            <a:r>
              <a:rPr lang="en-CA"/>
              <a:t>CCFP </a:t>
            </a:r>
            <a:endParaRPr lang="en-CA" dirty="0"/>
          </a:p>
          <a:p>
            <a:pPr lvl="1"/>
            <a:r>
              <a:rPr lang="en-CA" dirty="0" err="1"/>
              <a:t>Mainpro</a:t>
            </a:r>
            <a:r>
              <a:rPr lang="en-CA" dirty="0"/>
              <a:t>+</a:t>
            </a:r>
          </a:p>
        </p:txBody>
      </p:sp>
      <p:grpSp>
        <p:nvGrpSpPr>
          <p:cNvPr id="4" name="Group 3"/>
          <p:cNvGrpSpPr/>
          <p:nvPr/>
        </p:nvGrpSpPr>
        <p:grpSpPr>
          <a:xfrm>
            <a:off x="262618" y="230188"/>
            <a:ext cx="11666764" cy="1159329"/>
            <a:chOff x="334736" y="236764"/>
            <a:chExt cx="11666764" cy="1159329"/>
          </a:xfrm>
        </p:grpSpPr>
        <p:sp>
          <p:nvSpPr>
            <p:cNvPr id="5" name="TextBox 4"/>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n-CA" dirty="0"/>
            </a:p>
          </p:txBody>
        </p:sp>
        <p:pic>
          <p:nvPicPr>
            <p:cNvPr id="6" name="Picture 5"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8" name="Rectangle 7"/>
          <p:cNvSpPr/>
          <p:nvPr/>
        </p:nvSpPr>
        <p:spPr>
          <a:xfrm>
            <a:off x="4885459" y="558520"/>
            <a:ext cx="2421082" cy="830997"/>
          </a:xfrm>
          <a:prstGeom prst="rect">
            <a:avLst/>
          </a:prstGeom>
        </p:spPr>
        <p:txBody>
          <a:bodyPr wrap="square">
            <a:spAutoFit/>
          </a:bodyPr>
          <a:lstStyle/>
          <a:p>
            <a:r>
              <a:rPr lang="en-CA" sz="4800" b="1" dirty="0"/>
              <a:t>CME</a:t>
            </a:r>
            <a:endParaRPr lang="en-CA" sz="4800" dirty="0"/>
          </a:p>
        </p:txBody>
      </p:sp>
    </p:spTree>
    <p:extLst>
      <p:ext uri="{BB962C8B-B14F-4D97-AF65-F5344CB8AC3E}">
        <p14:creationId xmlns:p14="http://schemas.microsoft.com/office/powerpoint/2010/main" val="3984766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71082" y="236764"/>
            <a:ext cx="11666764" cy="1159329"/>
            <a:chOff x="334736" y="236764"/>
            <a:chExt cx="11666764" cy="1159329"/>
          </a:xfrm>
        </p:grpSpPr>
        <p:sp>
          <p:nvSpPr>
            <p:cNvPr id="4" name="TextBox 3"/>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n-CA" dirty="0"/>
            </a:p>
          </p:txBody>
        </p:sp>
        <p:pic>
          <p:nvPicPr>
            <p:cNvPr id="5" name="Picture 4"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2" name="Title 1"/>
          <p:cNvSpPr>
            <a:spLocks noGrp="1"/>
          </p:cNvSpPr>
          <p:nvPr>
            <p:ph type="title"/>
          </p:nvPr>
        </p:nvSpPr>
        <p:spPr>
          <a:xfrm>
            <a:off x="1703294" y="365126"/>
            <a:ext cx="9650506" cy="1030968"/>
          </a:xfrm>
        </p:spPr>
        <p:txBody>
          <a:bodyPr>
            <a:normAutofit/>
          </a:bodyPr>
          <a:lstStyle/>
          <a:p>
            <a:pPr algn="ctr"/>
            <a:r>
              <a:rPr lang="en-CA" sz="4800" b="1" dirty="0">
                <a:latin typeface="+mn-lt"/>
                <a:ea typeface="+mn-ea"/>
                <a:cs typeface="+mn-cs"/>
              </a:rPr>
              <a:t>What next</a:t>
            </a:r>
          </a:p>
        </p:txBody>
      </p:sp>
      <p:sp>
        <p:nvSpPr>
          <p:cNvPr id="7" name="Content Placeholder 6"/>
          <p:cNvSpPr>
            <a:spLocks noGrp="1"/>
          </p:cNvSpPr>
          <p:nvPr>
            <p:ph idx="1"/>
          </p:nvPr>
        </p:nvSpPr>
        <p:spPr/>
        <p:txBody>
          <a:bodyPr>
            <a:normAutofit/>
          </a:bodyPr>
          <a:lstStyle/>
          <a:p>
            <a:r>
              <a:rPr lang="en-CA" dirty="0"/>
              <a:t>Local bottom line/action items to be forwarded to the most appropriate Clinical Governance structure, as identified for section 51 protection. This may be a local-level Clinical Governance structure or C.A.R.E. Network committee</a:t>
            </a:r>
          </a:p>
          <a:p>
            <a:pPr lvl="1"/>
            <a:r>
              <a:rPr lang="en-CA" dirty="0"/>
              <a:t>Aim for feedback from clinical governance structure to be brought back to the M&amp;M group within 3 months</a:t>
            </a:r>
          </a:p>
          <a:p>
            <a:r>
              <a:rPr lang="en-CA" dirty="0"/>
              <a:t>Where applicable, local actions to be initiated</a:t>
            </a:r>
          </a:p>
          <a:p>
            <a:pPr lvl="1"/>
            <a:r>
              <a:rPr lang="en-CA" dirty="0"/>
              <a:t>Bottom Line/Action item slide to be shared with all M&amp;M group members</a:t>
            </a:r>
          </a:p>
          <a:p>
            <a:pPr lvl="1"/>
            <a:r>
              <a:rPr lang="en-CA" dirty="0"/>
              <a:t>Feedback to be brought to the M&amp;M group within 3 months</a:t>
            </a:r>
          </a:p>
        </p:txBody>
      </p:sp>
    </p:spTree>
    <p:extLst>
      <p:ext uri="{BB962C8B-B14F-4D97-AF65-F5344CB8AC3E}">
        <p14:creationId xmlns:p14="http://schemas.microsoft.com/office/powerpoint/2010/main" val="824859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290538" y="117968"/>
            <a:ext cx="11747863" cy="1075760"/>
            <a:chOff x="-1" y="3331237"/>
            <a:chExt cx="12113623" cy="1159329"/>
          </a:xfrm>
        </p:grpSpPr>
        <p:grpSp>
          <p:nvGrpSpPr>
            <p:cNvPr id="50" name="Group 49"/>
            <p:cNvGrpSpPr/>
            <p:nvPr/>
          </p:nvGrpSpPr>
          <p:grpSpPr>
            <a:xfrm>
              <a:off x="-1" y="3331237"/>
              <a:ext cx="12113623" cy="1159329"/>
              <a:chOff x="334736" y="236764"/>
              <a:chExt cx="11666764" cy="1159329"/>
            </a:xfrm>
          </p:grpSpPr>
          <p:sp>
            <p:nvSpPr>
              <p:cNvPr id="52" name="TextBox 51"/>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n-CA" dirty="0"/>
              </a:p>
            </p:txBody>
          </p:sp>
          <p:pic>
            <p:nvPicPr>
              <p:cNvPr id="53" name="Picture 52"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54" name="Picture 53"/>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2" name="Rectangle 1"/>
            <p:cNvSpPr/>
            <p:nvPr/>
          </p:nvSpPr>
          <p:spPr>
            <a:xfrm>
              <a:off x="1631170" y="3558772"/>
              <a:ext cx="8406175" cy="584775"/>
            </a:xfrm>
            <a:prstGeom prst="rect">
              <a:avLst/>
            </a:prstGeom>
          </p:spPr>
          <p:txBody>
            <a:bodyPr wrap="square">
              <a:spAutoFit/>
            </a:bodyPr>
            <a:lstStyle/>
            <a:p>
              <a:pPr algn="ctr"/>
              <a:r>
                <a:rPr lang="en-IN" sz="3200" b="1" dirty="0"/>
                <a:t>Sharing recommendations</a:t>
              </a:r>
              <a:endParaRPr lang="en-US" sz="3200" b="1" dirty="0"/>
            </a:p>
          </p:txBody>
        </p:sp>
      </p:grpSp>
      <p:sp>
        <p:nvSpPr>
          <p:cNvPr id="7" name="Freeform: Shape 6">
            <a:extLst>
              <a:ext uri="{FF2B5EF4-FFF2-40B4-BE49-F238E27FC236}">
                <a16:creationId xmlns:a16="http://schemas.microsoft.com/office/drawing/2014/main" id="{A665AC5D-0C1C-4BB8-9F2B-4E2F10EB6417}"/>
              </a:ext>
            </a:extLst>
          </p:cNvPr>
          <p:cNvSpPr/>
          <p:nvPr/>
        </p:nvSpPr>
        <p:spPr>
          <a:xfrm>
            <a:off x="2436133" y="2797916"/>
            <a:ext cx="3715548" cy="534582"/>
          </a:xfrm>
          <a:custGeom>
            <a:avLst/>
            <a:gdLst>
              <a:gd name="connsiteX0" fmla="*/ 0 w 3715548"/>
              <a:gd name="connsiteY0" fmla="*/ 375175 h 534582"/>
              <a:gd name="connsiteX1" fmla="*/ 683737 w 3715548"/>
              <a:gd name="connsiteY1" fmla="*/ 0 h 534582"/>
              <a:gd name="connsiteX2" fmla="*/ 3715549 w 3715548"/>
              <a:gd name="connsiteY2" fmla="*/ 103597 h 534582"/>
              <a:gd name="connsiteX3" fmla="*/ 2535441 w 3715548"/>
              <a:gd name="connsiteY3" fmla="*/ 449475 h 534582"/>
              <a:gd name="connsiteX4" fmla="*/ 1559517 w 3715548"/>
              <a:gd name="connsiteY4" fmla="*/ 533912 h 534582"/>
              <a:gd name="connsiteX5" fmla="*/ 0 w 3715548"/>
              <a:gd name="connsiteY5" fmla="*/ 375175 h 534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5548" h="534582">
                <a:moveTo>
                  <a:pt x="0" y="375175"/>
                </a:moveTo>
                <a:cubicBezTo>
                  <a:pt x="227912" y="250080"/>
                  <a:pt x="455825" y="125096"/>
                  <a:pt x="683737" y="0"/>
                </a:cubicBezTo>
                <a:cubicBezTo>
                  <a:pt x="1694304" y="34532"/>
                  <a:pt x="2704982" y="69064"/>
                  <a:pt x="3715549" y="103597"/>
                </a:cubicBezTo>
                <a:cubicBezTo>
                  <a:pt x="3322217" y="218889"/>
                  <a:pt x="2928773" y="334182"/>
                  <a:pt x="2535441" y="449475"/>
                </a:cubicBezTo>
                <a:cubicBezTo>
                  <a:pt x="2248155" y="495369"/>
                  <a:pt x="1920657" y="528899"/>
                  <a:pt x="1559517" y="533912"/>
                </a:cubicBezTo>
                <a:cubicBezTo>
                  <a:pt x="949746" y="542489"/>
                  <a:pt x="420847" y="467632"/>
                  <a:pt x="0" y="375175"/>
                </a:cubicBezTo>
                <a:close/>
              </a:path>
            </a:pathLst>
          </a:custGeom>
          <a:solidFill>
            <a:srgbClr val="3276A6"/>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0659F8B3-8951-49A1-BBBD-D2A256E1D1F8}"/>
              </a:ext>
            </a:extLst>
          </p:cNvPr>
          <p:cNvSpPr/>
          <p:nvPr/>
        </p:nvSpPr>
        <p:spPr>
          <a:xfrm>
            <a:off x="2767197" y="3948282"/>
            <a:ext cx="3041503" cy="394866"/>
          </a:xfrm>
          <a:custGeom>
            <a:avLst/>
            <a:gdLst>
              <a:gd name="connsiteX0" fmla="*/ 0 w 3041503"/>
              <a:gd name="connsiteY0" fmla="*/ 270910 h 394866"/>
              <a:gd name="connsiteX1" fmla="*/ 543937 w 3041503"/>
              <a:gd name="connsiteY1" fmla="*/ 0 h 394866"/>
              <a:gd name="connsiteX2" fmla="*/ 3041504 w 3041503"/>
              <a:gd name="connsiteY2" fmla="*/ 33975 h 394866"/>
              <a:gd name="connsiteX3" fmla="*/ 2090644 w 3041503"/>
              <a:gd name="connsiteY3" fmla="*/ 368269 h 394866"/>
              <a:gd name="connsiteX4" fmla="*/ 964004 w 3041503"/>
              <a:gd name="connsiteY4" fmla="*/ 381859 h 394866"/>
              <a:gd name="connsiteX5" fmla="*/ 0 w 3041503"/>
              <a:gd name="connsiteY5" fmla="*/ 270910 h 39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1503" h="394866">
                <a:moveTo>
                  <a:pt x="0" y="270910"/>
                </a:moveTo>
                <a:cubicBezTo>
                  <a:pt x="181350" y="180570"/>
                  <a:pt x="362588" y="90341"/>
                  <a:pt x="543937" y="0"/>
                </a:cubicBezTo>
                <a:cubicBezTo>
                  <a:pt x="1376497" y="11362"/>
                  <a:pt x="2209056" y="22613"/>
                  <a:pt x="3041504" y="33975"/>
                </a:cubicBezTo>
                <a:cubicBezTo>
                  <a:pt x="2724588" y="145369"/>
                  <a:pt x="2407672" y="256875"/>
                  <a:pt x="2090644" y="368269"/>
                </a:cubicBezTo>
                <a:cubicBezTo>
                  <a:pt x="1759246" y="394892"/>
                  <a:pt x="1380507" y="405252"/>
                  <a:pt x="964004" y="381859"/>
                </a:cubicBezTo>
                <a:cubicBezTo>
                  <a:pt x="610105" y="362142"/>
                  <a:pt x="287062" y="321149"/>
                  <a:pt x="0" y="270910"/>
                </a:cubicBezTo>
                <a:close/>
              </a:path>
            </a:pathLst>
          </a:custGeom>
          <a:solidFill>
            <a:srgbClr val="328CCC"/>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26C6482-0A84-4B66-95B4-362D70027C73}"/>
              </a:ext>
            </a:extLst>
          </p:cNvPr>
          <p:cNvSpPr/>
          <p:nvPr/>
        </p:nvSpPr>
        <p:spPr>
          <a:xfrm>
            <a:off x="3120650" y="4999285"/>
            <a:ext cx="2366121" cy="465398"/>
          </a:xfrm>
          <a:custGeom>
            <a:avLst/>
            <a:gdLst>
              <a:gd name="connsiteX0" fmla="*/ 707464 w 2366121"/>
              <a:gd name="connsiteY0" fmla="*/ 18937 h 465398"/>
              <a:gd name="connsiteX1" fmla="*/ 0 w 2366121"/>
              <a:gd name="connsiteY1" fmla="*/ 337078 h 465398"/>
              <a:gd name="connsiteX2" fmla="*/ 610439 w 2366121"/>
              <a:gd name="connsiteY2" fmla="*/ 444016 h 465398"/>
              <a:gd name="connsiteX3" fmla="*/ 1333387 w 2366121"/>
              <a:gd name="connsiteY3" fmla="*/ 454933 h 465398"/>
              <a:gd name="connsiteX4" fmla="*/ 2366122 w 2366121"/>
              <a:gd name="connsiteY4" fmla="*/ 0 h 465398"/>
              <a:gd name="connsiteX5" fmla="*/ 707464 w 2366121"/>
              <a:gd name="connsiteY5" fmla="*/ 18937 h 465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66121" h="465398">
                <a:moveTo>
                  <a:pt x="707464" y="18937"/>
                </a:moveTo>
                <a:cubicBezTo>
                  <a:pt x="471643" y="124984"/>
                  <a:pt x="235821" y="231031"/>
                  <a:pt x="0" y="337078"/>
                </a:cubicBezTo>
                <a:cubicBezTo>
                  <a:pt x="175668" y="381302"/>
                  <a:pt x="380522" y="420958"/>
                  <a:pt x="610439" y="444016"/>
                </a:cubicBezTo>
                <a:cubicBezTo>
                  <a:pt x="883244" y="471531"/>
                  <a:pt x="1127642" y="469414"/>
                  <a:pt x="1333387" y="454933"/>
                </a:cubicBezTo>
                <a:cubicBezTo>
                  <a:pt x="1677595" y="303326"/>
                  <a:pt x="2021914" y="151607"/>
                  <a:pt x="2366122" y="0"/>
                </a:cubicBezTo>
                <a:cubicBezTo>
                  <a:pt x="1813273" y="6238"/>
                  <a:pt x="1260312" y="12587"/>
                  <a:pt x="707464" y="18937"/>
                </a:cubicBezTo>
                <a:close/>
              </a:path>
            </a:pathLst>
          </a:custGeom>
          <a:solidFill>
            <a:srgbClr val="54A8FC"/>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1F2AC102-445C-4E8A-BF33-7878F2325D43}"/>
              </a:ext>
            </a:extLst>
          </p:cNvPr>
          <p:cNvSpPr/>
          <p:nvPr/>
        </p:nvSpPr>
        <p:spPr>
          <a:xfrm>
            <a:off x="4547315" y="1490663"/>
            <a:ext cx="2046685" cy="557416"/>
          </a:xfrm>
          <a:custGeom>
            <a:avLst/>
            <a:gdLst>
              <a:gd name="connsiteX0" fmla="*/ 771404 w 2044303"/>
              <a:gd name="connsiteY0" fmla="*/ 0 h 557415"/>
              <a:gd name="connsiteX1" fmla="*/ 0 w 2044303"/>
              <a:gd name="connsiteY1" fmla="*/ 557416 h 557415"/>
              <a:gd name="connsiteX2" fmla="*/ 1903056 w 2044303"/>
              <a:gd name="connsiteY2" fmla="*/ 555522 h 557415"/>
              <a:gd name="connsiteX3" fmla="*/ 2044304 w 2044303"/>
              <a:gd name="connsiteY3" fmla="*/ 133339 h 557415"/>
              <a:gd name="connsiteX4" fmla="*/ 1700542 w 2044303"/>
              <a:gd name="connsiteY4" fmla="*/ 67839 h 557415"/>
              <a:gd name="connsiteX5" fmla="*/ 1126862 w 2044303"/>
              <a:gd name="connsiteY5" fmla="*/ 19160 h 557415"/>
              <a:gd name="connsiteX6" fmla="*/ 771404 w 2044303"/>
              <a:gd name="connsiteY6" fmla="*/ 0 h 557415"/>
              <a:gd name="connsiteX0" fmla="*/ 771404 w 2046685"/>
              <a:gd name="connsiteY0" fmla="*/ 0 h 557416"/>
              <a:gd name="connsiteX1" fmla="*/ 0 w 2046685"/>
              <a:gd name="connsiteY1" fmla="*/ 557416 h 557416"/>
              <a:gd name="connsiteX2" fmla="*/ 1903056 w 2046685"/>
              <a:gd name="connsiteY2" fmla="*/ 555522 h 557416"/>
              <a:gd name="connsiteX3" fmla="*/ 2046685 w 2046685"/>
              <a:gd name="connsiteY3" fmla="*/ 95239 h 557416"/>
              <a:gd name="connsiteX4" fmla="*/ 1700542 w 2046685"/>
              <a:gd name="connsiteY4" fmla="*/ 67839 h 557416"/>
              <a:gd name="connsiteX5" fmla="*/ 1126862 w 2046685"/>
              <a:gd name="connsiteY5" fmla="*/ 19160 h 557416"/>
              <a:gd name="connsiteX6" fmla="*/ 771404 w 2046685"/>
              <a:gd name="connsiteY6" fmla="*/ 0 h 557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46685" h="557416">
                <a:moveTo>
                  <a:pt x="771404" y="0"/>
                </a:moveTo>
                <a:lnTo>
                  <a:pt x="0" y="557416"/>
                </a:lnTo>
                <a:lnTo>
                  <a:pt x="1903056" y="555522"/>
                </a:lnTo>
                <a:cubicBezTo>
                  <a:pt x="1950176" y="414831"/>
                  <a:pt x="1999677" y="235929"/>
                  <a:pt x="2046685" y="95239"/>
                </a:cubicBezTo>
                <a:cubicBezTo>
                  <a:pt x="1955342" y="73628"/>
                  <a:pt x="1836554" y="87667"/>
                  <a:pt x="1700542" y="67839"/>
                </a:cubicBezTo>
                <a:cubicBezTo>
                  <a:pt x="1647518" y="60153"/>
                  <a:pt x="1524205" y="43332"/>
                  <a:pt x="1126862" y="19160"/>
                </a:cubicBezTo>
                <a:lnTo>
                  <a:pt x="771404" y="0"/>
                </a:lnTo>
                <a:close/>
              </a:path>
            </a:pathLst>
          </a:custGeom>
          <a:solidFill>
            <a:srgbClr val="3276A6"/>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4040A398-6C2B-4ACB-8C6A-34BB6CA7600B}"/>
              </a:ext>
            </a:extLst>
          </p:cNvPr>
          <p:cNvSpPr/>
          <p:nvPr/>
        </p:nvSpPr>
        <p:spPr>
          <a:xfrm>
            <a:off x="3954769" y="2901402"/>
            <a:ext cx="2196913" cy="265563"/>
          </a:xfrm>
          <a:custGeom>
            <a:avLst/>
            <a:gdLst>
              <a:gd name="connsiteX0" fmla="*/ 0 w 2196913"/>
              <a:gd name="connsiteY0" fmla="*/ 112508 h 265563"/>
              <a:gd name="connsiteX1" fmla="*/ 1290723 w 2196913"/>
              <a:gd name="connsiteY1" fmla="*/ 265563 h 265563"/>
              <a:gd name="connsiteX2" fmla="*/ 2196914 w 2196913"/>
              <a:gd name="connsiteY2" fmla="*/ 0 h 265563"/>
              <a:gd name="connsiteX3" fmla="*/ 0 w 2196913"/>
              <a:gd name="connsiteY3" fmla="*/ 112508 h 265563"/>
            </a:gdLst>
            <a:ahLst/>
            <a:cxnLst>
              <a:cxn ang="0">
                <a:pos x="connsiteX0" y="connsiteY0"/>
              </a:cxn>
              <a:cxn ang="0">
                <a:pos x="connsiteX1" y="connsiteY1"/>
              </a:cxn>
              <a:cxn ang="0">
                <a:pos x="connsiteX2" y="connsiteY2"/>
              </a:cxn>
              <a:cxn ang="0">
                <a:pos x="connsiteX3" y="connsiteY3"/>
              </a:cxn>
            </a:cxnLst>
            <a:rect l="l" t="t" r="r" b="b"/>
            <a:pathLst>
              <a:path w="2196913" h="265563">
                <a:moveTo>
                  <a:pt x="0" y="112508"/>
                </a:moveTo>
                <a:cubicBezTo>
                  <a:pt x="430204" y="163527"/>
                  <a:pt x="860519" y="214545"/>
                  <a:pt x="1290723" y="265563"/>
                </a:cubicBezTo>
                <a:cubicBezTo>
                  <a:pt x="1592824" y="177005"/>
                  <a:pt x="1894925" y="88447"/>
                  <a:pt x="2196914" y="0"/>
                </a:cubicBezTo>
                <a:cubicBezTo>
                  <a:pt x="1464721" y="37540"/>
                  <a:pt x="732416" y="74968"/>
                  <a:pt x="0" y="112508"/>
                </a:cubicBezTo>
                <a:close/>
              </a:path>
            </a:pathLst>
          </a:custGeom>
          <a:solidFill>
            <a:srgbClr val="004474"/>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BF8A11FF-E4AD-43AD-9CF6-7DDFB6F15774}"/>
              </a:ext>
            </a:extLst>
          </p:cNvPr>
          <p:cNvSpPr/>
          <p:nvPr/>
        </p:nvSpPr>
        <p:spPr>
          <a:xfrm>
            <a:off x="3817753" y="3982257"/>
            <a:ext cx="1990946" cy="235598"/>
          </a:xfrm>
          <a:custGeom>
            <a:avLst/>
            <a:gdLst>
              <a:gd name="connsiteX0" fmla="*/ 0 w 1990946"/>
              <a:gd name="connsiteY0" fmla="*/ 101146 h 235598"/>
              <a:gd name="connsiteX1" fmla="*/ 1320911 w 1990946"/>
              <a:gd name="connsiteY1" fmla="*/ 235598 h 235598"/>
              <a:gd name="connsiteX2" fmla="*/ 1990946 w 1990946"/>
              <a:gd name="connsiteY2" fmla="*/ 0 h 235598"/>
              <a:gd name="connsiteX3" fmla="*/ 0 w 1990946"/>
              <a:gd name="connsiteY3" fmla="*/ 101146 h 235598"/>
            </a:gdLst>
            <a:ahLst/>
            <a:cxnLst>
              <a:cxn ang="0">
                <a:pos x="connsiteX0" y="connsiteY0"/>
              </a:cxn>
              <a:cxn ang="0">
                <a:pos x="connsiteX1" y="connsiteY1"/>
              </a:cxn>
              <a:cxn ang="0">
                <a:pos x="connsiteX2" y="connsiteY2"/>
              </a:cxn>
              <a:cxn ang="0">
                <a:pos x="connsiteX3" y="connsiteY3"/>
              </a:cxn>
            </a:cxnLst>
            <a:rect l="l" t="t" r="r" b="b"/>
            <a:pathLst>
              <a:path w="1990946" h="235598">
                <a:moveTo>
                  <a:pt x="0" y="101146"/>
                </a:moveTo>
                <a:cubicBezTo>
                  <a:pt x="440341" y="145926"/>
                  <a:pt x="880570" y="190707"/>
                  <a:pt x="1320911" y="235598"/>
                </a:cubicBezTo>
                <a:cubicBezTo>
                  <a:pt x="1544256" y="157066"/>
                  <a:pt x="1767601" y="78533"/>
                  <a:pt x="1990946" y="0"/>
                </a:cubicBezTo>
                <a:cubicBezTo>
                  <a:pt x="1327260" y="33752"/>
                  <a:pt x="663575" y="67505"/>
                  <a:pt x="0" y="101146"/>
                </a:cubicBezTo>
                <a:close/>
              </a:path>
            </a:pathLst>
          </a:custGeom>
          <a:solidFill>
            <a:srgbClr val="005A9A"/>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D32F8492-63F7-414F-81F0-521F52306F34}"/>
              </a:ext>
            </a:extLst>
          </p:cNvPr>
          <p:cNvSpPr/>
          <p:nvPr/>
        </p:nvSpPr>
        <p:spPr>
          <a:xfrm>
            <a:off x="4012136" y="4999286"/>
            <a:ext cx="1474634" cy="229917"/>
          </a:xfrm>
          <a:custGeom>
            <a:avLst/>
            <a:gdLst>
              <a:gd name="connsiteX0" fmla="*/ 0 w 1474634"/>
              <a:gd name="connsiteY0" fmla="*/ 73074 h 229917"/>
              <a:gd name="connsiteX1" fmla="*/ 952754 w 1474634"/>
              <a:gd name="connsiteY1" fmla="*/ 229917 h 229917"/>
              <a:gd name="connsiteX2" fmla="*/ 1474635 w 1474634"/>
              <a:gd name="connsiteY2" fmla="*/ 0 h 229917"/>
              <a:gd name="connsiteX3" fmla="*/ 0 w 1474634"/>
              <a:gd name="connsiteY3" fmla="*/ 73074 h 229917"/>
            </a:gdLst>
            <a:ahLst/>
            <a:cxnLst>
              <a:cxn ang="0">
                <a:pos x="connsiteX0" y="connsiteY0"/>
              </a:cxn>
              <a:cxn ang="0">
                <a:pos x="connsiteX1" y="connsiteY1"/>
              </a:cxn>
              <a:cxn ang="0">
                <a:pos x="connsiteX2" y="connsiteY2"/>
              </a:cxn>
              <a:cxn ang="0">
                <a:pos x="connsiteX3" y="connsiteY3"/>
              </a:cxn>
            </a:cxnLst>
            <a:rect l="l" t="t" r="r" b="b"/>
            <a:pathLst>
              <a:path w="1474634" h="229917">
                <a:moveTo>
                  <a:pt x="0" y="73074"/>
                </a:moveTo>
                <a:cubicBezTo>
                  <a:pt x="317585" y="125318"/>
                  <a:pt x="635169" y="177562"/>
                  <a:pt x="952754" y="229917"/>
                </a:cubicBezTo>
                <a:cubicBezTo>
                  <a:pt x="1126751" y="153278"/>
                  <a:pt x="1300637" y="76639"/>
                  <a:pt x="1474635" y="0"/>
                </a:cubicBezTo>
                <a:cubicBezTo>
                  <a:pt x="983164" y="24284"/>
                  <a:pt x="491582" y="48679"/>
                  <a:pt x="0" y="73074"/>
                </a:cubicBezTo>
                <a:close/>
              </a:path>
            </a:pathLst>
          </a:custGeom>
          <a:solidFill>
            <a:srgbClr val="2276CA"/>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88530522-CD33-4992-954F-629578D03F41}"/>
              </a:ext>
            </a:extLst>
          </p:cNvPr>
          <p:cNvSpPr/>
          <p:nvPr/>
        </p:nvSpPr>
        <p:spPr>
          <a:xfrm>
            <a:off x="2432680" y="3155045"/>
            <a:ext cx="3642140" cy="936664"/>
          </a:xfrm>
          <a:custGeom>
            <a:avLst/>
            <a:gdLst>
              <a:gd name="connsiteX0" fmla="*/ 3642140 w 3642140"/>
              <a:gd name="connsiteY0" fmla="*/ 0 h 936664"/>
              <a:gd name="connsiteX1" fmla="*/ 3376020 w 3642140"/>
              <a:gd name="connsiteY1" fmla="*/ 827212 h 936664"/>
              <a:gd name="connsiteX2" fmla="*/ 1632814 w 3642140"/>
              <a:gd name="connsiteY2" fmla="*/ 935933 h 936664"/>
              <a:gd name="connsiteX3" fmla="*/ 259437 w 3642140"/>
              <a:gd name="connsiteY3" fmla="*/ 841136 h 936664"/>
              <a:gd name="connsiteX4" fmla="*/ 0 w 3642140"/>
              <a:gd name="connsiteY4" fmla="*/ 13033 h 936664"/>
              <a:gd name="connsiteX5" fmla="*/ 1611984 w 3642140"/>
              <a:gd name="connsiteY5" fmla="*/ 110280 h 936664"/>
              <a:gd name="connsiteX6" fmla="*/ 3642140 w 3642140"/>
              <a:gd name="connsiteY6" fmla="*/ 0 h 93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2140" h="936664">
                <a:moveTo>
                  <a:pt x="3642140" y="0"/>
                </a:moveTo>
                <a:lnTo>
                  <a:pt x="3376020" y="827212"/>
                </a:lnTo>
                <a:cubicBezTo>
                  <a:pt x="2897248" y="892823"/>
                  <a:pt x="2307306" y="943396"/>
                  <a:pt x="1632814" y="935933"/>
                </a:cubicBezTo>
                <a:cubicBezTo>
                  <a:pt x="1117505" y="930252"/>
                  <a:pt x="655666" y="891821"/>
                  <a:pt x="259437" y="841136"/>
                </a:cubicBezTo>
                <a:lnTo>
                  <a:pt x="0" y="13033"/>
                </a:lnTo>
                <a:cubicBezTo>
                  <a:pt x="463622" y="64943"/>
                  <a:pt x="1005888" y="104488"/>
                  <a:pt x="1611984" y="110280"/>
                </a:cubicBezTo>
                <a:cubicBezTo>
                  <a:pt x="2398314" y="117743"/>
                  <a:pt x="3085504" y="66391"/>
                  <a:pt x="3642140" y="0"/>
                </a:cubicBezTo>
                <a:close/>
              </a:path>
            </a:pathLst>
          </a:custGeom>
          <a:solidFill>
            <a:schemeClr val="accent1"/>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C8E0F9F2-FD36-4E23-96A5-B200BFFF4A0D}"/>
              </a:ext>
            </a:extLst>
          </p:cNvPr>
          <p:cNvSpPr/>
          <p:nvPr/>
        </p:nvSpPr>
        <p:spPr>
          <a:xfrm>
            <a:off x="1990811" y="1702232"/>
            <a:ext cx="4571501" cy="1319512"/>
          </a:xfrm>
          <a:custGeom>
            <a:avLst/>
            <a:gdLst>
              <a:gd name="connsiteX0" fmla="*/ 4571502 w 4571501"/>
              <a:gd name="connsiteY0" fmla="*/ 0 h 1319512"/>
              <a:gd name="connsiteX1" fmla="*/ 4183850 w 4571501"/>
              <a:gd name="connsiteY1" fmla="*/ 1205172 h 1319512"/>
              <a:gd name="connsiteX2" fmla="*/ 2079839 w 4571501"/>
              <a:gd name="connsiteY2" fmla="*/ 1318794 h 1319512"/>
              <a:gd name="connsiteX3" fmla="*/ 379854 w 4571501"/>
              <a:gd name="connsiteY3" fmla="*/ 1215754 h 1319512"/>
              <a:gd name="connsiteX4" fmla="*/ 0 w 4571501"/>
              <a:gd name="connsiteY4" fmla="*/ 3342 h 1319512"/>
              <a:gd name="connsiteX5" fmla="*/ 2086411 w 4571501"/>
              <a:gd name="connsiteY5" fmla="*/ 116073 h 1319512"/>
              <a:gd name="connsiteX6" fmla="*/ 4571502 w 4571501"/>
              <a:gd name="connsiteY6" fmla="*/ 0 h 131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1501" h="1319512">
                <a:moveTo>
                  <a:pt x="4571502" y="0"/>
                </a:moveTo>
                <a:lnTo>
                  <a:pt x="4183850" y="1205172"/>
                </a:lnTo>
                <a:cubicBezTo>
                  <a:pt x="3609948" y="1273122"/>
                  <a:pt x="2897248" y="1326369"/>
                  <a:pt x="2079839" y="1318794"/>
                </a:cubicBezTo>
                <a:cubicBezTo>
                  <a:pt x="1437429" y="1312779"/>
                  <a:pt x="865198" y="1270449"/>
                  <a:pt x="379854" y="1215754"/>
                </a:cubicBezTo>
                <a:lnTo>
                  <a:pt x="0" y="3342"/>
                </a:lnTo>
                <a:cubicBezTo>
                  <a:pt x="588049" y="62715"/>
                  <a:pt x="1291280" y="109723"/>
                  <a:pt x="2086411" y="116073"/>
                </a:cubicBezTo>
                <a:cubicBezTo>
                  <a:pt x="3054203" y="123759"/>
                  <a:pt x="3896230" y="69176"/>
                  <a:pt x="4571502" y="0"/>
                </a:cubicBezTo>
                <a:close/>
              </a:path>
            </a:pathLst>
          </a:custGeom>
          <a:solidFill>
            <a:schemeClr val="accent1">
              <a:lumMod val="75000"/>
            </a:schemeClr>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1C77F953-E379-476A-8654-9C7F0A1774A6}"/>
              </a:ext>
            </a:extLst>
          </p:cNvPr>
          <p:cNvSpPr/>
          <p:nvPr/>
        </p:nvSpPr>
        <p:spPr>
          <a:xfrm>
            <a:off x="2767197" y="4211283"/>
            <a:ext cx="2973107" cy="858686"/>
          </a:xfrm>
          <a:custGeom>
            <a:avLst/>
            <a:gdLst>
              <a:gd name="connsiteX0" fmla="*/ 2973108 w 2973107"/>
              <a:gd name="connsiteY0" fmla="*/ 0 h 858686"/>
              <a:gd name="connsiteX1" fmla="*/ 2767029 w 2973107"/>
              <a:gd name="connsiteY1" fmla="*/ 640627 h 858686"/>
              <a:gd name="connsiteX2" fmla="*/ 2719686 w 2973107"/>
              <a:gd name="connsiteY2" fmla="*/ 787890 h 858686"/>
              <a:gd name="connsiteX3" fmla="*/ 1328151 w 2973107"/>
              <a:gd name="connsiteY3" fmla="*/ 857957 h 858686"/>
              <a:gd name="connsiteX4" fmla="*/ 246181 w 2973107"/>
              <a:gd name="connsiteY4" fmla="*/ 793683 h 858686"/>
              <a:gd name="connsiteX5" fmla="*/ 195162 w 2973107"/>
              <a:gd name="connsiteY5" fmla="*/ 630824 h 858686"/>
              <a:gd name="connsiteX6" fmla="*/ 0 w 2973107"/>
              <a:gd name="connsiteY6" fmla="*/ 7909 h 858686"/>
              <a:gd name="connsiteX7" fmla="*/ 1328040 w 2973107"/>
              <a:gd name="connsiteY7" fmla="*/ 101480 h 858686"/>
              <a:gd name="connsiteX8" fmla="*/ 2973108 w 2973107"/>
              <a:gd name="connsiteY8" fmla="*/ 0 h 858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107" h="858686">
                <a:moveTo>
                  <a:pt x="2973108" y="0"/>
                </a:moveTo>
                <a:lnTo>
                  <a:pt x="2767029" y="640627"/>
                </a:lnTo>
                <a:lnTo>
                  <a:pt x="2719686" y="787890"/>
                </a:lnTo>
                <a:cubicBezTo>
                  <a:pt x="2315883" y="833339"/>
                  <a:pt x="1847805" y="863861"/>
                  <a:pt x="1328151" y="857957"/>
                </a:cubicBezTo>
                <a:cubicBezTo>
                  <a:pt x="933371" y="853390"/>
                  <a:pt x="570783" y="828660"/>
                  <a:pt x="246181" y="793683"/>
                </a:cubicBezTo>
                <a:lnTo>
                  <a:pt x="195162" y="630824"/>
                </a:lnTo>
                <a:lnTo>
                  <a:pt x="0" y="7909"/>
                </a:lnTo>
                <a:cubicBezTo>
                  <a:pt x="383753" y="57925"/>
                  <a:pt x="830331" y="95910"/>
                  <a:pt x="1328040" y="101480"/>
                </a:cubicBezTo>
                <a:cubicBezTo>
                  <a:pt x="1960313" y="108609"/>
                  <a:pt x="2516392" y="62047"/>
                  <a:pt x="2973108" y="0"/>
                </a:cubicBezTo>
                <a:close/>
              </a:path>
            </a:pathLst>
          </a:custGeom>
          <a:solidFill>
            <a:schemeClr val="accent5">
              <a:lumMod val="60000"/>
              <a:lumOff val="40000"/>
            </a:schemeClr>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2DDA8BDF-D59C-4B78-AC2C-D17BBC506743}"/>
              </a:ext>
            </a:extLst>
          </p:cNvPr>
          <p:cNvSpPr/>
          <p:nvPr/>
        </p:nvSpPr>
        <p:spPr>
          <a:xfrm>
            <a:off x="3120650" y="5321324"/>
            <a:ext cx="2266089" cy="860904"/>
          </a:xfrm>
          <a:custGeom>
            <a:avLst/>
            <a:gdLst>
              <a:gd name="connsiteX0" fmla="*/ 2266090 w 2266089"/>
              <a:gd name="connsiteY0" fmla="*/ 0 h 860904"/>
              <a:gd name="connsiteX1" fmla="*/ 2011554 w 2266089"/>
              <a:gd name="connsiteY1" fmla="*/ 791343 h 860904"/>
              <a:gd name="connsiteX2" fmla="*/ 2011554 w 2266089"/>
              <a:gd name="connsiteY2" fmla="*/ 791455 h 860904"/>
              <a:gd name="connsiteX3" fmla="*/ 985949 w 2266089"/>
              <a:gd name="connsiteY3" fmla="*/ 860185 h 860904"/>
              <a:gd name="connsiteX4" fmla="*/ 247518 w 2266089"/>
              <a:gd name="connsiteY4" fmla="*/ 805045 h 860904"/>
              <a:gd name="connsiteX5" fmla="*/ 0 w 2266089"/>
              <a:gd name="connsiteY5" fmla="*/ 14927 h 860904"/>
              <a:gd name="connsiteX6" fmla="*/ 982161 w 2266089"/>
              <a:gd name="connsiteY6" fmla="*/ 95019 h 860904"/>
              <a:gd name="connsiteX7" fmla="*/ 2266090 w 2266089"/>
              <a:gd name="connsiteY7" fmla="*/ 0 h 860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6089" h="860904">
                <a:moveTo>
                  <a:pt x="2266090" y="0"/>
                </a:moveTo>
                <a:lnTo>
                  <a:pt x="2011554" y="791343"/>
                </a:lnTo>
                <a:lnTo>
                  <a:pt x="2011554" y="791455"/>
                </a:lnTo>
                <a:cubicBezTo>
                  <a:pt x="1713352" y="836235"/>
                  <a:pt x="1368476" y="865977"/>
                  <a:pt x="985949" y="860185"/>
                </a:cubicBezTo>
                <a:cubicBezTo>
                  <a:pt x="718937" y="856175"/>
                  <a:pt x="471643" y="835233"/>
                  <a:pt x="247518" y="805045"/>
                </a:cubicBezTo>
                <a:lnTo>
                  <a:pt x="0" y="14927"/>
                </a:lnTo>
                <a:cubicBezTo>
                  <a:pt x="288733" y="58148"/>
                  <a:pt x="618460" y="89895"/>
                  <a:pt x="982161" y="95019"/>
                </a:cubicBezTo>
                <a:cubicBezTo>
                  <a:pt x="1472741" y="101814"/>
                  <a:pt x="1906287" y="58705"/>
                  <a:pt x="2266090" y="0"/>
                </a:cubicBezTo>
                <a:close/>
              </a:path>
            </a:pathLst>
          </a:custGeom>
          <a:solidFill>
            <a:schemeClr val="accent1">
              <a:lumMod val="60000"/>
              <a:lumOff val="40000"/>
            </a:schemeClr>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B4C6CEEC-E404-432D-8065-2C81883D1E03}"/>
              </a:ext>
            </a:extLst>
          </p:cNvPr>
          <p:cNvSpPr/>
          <p:nvPr/>
        </p:nvSpPr>
        <p:spPr>
          <a:xfrm>
            <a:off x="1967944" y="1402483"/>
            <a:ext cx="4599940" cy="349108"/>
          </a:xfrm>
          <a:prstGeom prst="ellipse">
            <a:avLst/>
          </a:prstGeom>
          <a:solidFill>
            <a:schemeClr val="accent1">
              <a:lumMod val="20000"/>
              <a:lumOff val="80000"/>
            </a:schemeClr>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E652AF8A-AF99-41CD-AF61-2A519300B406}"/>
              </a:ext>
            </a:extLst>
          </p:cNvPr>
          <p:cNvSpPr/>
          <p:nvPr/>
        </p:nvSpPr>
        <p:spPr>
          <a:xfrm>
            <a:off x="2466099" y="1508864"/>
            <a:ext cx="3575303" cy="136346"/>
          </a:xfrm>
          <a:prstGeom prst="ellipse">
            <a:avLst/>
          </a:prstGeom>
          <a:solidFill>
            <a:srgbClr val="345E89"/>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E76B1302-428D-497D-9475-6068E2108398}"/>
              </a:ext>
            </a:extLst>
          </p:cNvPr>
          <p:cNvSpPr/>
          <p:nvPr/>
        </p:nvSpPr>
        <p:spPr>
          <a:xfrm>
            <a:off x="1990811" y="1706050"/>
            <a:ext cx="2061013" cy="1212412"/>
          </a:xfrm>
          <a:custGeom>
            <a:avLst/>
            <a:gdLst>
              <a:gd name="connsiteX0" fmla="*/ 0 w 2061013"/>
              <a:gd name="connsiteY0" fmla="*/ 0 h 1212412"/>
              <a:gd name="connsiteX1" fmla="*/ 379854 w 2061013"/>
              <a:gd name="connsiteY1" fmla="*/ 1212413 h 1212412"/>
              <a:gd name="connsiteX2" fmla="*/ 1394097 w 2061013"/>
              <a:gd name="connsiteY2" fmla="*/ 592282 h 1212412"/>
              <a:gd name="connsiteX3" fmla="*/ 2061013 w 2061013"/>
              <a:gd name="connsiteY3" fmla="*/ 112508 h 1212412"/>
              <a:gd name="connsiteX4" fmla="*/ 988734 w 2061013"/>
              <a:gd name="connsiteY4" fmla="*/ 77530 h 1212412"/>
              <a:gd name="connsiteX5" fmla="*/ 0 w 2061013"/>
              <a:gd name="connsiteY5" fmla="*/ 0 h 1212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1013" h="1212412">
                <a:moveTo>
                  <a:pt x="0" y="0"/>
                </a:moveTo>
                <a:cubicBezTo>
                  <a:pt x="126655" y="404138"/>
                  <a:pt x="253199" y="808275"/>
                  <a:pt x="379854" y="1212413"/>
                </a:cubicBezTo>
                <a:cubicBezTo>
                  <a:pt x="702674" y="1034182"/>
                  <a:pt x="1043094" y="828883"/>
                  <a:pt x="1394097" y="592282"/>
                </a:cubicBezTo>
                <a:cubicBezTo>
                  <a:pt x="1631923" y="431986"/>
                  <a:pt x="1854154" y="271133"/>
                  <a:pt x="2061013" y="112508"/>
                </a:cubicBezTo>
                <a:cubicBezTo>
                  <a:pt x="1717919" y="109500"/>
                  <a:pt x="1360010" y="98472"/>
                  <a:pt x="988734" y="77530"/>
                </a:cubicBezTo>
                <a:cubicBezTo>
                  <a:pt x="646420" y="58259"/>
                  <a:pt x="316582" y="31859"/>
                  <a:pt x="0" y="0"/>
                </a:cubicBezTo>
                <a:close/>
              </a:path>
            </a:pathLst>
          </a:custGeom>
          <a:solidFill>
            <a:srgbClr val="3276A6"/>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B5E98CF0-DF31-4E08-9CF0-05AD939FC04A}"/>
              </a:ext>
            </a:extLst>
          </p:cNvPr>
          <p:cNvSpPr/>
          <p:nvPr/>
        </p:nvSpPr>
        <p:spPr>
          <a:xfrm>
            <a:off x="2432679" y="3165618"/>
            <a:ext cx="1539465" cy="823424"/>
          </a:xfrm>
          <a:custGeom>
            <a:avLst/>
            <a:gdLst>
              <a:gd name="connsiteX0" fmla="*/ 0 w 1539465"/>
              <a:gd name="connsiteY0" fmla="*/ 0 h 823424"/>
              <a:gd name="connsiteX1" fmla="*/ 257989 w 1539465"/>
              <a:gd name="connsiteY1" fmla="*/ 823425 h 823424"/>
              <a:gd name="connsiteX2" fmla="*/ 1539466 w 1539465"/>
              <a:gd name="connsiteY2" fmla="*/ 91455 h 823424"/>
              <a:gd name="connsiteX3" fmla="*/ 988734 w 1539465"/>
              <a:gd name="connsiteY3" fmla="*/ 77530 h 823424"/>
              <a:gd name="connsiteX4" fmla="*/ 0 w 1539465"/>
              <a:gd name="connsiteY4" fmla="*/ 0 h 823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9465" h="823424">
                <a:moveTo>
                  <a:pt x="0" y="0"/>
                </a:moveTo>
                <a:cubicBezTo>
                  <a:pt x="85996" y="274475"/>
                  <a:pt x="171992" y="548950"/>
                  <a:pt x="257989" y="823425"/>
                </a:cubicBezTo>
                <a:cubicBezTo>
                  <a:pt x="685185" y="579472"/>
                  <a:pt x="1112270" y="335519"/>
                  <a:pt x="1539466" y="91455"/>
                </a:cubicBezTo>
                <a:cubicBezTo>
                  <a:pt x="1360901" y="90341"/>
                  <a:pt x="1177213" y="85885"/>
                  <a:pt x="988734" y="77530"/>
                </a:cubicBezTo>
                <a:cubicBezTo>
                  <a:pt x="642298" y="62158"/>
                  <a:pt x="312238" y="35201"/>
                  <a:pt x="0" y="0"/>
                </a:cubicBezTo>
                <a:close/>
              </a:path>
            </a:pathLst>
          </a:custGeom>
          <a:solidFill>
            <a:srgbClr val="328CCC"/>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EB7C2E95-7E5C-4B3E-880D-8D816DB9A7F3}"/>
              </a:ext>
            </a:extLst>
          </p:cNvPr>
          <p:cNvSpPr/>
          <p:nvPr/>
        </p:nvSpPr>
        <p:spPr>
          <a:xfrm>
            <a:off x="2767197" y="4222200"/>
            <a:ext cx="1294621" cy="780426"/>
          </a:xfrm>
          <a:custGeom>
            <a:avLst/>
            <a:gdLst>
              <a:gd name="connsiteX0" fmla="*/ 0 w 1294621"/>
              <a:gd name="connsiteY0" fmla="*/ 0 h 780426"/>
              <a:gd name="connsiteX1" fmla="*/ 244510 w 1294621"/>
              <a:gd name="connsiteY1" fmla="*/ 780427 h 780426"/>
              <a:gd name="connsiteX2" fmla="*/ 1038193 w 1294621"/>
              <a:gd name="connsiteY2" fmla="*/ 290293 h 780426"/>
              <a:gd name="connsiteX3" fmla="*/ 1294622 w 1294621"/>
              <a:gd name="connsiteY3" fmla="*/ 90118 h 780426"/>
              <a:gd name="connsiteX4" fmla="*/ 667139 w 1294621"/>
              <a:gd name="connsiteY4" fmla="*/ 58370 h 780426"/>
              <a:gd name="connsiteX5" fmla="*/ 0 w 1294621"/>
              <a:gd name="connsiteY5" fmla="*/ 0 h 780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4621" h="780426">
                <a:moveTo>
                  <a:pt x="0" y="0"/>
                </a:moveTo>
                <a:cubicBezTo>
                  <a:pt x="81540" y="260105"/>
                  <a:pt x="162969" y="520321"/>
                  <a:pt x="244510" y="780427"/>
                </a:cubicBezTo>
                <a:cubicBezTo>
                  <a:pt x="494701" y="652546"/>
                  <a:pt x="763829" y="492139"/>
                  <a:pt x="1038193" y="290293"/>
                </a:cubicBezTo>
                <a:cubicBezTo>
                  <a:pt x="1128533" y="223791"/>
                  <a:pt x="1213973" y="156843"/>
                  <a:pt x="1294622" y="90118"/>
                </a:cubicBezTo>
                <a:cubicBezTo>
                  <a:pt x="1091662" y="83434"/>
                  <a:pt x="882464" y="73074"/>
                  <a:pt x="667139" y="58370"/>
                </a:cubicBezTo>
                <a:cubicBezTo>
                  <a:pt x="437222" y="42664"/>
                  <a:pt x="214656" y="22947"/>
                  <a:pt x="0" y="0"/>
                </a:cubicBezTo>
                <a:close/>
              </a:path>
            </a:pathLst>
          </a:custGeom>
          <a:solidFill>
            <a:srgbClr val="54A8FC"/>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D7AB272A-3707-4DC2-915F-725EAA70065E}"/>
              </a:ext>
            </a:extLst>
          </p:cNvPr>
          <p:cNvSpPr/>
          <p:nvPr/>
        </p:nvSpPr>
        <p:spPr>
          <a:xfrm>
            <a:off x="3123768" y="5339259"/>
            <a:ext cx="1022486" cy="780426"/>
          </a:xfrm>
          <a:custGeom>
            <a:avLst/>
            <a:gdLst>
              <a:gd name="connsiteX0" fmla="*/ 0 w 1022486"/>
              <a:gd name="connsiteY0" fmla="*/ 0 h 780426"/>
              <a:gd name="connsiteX1" fmla="*/ 244510 w 1022486"/>
              <a:gd name="connsiteY1" fmla="*/ 780427 h 780426"/>
              <a:gd name="connsiteX2" fmla="*/ 591503 w 1022486"/>
              <a:gd name="connsiteY2" fmla="*/ 509962 h 780426"/>
              <a:gd name="connsiteX3" fmla="*/ 1022486 w 1022486"/>
              <a:gd name="connsiteY3" fmla="*/ 77530 h 780426"/>
              <a:gd name="connsiteX4" fmla="*/ 613670 w 1022486"/>
              <a:gd name="connsiteY4" fmla="*/ 62826 h 780426"/>
              <a:gd name="connsiteX5" fmla="*/ 0 w 1022486"/>
              <a:gd name="connsiteY5" fmla="*/ 0 h 780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2486" h="780426">
                <a:moveTo>
                  <a:pt x="0" y="0"/>
                </a:moveTo>
                <a:cubicBezTo>
                  <a:pt x="81540" y="260105"/>
                  <a:pt x="162969" y="520321"/>
                  <a:pt x="244510" y="780427"/>
                </a:cubicBezTo>
                <a:cubicBezTo>
                  <a:pt x="354790" y="703453"/>
                  <a:pt x="471754" y="613781"/>
                  <a:pt x="591503" y="509962"/>
                </a:cubicBezTo>
                <a:cubicBezTo>
                  <a:pt x="762381" y="361696"/>
                  <a:pt x="904965" y="213876"/>
                  <a:pt x="1022486" y="77530"/>
                </a:cubicBezTo>
                <a:cubicBezTo>
                  <a:pt x="891709" y="76305"/>
                  <a:pt x="755252" y="71626"/>
                  <a:pt x="613670" y="62826"/>
                </a:cubicBezTo>
                <a:cubicBezTo>
                  <a:pt x="396117" y="49236"/>
                  <a:pt x="191152" y="27291"/>
                  <a:pt x="0" y="0"/>
                </a:cubicBezTo>
                <a:close/>
              </a:path>
            </a:pathLst>
          </a:custGeom>
          <a:solidFill>
            <a:srgbClr val="65BFFF"/>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24" name="Freeform: Shape 23">
            <a:extLst>
              <a:ext uri="{FF2B5EF4-FFF2-40B4-BE49-F238E27FC236}">
                <a16:creationId xmlns:a16="http://schemas.microsoft.com/office/drawing/2014/main" id="{5581BA73-9AB2-499E-A0D8-608FAD415272}"/>
              </a:ext>
            </a:extLst>
          </p:cNvPr>
          <p:cNvSpPr/>
          <p:nvPr/>
        </p:nvSpPr>
        <p:spPr>
          <a:xfrm>
            <a:off x="6152016" y="2154680"/>
            <a:ext cx="387428" cy="387428"/>
          </a:xfrm>
          <a:custGeom>
            <a:avLst/>
            <a:gdLst>
              <a:gd name="connsiteX0" fmla="*/ 387429 w 387428"/>
              <a:gd name="connsiteY0" fmla="*/ 193714 h 387428"/>
              <a:gd name="connsiteX1" fmla="*/ 193714 w 387428"/>
              <a:gd name="connsiteY1" fmla="*/ 387428 h 387428"/>
              <a:gd name="connsiteX2" fmla="*/ 0 w 387428"/>
              <a:gd name="connsiteY2" fmla="*/ 193714 h 387428"/>
              <a:gd name="connsiteX3" fmla="*/ 193714 w 387428"/>
              <a:gd name="connsiteY3" fmla="*/ 0 h 387428"/>
              <a:gd name="connsiteX4" fmla="*/ 387429 w 387428"/>
              <a:gd name="connsiteY4" fmla="*/ 193714 h 387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428" h="387428">
                <a:moveTo>
                  <a:pt x="387429" y="193714"/>
                </a:moveTo>
                <a:cubicBezTo>
                  <a:pt x="387429" y="300700"/>
                  <a:pt x="300700" y="387428"/>
                  <a:pt x="193714" y="387428"/>
                </a:cubicBezTo>
                <a:cubicBezTo>
                  <a:pt x="86729" y="387428"/>
                  <a:pt x="0" y="300700"/>
                  <a:pt x="0" y="193714"/>
                </a:cubicBezTo>
                <a:cubicBezTo>
                  <a:pt x="0" y="86729"/>
                  <a:pt x="86729" y="0"/>
                  <a:pt x="193714" y="0"/>
                </a:cubicBezTo>
                <a:cubicBezTo>
                  <a:pt x="300700" y="0"/>
                  <a:pt x="387429" y="86729"/>
                  <a:pt x="387429" y="193714"/>
                </a:cubicBezTo>
                <a:close/>
              </a:path>
            </a:pathLst>
          </a:custGeom>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AF475AE3-7363-474B-B1A0-4CB9A583315B}"/>
              </a:ext>
            </a:extLst>
          </p:cNvPr>
          <p:cNvSpPr/>
          <p:nvPr/>
        </p:nvSpPr>
        <p:spPr>
          <a:xfrm>
            <a:off x="6208827" y="2211491"/>
            <a:ext cx="273806" cy="273806"/>
          </a:xfrm>
          <a:custGeom>
            <a:avLst/>
            <a:gdLst>
              <a:gd name="connsiteX0" fmla="*/ 273807 w 273806"/>
              <a:gd name="connsiteY0" fmla="*/ 136903 h 273806"/>
              <a:gd name="connsiteX1" fmla="*/ 136903 w 273806"/>
              <a:gd name="connsiteY1" fmla="*/ 273807 h 273806"/>
              <a:gd name="connsiteX2" fmla="*/ 0 w 273806"/>
              <a:gd name="connsiteY2" fmla="*/ 136903 h 273806"/>
              <a:gd name="connsiteX3" fmla="*/ 136903 w 273806"/>
              <a:gd name="connsiteY3" fmla="*/ 0 h 273806"/>
              <a:gd name="connsiteX4" fmla="*/ 273807 w 273806"/>
              <a:gd name="connsiteY4" fmla="*/ 136903 h 273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806" h="273806">
                <a:moveTo>
                  <a:pt x="273807" y="136903"/>
                </a:moveTo>
                <a:cubicBezTo>
                  <a:pt x="273807" y="212513"/>
                  <a:pt x="212513" y="273807"/>
                  <a:pt x="136903" y="273807"/>
                </a:cubicBezTo>
                <a:cubicBezTo>
                  <a:pt x="61294" y="273807"/>
                  <a:pt x="0" y="212513"/>
                  <a:pt x="0" y="136903"/>
                </a:cubicBezTo>
                <a:cubicBezTo>
                  <a:pt x="0" y="61294"/>
                  <a:pt x="61293" y="0"/>
                  <a:pt x="136903" y="0"/>
                </a:cubicBezTo>
                <a:cubicBezTo>
                  <a:pt x="212513" y="0"/>
                  <a:pt x="273807" y="61294"/>
                  <a:pt x="273807" y="136903"/>
                </a:cubicBezTo>
                <a:close/>
              </a:path>
            </a:pathLst>
          </a:custGeom>
          <a:solidFill>
            <a:srgbClr val="005490"/>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useBgFill="1">
        <p:nvSpPr>
          <p:cNvPr id="26" name="Freeform: Shape 25">
            <a:extLst>
              <a:ext uri="{FF2B5EF4-FFF2-40B4-BE49-F238E27FC236}">
                <a16:creationId xmlns:a16="http://schemas.microsoft.com/office/drawing/2014/main" id="{355DAA90-408A-45FA-B239-ED89C28C9368}"/>
              </a:ext>
            </a:extLst>
          </p:cNvPr>
          <p:cNvSpPr/>
          <p:nvPr/>
        </p:nvSpPr>
        <p:spPr>
          <a:xfrm>
            <a:off x="5705994" y="3394120"/>
            <a:ext cx="387428" cy="387428"/>
          </a:xfrm>
          <a:custGeom>
            <a:avLst/>
            <a:gdLst>
              <a:gd name="connsiteX0" fmla="*/ 387429 w 387428"/>
              <a:gd name="connsiteY0" fmla="*/ 193714 h 387428"/>
              <a:gd name="connsiteX1" fmla="*/ 193714 w 387428"/>
              <a:gd name="connsiteY1" fmla="*/ 387428 h 387428"/>
              <a:gd name="connsiteX2" fmla="*/ 0 w 387428"/>
              <a:gd name="connsiteY2" fmla="*/ 193714 h 387428"/>
              <a:gd name="connsiteX3" fmla="*/ 193714 w 387428"/>
              <a:gd name="connsiteY3" fmla="*/ 0 h 387428"/>
              <a:gd name="connsiteX4" fmla="*/ 387429 w 387428"/>
              <a:gd name="connsiteY4" fmla="*/ 193714 h 387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428" h="387428">
                <a:moveTo>
                  <a:pt x="387429" y="193714"/>
                </a:moveTo>
                <a:cubicBezTo>
                  <a:pt x="387429" y="300700"/>
                  <a:pt x="300700" y="387428"/>
                  <a:pt x="193714" y="387428"/>
                </a:cubicBezTo>
                <a:cubicBezTo>
                  <a:pt x="86729" y="387428"/>
                  <a:pt x="0" y="300700"/>
                  <a:pt x="0" y="193714"/>
                </a:cubicBezTo>
                <a:cubicBezTo>
                  <a:pt x="0" y="86729"/>
                  <a:pt x="86729" y="0"/>
                  <a:pt x="193714" y="0"/>
                </a:cubicBezTo>
                <a:cubicBezTo>
                  <a:pt x="300699" y="0"/>
                  <a:pt x="387429" y="86729"/>
                  <a:pt x="387429" y="193714"/>
                </a:cubicBezTo>
                <a:close/>
              </a:path>
            </a:pathLst>
          </a:custGeom>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9B0268D6-D584-4DDE-AAC5-DFEE5533D83D}"/>
              </a:ext>
            </a:extLst>
          </p:cNvPr>
          <p:cNvSpPr/>
          <p:nvPr/>
        </p:nvSpPr>
        <p:spPr>
          <a:xfrm>
            <a:off x="5762805" y="3450931"/>
            <a:ext cx="273806" cy="273806"/>
          </a:xfrm>
          <a:custGeom>
            <a:avLst/>
            <a:gdLst>
              <a:gd name="connsiteX0" fmla="*/ 273807 w 273806"/>
              <a:gd name="connsiteY0" fmla="*/ 136903 h 273806"/>
              <a:gd name="connsiteX1" fmla="*/ 136903 w 273806"/>
              <a:gd name="connsiteY1" fmla="*/ 273806 h 273806"/>
              <a:gd name="connsiteX2" fmla="*/ 0 w 273806"/>
              <a:gd name="connsiteY2" fmla="*/ 136903 h 273806"/>
              <a:gd name="connsiteX3" fmla="*/ 136903 w 273806"/>
              <a:gd name="connsiteY3" fmla="*/ 0 h 273806"/>
              <a:gd name="connsiteX4" fmla="*/ 273807 w 273806"/>
              <a:gd name="connsiteY4" fmla="*/ 136903 h 273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806" h="273806">
                <a:moveTo>
                  <a:pt x="273807" y="136903"/>
                </a:moveTo>
                <a:cubicBezTo>
                  <a:pt x="273807" y="212513"/>
                  <a:pt x="212513" y="273806"/>
                  <a:pt x="136903" y="273806"/>
                </a:cubicBezTo>
                <a:cubicBezTo>
                  <a:pt x="61294" y="273806"/>
                  <a:pt x="0" y="212513"/>
                  <a:pt x="0" y="136903"/>
                </a:cubicBezTo>
                <a:cubicBezTo>
                  <a:pt x="0" y="61294"/>
                  <a:pt x="61293" y="0"/>
                  <a:pt x="136903" y="0"/>
                </a:cubicBezTo>
                <a:cubicBezTo>
                  <a:pt x="212513" y="0"/>
                  <a:pt x="273807" y="61294"/>
                  <a:pt x="273807" y="136903"/>
                </a:cubicBezTo>
                <a:close/>
              </a:path>
            </a:pathLst>
          </a:custGeom>
          <a:solidFill>
            <a:srgbClr val="0070C0"/>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useBgFill="1">
        <p:nvSpPr>
          <p:cNvPr id="28" name="Freeform: Shape 27">
            <a:extLst>
              <a:ext uri="{FF2B5EF4-FFF2-40B4-BE49-F238E27FC236}">
                <a16:creationId xmlns:a16="http://schemas.microsoft.com/office/drawing/2014/main" id="{92C12091-E753-496A-9541-92CBF8A46888}"/>
              </a:ext>
            </a:extLst>
          </p:cNvPr>
          <p:cNvSpPr/>
          <p:nvPr/>
        </p:nvSpPr>
        <p:spPr>
          <a:xfrm>
            <a:off x="5390683" y="4423375"/>
            <a:ext cx="387428" cy="387428"/>
          </a:xfrm>
          <a:custGeom>
            <a:avLst/>
            <a:gdLst>
              <a:gd name="connsiteX0" fmla="*/ 387428 w 387428"/>
              <a:gd name="connsiteY0" fmla="*/ 193714 h 387428"/>
              <a:gd name="connsiteX1" fmla="*/ 193714 w 387428"/>
              <a:gd name="connsiteY1" fmla="*/ 387429 h 387428"/>
              <a:gd name="connsiteX2" fmla="*/ 0 w 387428"/>
              <a:gd name="connsiteY2" fmla="*/ 193714 h 387428"/>
              <a:gd name="connsiteX3" fmla="*/ 193714 w 387428"/>
              <a:gd name="connsiteY3" fmla="*/ 0 h 387428"/>
              <a:gd name="connsiteX4" fmla="*/ 387428 w 387428"/>
              <a:gd name="connsiteY4" fmla="*/ 193714 h 387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428" h="387428">
                <a:moveTo>
                  <a:pt x="387428" y="193714"/>
                </a:moveTo>
                <a:cubicBezTo>
                  <a:pt x="387428" y="300699"/>
                  <a:pt x="300700" y="387429"/>
                  <a:pt x="193714" y="387429"/>
                </a:cubicBezTo>
                <a:cubicBezTo>
                  <a:pt x="86729" y="387429"/>
                  <a:pt x="0" y="300700"/>
                  <a:pt x="0" y="193714"/>
                </a:cubicBezTo>
                <a:cubicBezTo>
                  <a:pt x="0" y="86729"/>
                  <a:pt x="86728" y="0"/>
                  <a:pt x="193714" y="0"/>
                </a:cubicBezTo>
                <a:cubicBezTo>
                  <a:pt x="300699" y="0"/>
                  <a:pt x="387428" y="86729"/>
                  <a:pt x="387428" y="193714"/>
                </a:cubicBezTo>
                <a:close/>
              </a:path>
            </a:pathLst>
          </a:custGeom>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Freeform: Shape 28">
            <a:extLst>
              <a:ext uri="{FF2B5EF4-FFF2-40B4-BE49-F238E27FC236}">
                <a16:creationId xmlns:a16="http://schemas.microsoft.com/office/drawing/2014/main" id="{D62B5C73-8AE7-4F2F-8107-76280E061447}"/>
              </a:ext>
            </a:extLst>
          </p:cNvPr>
          <p:cNvSpPr/>
          <p:nvPr/>
        </p:nvSpPr>
        <p:spPr>
          <a:xfrm>
            <a:off x="5447494" y="4480186"/>
            <a:ext cx="273806" cy="273806"/>
          </a:xfrm>
          <a:custGeom>
            <a:avLst/>
            <a:gdLst>
              <a:gd name="connsiteX0" fmla="*/ 273807 w 273806"/>
              <a:gd name="connsiteY0" fmla="*/ 136903 h 273806"/>
              <a:gd name="connsiteX1" fmla="*/ 136903 w 273806"/>
              <a:gd name="connsiteY1" fmla="*/ 273807 h 273806"/>
              <a:gd name="connsiteX2" fmla="*/ 0 w 273806"/>
              <a:gd name="connsiteY2" fmla="*/ 136903 h 273806"/>
              <a:gd name="connsiteX3" fmla="*/ 136903 w 273806"/>
              <a:gd name="connsiteY3" fmla="*/ 0 h 273806"/>
              <a:gd name="connsiteX4" fmla="*/ 273807 w 273806"/>
              <a:gd name="connsiteY4" fmla="*/ 136903 h 273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806" h="273806">
                <a:moveTo>
                  <a:pt x="273807" y="136903"/>
                </a:moveTo>
                <a:cubicBezTo>
                  <a:pt x="273807" y="212513"/>
                  <a:pt x="212513" y="273807"/>
                  <a:pt x="136903" y="273807"/>
                </a:cubicBezTo>
                <a:cubicBezTo>
                  <a:pt x="61294" y="273807"/>
                  <a:pt x="0" y="212513"/>
                  <a:pt x="0" y="136903"/>
                </a:cubicBezTo>
                <a:cubicBezTo>
                  <a:pt x="0" y="61294"/>
                  <a:pt x="61294" y="0"/>
                  <a:pt x="136903" y="0"/>
                </a:cubicBezTo>
                <a:cubicBezTo>
                  <a:pt x="212513" y="0"/>
                  <a:pt x="273807" y="61293"/>
                  <a:pt x="273807" y="136903"/>
                </a:cubicBezTo>
                <a:close/>
              </a:path>
            </a:pathLst>
          </a:custGeom>
          <a:solidFill>
            <a:srgbClr val="2A93FB"/>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useBgFill="1">
        <p:nvSpPr>
          <p:cNvPr id="30" name="Freeform: Shape 29">
            <a:extLst>
              <a:ext uri="{FF2B5EF4-FFF2-40B4-BE49-F238E27FC236}">
                <a16:creationId xmlns:a16="http://schemas.microsoft.com/office/drawing/2014/main" id="{A1019FB3-5A8E-4733-A481-DFC20342F3DD}"/>
              </a:ext>
            </a:extLst>
          </p:cNvPr>
          <p:cNvSpPr/>
          <p:nvPr/>
        </p:nvSpPr>
        <p:spPr>
          <a:xfrm>
            <a:off x="5050329" y="5558039"/>
            <a:ext cx="387428" cy="387428"/>
          </a:xfrm>
          <a:custGeom>
            <a:avLst/>
            <a:gdLst>
              <a:gd name="connsiteX0" fmla="*/ 387428 w 387428"/>
              <a:gd name="connsiteY0" fmla="*/ 193714 h 387428"/>
              <a:gd name="connsiteX1" fmla="*/ 193714 w 387428"/>
              <a:gd name="connsiteY1" fmla="*/ 387429 h 387428"/>
              <a:gd name="connsiteX2" fmla="*/ 0 w 387428"/>
              <a:gd name="connsiteY2" fmla="*/ 193714 h 387428"/>
              <a:gd name="connsiteX3" fmla="*/ 193714 w 387428"/>
              <a:gd name="connsiteY3" fmla="*/ 0 h 387428"/>
              <a:gd name="connsiteX4" fmla="*/ 387428 w 387428"/>
              <a:gd name="connsiteY4" fmla="*/ 193714 h 387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428" h="387428">
                <a:moveTo>
                  <a:pt x="387428" y="193714"/>
                </a:moveTo>
                <a:cubicBezTo>
                  <a:pt x="387428" y="300700"/>
                  <a:pt x="300700" y="387429"/>
                  <a:pt x="193714" y="387429"/>
                </a:cubicBezTo>
                <a:cubicBezTo>
                  <a:pt x="86729" y="387429"/>
                  <a:pt x="0" y="300700"/>
                  <a:pt x="0" y="193714"/>
                </a:cubicBezTo>
                <a:cubicBezTo>
                  <a:pt x="0" y="86729"/>
                  <a:pt x="86728" y="0"/>
                  <a:pt x="193714" y="0"/>
                </a:cubicBezTo>
                <a:cubicBezTo>
                  <a:pt x="300699" y="0"/>
                  <a:pt x="387428" y="86729"/>
                  <a:pt x="387428" y="193714"/>
                </a:cubicBezTo>
                <a:close/>
              </a:path>
            </a:pathLst>
          </a:custGeom>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0D69AA1E-5CE3-404B-A537-E765D04F72BC}"/>
              </a:ext>
            </a:extLst>
          </p:cNvPr>
          <p:cNvSpPr/>
          <p:nvPr/>
        </p:nvSpPr>
        <p:spPr>
          <a:xfrm>
            <a:off x="5107140" y="5614850"/>
            <a:ext cx="273806" cy="273806"/>
          </a:xfrm>
          <a:custGeom>
            <a:avLst/>
            <a:gdLst>
              <a:gd name="connsiteX0" fmla="*/ 273807 w 273806"/>
              <a:gd name="connsiteY0" fmla="*/ 136903 h 273806"/>
              <a:gd name="connsiteX1" fmla="*/ 136903 w 273806"/>
              <a:gd name="connsiteY1" fmla="*/ 273807 h 273806"/>
              <a:gd name="connsiteX2" fmla="*/ 0 w 273806"/>
              <a:gd name="connsiteY2" fmla="*/ 136903 h 273806"/>
              <a:gd name="connsiteX3" fmla="*/ 136903 w 273806"/>
              <a:gd name="connsiteY3" fmla="*/ 0 h 273806"/>
              <a:gd name="connsiteX4" fmla="*/ 273807 w 273806"/>
              <a:gd name="connsiteY4" fmla="*/ 136903 h 273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806" h="273806">
                <a:moveTo>
                  <a:pt x="273807" y="136903"/>
                </a:moveTo>
                <a:cubicBezTo>
                  <a:pt x="273807" y="212513"/>
                  <a:pt x="212513" y="273807"/>
                  <a:pt x="136903" y="273807"/>
                </a:cubicBezTo>
                <a:cubicBezTo>
                  <a:pt x="61294" y="273807"/>
                  <a:pt x="0" y="212513"/>
                  <a:pt x="0" y="136903"/>
                </a:cubicBezTo>
                <a:cubicBezTo>
                  <a:pt x="0" y="61294"/>
                  <a:pt x="61294" y="0"/>
                  <a:pt x="136903" y="0"/>
                </a:cubicBezTo>
                <a:cubicBezTo>
                  <a:pt x="212513" y="0"/>
                  <a:pt x="273807" y="61294"/>
                  <a:pt x="273807" y="136903"/>
                </a:cubicBezTo>
                <a:close/>
              </a:path>
            </a:pathLst>
          </a:custGeom>
          <a:solidFill>
            <a:srgbClr val="40B0FF"/>
          </a:solidFill>
          <a:ln w="1113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7B9ACD53-418C-4CBA-9C0F-2BC90699AC92}"/>
              </a:ext>
            </a:extLst>
          </p:cNvPr>
          <p:cNvSpPr/>
          <p:nvPr/>
        </p:nvSpPr>
        <p:spPr>
          <a:xfrm>
            <a:off x="2678650" y="2009346"/>
            <a:ext cx="3241850" cy="7232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STEP ONE: </a:t>
            </a: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Case Discussed at M&amp;M Rounds</a:t>
            </a:r>
          </a:p>
        </p:txBody>
      </p:sp>
      <p:sp>
        <p:nvSpPr>
          <p:cNvPr id="43" name="Rectangle 42">
            <a:extLst>
              <a:ext uri="{FF2B5EF4-FFF2-40B4-BE49-F238E27FC236}">
                <a16:creationId xmlns:a16="http://schemas.microsoft.com/office/drawing/2014/main" id="{13DB153B-CDD4-432E-9F8E-14AD9243E65F}"/>
              </a:ext>
            </a:extLst>
          </p:cNvPr>
          <p:cNvSpPr/>
          <p:nvPr/>
        </p:nvSpPr>
        <p:spPr>
          <a:xfrm>
            <a:off x="3002198" y="3291175"/>
            <a:ext cx="2596929" cy="7232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STEP TWO:</a:t>
            </a: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Bottom line/Action items</a:t>
            </a:r>
          </a:p>
        </p:txBody>
      </p:sp>
      <p:sp>
        <p:nvSpPr>
          <p:cNvPr id="44" name="Rectangle 43">
            <a:extLst>
              <a:ext uri="{FF2B5EF4-FFF2-40B4-BE49-F238E27FC236}">
                <a16:creationId xmlns:a16="http://schemas.microsoft.com/office/drawing/2014/main" id="{905FB495-1786-436E-9E2B-58663EF05CBF}"/>
              </a:ext>
            </a:extLst>
          </p:cNvPr>
          <p:cNvSpPr/>
          <p:nvPr/>
        </p:nvSpPr>
        <p:spPr>
          <a:xfrm>
            <a:off x="3244822" y="4354358"/>
            <a:ext cx="2052755" cy="7232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STEP THREE:</a:t>
            </a: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Report out</a:t>
            </a:r>
          </a:p>
        </p:txBody>
      </p:sp>
      <p:sp>
        <p:nvSpPr>
          <p:cNvPr id="45" name="Rectangle 44">
            <a:extLst>
              <a:ext uri="{FF2B5EF4-FFF2-40B4-BE49-F238E27FC236}">
                <a16:creationId xmlns:a16="http://schemas.microsoft.com/office/drawing/2014/main" id="{F20D16B8-1336-4527-8D86-AA3AF7CE3308}"/>
              </a:ext>
            </a:extLst>
          </p:cNvPr>
          <p:cNvSpPr/>
          <p:nvPr/>
        </p:nvSpPr>
        <p:spPr>
          <a:xfrm>
            <a:off x="3703041" y="5448681"/>
            <a:ext cx="1537384"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STEP FOUR</a:t>
            </a:r>
            <a:b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b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Feedback</a:t>
            </a:r>
          </a:p>
        </p:txBody>
      </p:sp>
      <p:sp>
        <p:nvSpPr>
          <p:cNvPr id="46" name="Rectangle 45">
            <a:extLst>
              <a:ext uri="{FF2B5EF4-FFF2-40B4-BE49-F238E27FC236}">
                <a16:creationId xmlns:a16="http://schemas.microsoft.com/office/drawing/2014/main" id="{943CA339-D590-4883-A7B3-D8086D1821A4}"/>
              </a:ext>
            </a:extLst>
          </p:cNvPr>
          <p:cNvSpPr/>
          <p:nvPr/>
        </p:nvSpPr>
        <p:spPr>
          <a:xfrm>
            <a:off x="7284731" y="1909318"/>
            <a:ext cx="3672177"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b="0" i="0" u="none" strike="noStrike" kern="1200" cap="none" spc="0" normalizeH="0" baseline="0" noProof="0" dirty="0">
                <a:ln>
                  <a:noFill/>
                </a:ln>
                <a:solidFill>
                  <a:prstClr val="black"/>
                </a:solidFill>
                <a:effectLst/>
                <a:uLnTx/>
                <a:uFillTx/>
                <a:latin typeface="Calibri" panose="020F0502020204030204"/>
                <a:ea typeface="+mn-ea"/>
                <a:cs typeface="+mn-cs"/>
              </a:rPr>
              <a:t>A case is discussed at M&amp;M Rounds: cognitive bias and/or systems issues are identified.</a:t>
            </a:r>
          </a:p>
        </p:txBody>
      </p:sp>
      <p:sp>
        <p:nvSpPr>
          <p:cNvPr id="47" name="Rectangle 46">
            <a:extLst>
              <a:ext uri="{FF2B5EF4-FFF2-40B4-BE49-F238E27FC236}">
                <a16:creationId xmlns:a16="http://schemas.microsoft.com/office/drawing/2014/main" id="{D6BCB1EB-CC4D-4CE7-87AB-474C4C4CC29B}"/>
              </a:ext>
            </a:extLst>
          </p:cNvPr>
          <p:cNvSpPr/>
          <p:nvPr/>
        </p:nvSpPr>
        <p:spPr>
          <a:xfrm>
            <a:off x="7284731" y="3146197"/>
            <a:ext cx="4237661"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b="0" i="0" u="none" strike="noStrike" kern="1200" cap="none" spc="0" normalizeH="0" baseline="0" noProof="0" dirty="0">
                <a:ln>
                  <a:noFill/>
                </a:ln>
                <a:solidFill>
                  <a:prstClr val="black"/>
                </a:solidFill>
                <a:effectLst/>
                <a:uLnTx/>
                <a:uFillTx/>
                <a:latin typeface="Calibri" panose="020F0502020204030204"/>
                <a:ea typeface="+mn-ea"/>
                <a:cs typeface="+mn-cs"/>
              </a:rPr>
              <a:t>The group decides collaboratively what changes need to occur. Local change is actioned where possible.</a:t>
            </a:r>
          </a:p>
        </p:txBody>
      </p:sp>
      <p:sp>
        <p:nvSpPr>
          <p:cNvPr id="48" name="Rectangle 47">
            <a:extLst>
              <a:ext uri="{FF2B5EF4-FFF2-40B4-BE49-F238E27FC236}">
                <a16:creationId xmlns:a16="http://schemas.microsoft.com/office/drawing/2014/main" id="{09991033-A94D-4C3E-B94D-C107255F6086}"/>
              </a:ext>
            </a:extLst>
          </p:cNvPr>
          <p:cNvSpPr/>
          <p:nvPr/>
        </p:nvSpPr>
        <p:spPr>
          <a:xfrm>
            <a:off x="7284731" y="4097697"/>
            <a:ext cx="4753670" cy="120032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b="0" i="0" u="none" strike="noStrike" kern="1200" cap="none" spc="0" normalizeH="0" baseline="0" noProof="0" dirty="0">
                <a:ln>
                  <a:noFill/>
                </a:ln>
                <a:solidFill>
                  <a:prstClr val="black"/>
                </a:solidFill>
                <a:effectLst/>
                <a:uLnTx/>
                <a:uFillTx/>
                <a:latin typeface="Calibri" panose="020F0502020204030204"/>
              </a:rPr>
              <a:t>The Facilitator shares bottom line/action</a:t>
            </a:r>
            <a:r>
              <a:rPr kumimoji="0" lang="en-IN" b="0" i="0" u="none" strike="noStrike" kern="1200" cap="none" spc="0" normalizeH="0" noProof="0" dirty="0">
                <a:ln>
                  <a:noFill/>
                </a:ln>
                <a:solidFill>
                  <a:prstClr val="black"/>
                </a:solidFill>
                <a:effectLst/>
                <a:uLnTx/>
                <a:uFillTx/>
                <a:latin typeface="Calibri" panose="020F0502020204030204"/>
              </a:rPr>
              <a:t> items:</a:t>
            </a:r>
          </a:p>
          <a:p>
            <a:pPr marL="685800" lvl="1" indent="-228600">
              <a:buFontTx/>
              <a:buAutoNum type="arabicPeriod"/>
            </a:pPr>
            <a:r>
              <a:rPr lang="en-IN" dirty="0">
                <a:solidFill>
                  <a:prstClr val="black"/>
                </a:solidFill>
              </a:rPr>
              <a:t>With group members</a:t>
            </a:r>
          </a:p>
          <a:p>
            <a:pPr marL="685800" lvl="1" indent="-228600">
              <a:buFontTx/>
              <a:buAutoNum type="arabicPeriod"/>
            </a:pPr>
            <a:r>
              <a:rPr kumimoji="0" lang="en-IN" b="0" i="0" u="none" strike="noStrike" kern="1200" cap="none" spc="0" normalizeH="0" baseline="0" noProof="0" dirty="0">
                <a:ln>
                  <a:noFill/>
                </a:ln>
                <a:solidFill>
                  <a:prstClr val="black"/>
                </a:solidFill>
                <a:effectLst/>
                <a:uLnTx/>
                <a:uFillTx/>
                <a:latin typeface="Calibri" panose="020F0502020204030204"/>
              </a:rPr>
              <a:t>Relevant local-level clinical governance and/or C.A.R.E. </a:t>
            </a:r>
            <a:r>
              <a:rPr lang="en-IN" dirty="0">
                <a:solidFill>
                  <a:prstClr val="black"/>
                </a:solidFill>
              </a:rPr>
              <a:t>Network structure</a:t>
            </a:r>
            <a:endParaRPr kumimoji="0" lang="en-IN" b="0" i="0" u="none" strike="noStrike" kern="1200" cap="none" spc="0" normalizeH="0" noProof="0" dirty="0">
              <a:ln>
                <a:noFill/>
              </a:ln>
              <a:solidFill>
                <a:prstClr val="black"/>
              </a:solidFill>
              <a:effectLst/>
              <a:uLnTx/>
              <a:uFillTx/>
              <a:latin typeface="Calibri" panose="020F0502020204030204"/>
            </a:endParaRPr>
          </a:p>
        </p:txBody>
      </p:sp>
      <p:sp>
        <p:nvSpPr>
          <p:cNvPr id="49" name="Rectangle 48">
            <a:extLst>
              <a:ext uri="{FF2B5EF4-FFF2-40B4-BE49-F238E27FC236}">
                <a16:creationId xmlns:a16="http://schemas.microsoft.com/office/drawing/2014/main" id="{517841B0-ED3D-43AF-9337-5EC9987618BC}"/>
              </a:ext>
            </a:extLst>
          </p:cNvPr>
          <p:cNvSpPr/>
          <p:nvPr/>
        </p:nvSpPr>
        <p:spPr>
          <a:xfrm>
            <a:off x="7254651" y="5661121"/>
            <a:ext cx="4297819"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b="0" i="0" u="none" strike="noStrike" kern="1200" cap="none" spc="0" normalizeH="0" baseline="0" noProof="0" dirty="0">
                <a:ln>
                  <a:noFill/>
                </a:ln>
                <a:solidFill>
                  <a:prstClr val="black"/>
                </a:solidFill>
                <a:effectLst/>
                <a:uLnTx/>
                <a:uFillTx/>
                <a:latin typeface="Calibri" panose="020F0502020204030204"/>
                <a:ea typeface="+mn-ea"/>
                <a:cs typeface="+mn-cs"/>
              </a:rPr>
              <a:t>Aim to obtain feedback from Clinical Governance structure within 3 months and share an update at your M&amp;M rounds.</a:t>
            </a:r>
          </a:p>
        </p:txBody>
      </p:sp>
      <p:cxnSp>
        <p:nvCxnSpPr>
          <p:cNvPr id="51" name="Straight Connector 50">
            <a:extLst>
              <a:ext uri="{FF2B5EF4-FFF2-40B4-BE49-F238E27FC236}">
                <a16:creationId xmlns:a16="http://schemas.microsoft.com/office/drawing/2014/main" id="{6978F47D-74EC-440A-A91E-12501622E490}"/>
              </a:ext>
            </a:extLst>
          </p:cNvPr>
          <p:cNvCxnSpPr>
            <a:cxnSpLocks/>
          </p:cNvCxnSpPr>
          <p:nvPr/>
        </p:nvCxnSpPr>
        <p:spPr>
          <a:xfrm>
            <a:off x="6580585" y="2346788"/>
            <a:ext cx="648381" cy="3215"/>
          </a:xfrm>
          <a:prstGeom prst="line">
            <a:avLst/>
          </a:prstGeom>
          <a:ln w="31750" cap="rnd">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47C355D-B60D-40A5-B2C5-23715491EF45}"/>
              </a:ext>
            </a:extLst>
          </p:cNvPr>
          <p:cNvCxnSpPr>
            <a:cxnSpLocks/>
          </p:cNvCxnSpPr>
          <p:nvPr/>
        </p:nvCxnSpPr>
        <p:spPr>
          <a:xfrm>
            <a:off x="6113261" y="3586227"/>
            <a:ext cx="1037256" cy="0"/>
          </a:xfrm>
          <a:prstGeom prst="line">
            <a:avLst/>
          </a:prstGeom>
          <a:ln w="31750" cap="rnd">
            <a:tailEnd type="ova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BB86D1F9-BAA2-429C-BFD8-970E561797DE}"/>
              </a:ext>
            </a:extLst>
          </p:cNvPr>
          <p:cNvCxnSpPr>
            <a:cxnSpLocks/>
          </p:cNvCxnSpPr>
          <p:nvPr/>
        </p:nvCxnSpPr>
        <p:spPr>
          <a:xfrm>
            <a:off x="5479849" y="5750146"/>
            <a:ext cx="1670669" cy="0"/>
          </a:xfrm>
          <a:prstGeom prst="line">
            <a:avLst/>
          </a:prstGeom>
          <a:ln w="31750" cap="rnd">
            <a:tailEnd type="ova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A7A695A0-F818-414F-80C4-6D72795DE61F}"/>
              </a:ext>
            </a:extLst>
          </p:cNvPr>
          <p:cNvCxnSpPr>
            <a:cxnSpLocks/>
          </p:cNvCxnSpPr>
          <p:nvPr/>
        </p:nvCxnSpPr>
        <p:spPr>
          <a:xfrm>
            <a:off x="5834655" y="4615482"/>
            <a:ext cx="1315863" cy="0"/>
          </a:xfrm>
          <a:prstGeom prst="line">
            <a:avLst/>
          </a:prstGeom>
          <a:ln w="31750" cap="rnd">
            <a:tailEnd type="ova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6409" y="5482618"/>
            <a:ext cx="356632" cy="360000"/>
          </a:xfrm>
          <a:prstGeom prst="rect">
            <a:avLst/>
          </a:prstGeom>
        </p:spPr>
      </p:pic>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9270" y="3312586"/>
            <a:ext cx="344348" cy="360000"/>
          </a:xfrm>
          <a:prstGeom prst="rect">
            <a:avLst/>
          </a:prstGeom>
        </p:spPr>
      </p:pic>
      <p:pic>
        <p:nvPicPr>
          <p:cNvPr id="33" name="Picture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24442" y="1961372"/>
            <a:ext cx="333717" cy="360000"/>
          </a:xfrm>
          <a:prstGeom prst="rect">
            <a:avLst/>
          </a:prstGeom>
        </p:spPr>
      </p:pic>
      <p:pic>
        <p:nvPicPr>
          <p:cNvPr id="34" name="Picture 3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80041" y="4360505"/>
            <a:ext cx="462944" cy="360000"/>
          </a:xfrm>
          <a:prstGeom prst="rect">
            <a:avLst/>
          </a:prstGeom>
        </p:spPr>
      </p:pic>
    </p:spTree>
    <p:extLst>
      <p:ext uri="{BB962C8B-B14F-4D97-AF65-F5344CB8AC3E}">
        <p14:creationId xmlns:p14="http://schemas.microsoft.com/office/powerpoint/2010/main" val="2918030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34736" y="236764"/>
            <a:ext cx="11666764" cy="1159329"/>
            <a:chOff x="334736" y="236764"/>
            <a:chExt cx="11666764" cy="1159329"/>
          </a:xfrm>
        </p:grpSpPr>
        <p:sp>
          <p:nvSpPr>
            <p:cNvPr id="7" name="TextBox 6"/>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8" name="Picture 7"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9" name="Picture 8"/>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4" name="Title 3"/>
          <p:cNvSpPr>
            <a:spLocks noGrp="1"/>
          </p:cNvSpPr>
          <p:nvPr>
            <p:ph type="title"/>
          </p:nvPr>
        </p:nvSpPr>
        <p:spPr/>
        <p:txBody>
          <a:bodyPr/>
          <a:lstStyle/>
          <a:p>
            <a:pPr algn="ctr"/>
            <a:r>
              <a:rPr lang="en-CA" b="1" dirty="0"/>
              <a:t>Confidentiality Statement</a:t>
            </a:r>
          </a:p>
        </p:txBody>
      </p:sp>
      <p:sp>
        <p:nvSpPr>
          <p:cNvPr id="5" name="Content Placeholder 4"/>
          <p:cNvSpPr>
            <a:spLocks noGrp="1"/>
          </p:cNvSpPr>
          <p:nvPr>
            <p:ph idx="1"/>
          </p:nvPr>
        </p:nvSpPr>
        <p:spPr/>
        <p:txBody>
          <a:bodyPr/>
          <a:lstStyle/>
          <a:p>
            <a:r>
              <a:rPr lang="en-CA" dirty="0"/>
              <a:t>We need to protect the privacy of patients</a:t>
            </a:r>
          </a:p>
          <a:p>
            <a:r>
              <a:rPr lang="en-CA" dirty="0"/>
              <a:t>These rounds are strictly confidential</a:t>
            </a:r>
          </a:p>
          <a:p>
            <a:r>
              <a:rPr lang="en-CA" dirty="0"/>
              <a:t>No patient initials, dates, times or names of staff involved will appear in this presentation.</a:t>
            </a:r>
          </a:p>
          <a:p>
            <a:endParaRPr lang="en-CA" dirty="0"/>
          </a:p>
          <a:p>
            <a:pPr marL="0" indent="0">
              <a:buNone/>
            </a:pPr>
            <a:r>
              <a:rPr lang="en-CA" sz="3600" dirty="0"/>
              <a:t>Goal of M&amp;M Rounds</a:t>
            </a:r>
          </a:p>
          <a:p>
            <a:pPr marL="0" indent="0">
              <a:buNone/>
            </a:pPr>
            <a:r>
              <a:rPr lang="en-CA" dirty="0"/>
              <a:t>	To improve the quality of care and patient safety outcomes</a:t>
            </a:r>
          </a:p>
        </p:txBody>
      </p:sp>
    </p:spTree>
    <p:extLst>
      <p:ext uri="{BB962C8B-B14F-4D97-AF65-F5344CB8AC3E}">
        <p14:creationId xmlns:p14="http://schemas.microsoft.com/office/powerpoint/2010/main" val="2850137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25771" y="365125"/>
            <a:ext cx="11666764" cy="1159329"/>
            <a:chOff x="334736" y="236764"/>
            <a:chExt cx="11666764" cy="1159329"/>
          </a:xfrm>
        </p:grpSpPr>
        <p:sp>
          <p:nvSpPr>
            <p:cNvPr id="7" name="TextBox 6"/>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8" name="Picture 7"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9" name="Picture 8"/>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4" name="Title 3"/>
          <p:cNvSpPr>
            <a:spLocks noGrp="1"/>
          </p:cNvSpPr>
          <p:nvPr>
            <p:ph type="title"/>
          </p:nvPr>
        </p:nvSpPr>
        <p:spPr>
          <a:xfrm>
            <a:off x="2286000" y="365125"/>
            <a:ext cx="9067800" cy="1159329"/>
          </a:xfrm>
        </p:spPr>
        <p:txBody>
          <a:bodyPr>
            <a:normAutofit/>
          </a:bodyPr>
          <a:lstStyle/>
          <a:p>
            <a:r>
              <a:rPr lang="en-CA" b="1" dirty="0"/>
              <a:t>M&amp;M rounds</a:t>
            </a:r>
          </a:p>
        </p:txBody>
      </p:sp>
      <p:sp>
        <p:nvSpPr>
          <p:cNvPr id="5" name="Content Placeholder 4"/>
          <p:cNvSpPr>
            <a:spLocks noGrp="1"/>
          </p:cNvSpPr>
          <p:nvPr>
            <p:ph idx="1"/>
          </p:nvPr>
        </p:nvSpPr>
        <p:spPr/>
        <p:txBody>
          <a:bodyPr>
            <a:normAutofit lnSpcReduction="10000"/>
          </a:bodyPr>
          <a:lstStyle/>
          <a:p>
            <a:r>
              <a:rPr lang="en-CA" dirty="0"/>
              <a:t>Historically</a:t>
            </a:r>
          </a:p>
          <a:p>
            <a:pPr lvl="1"/>
            <a:r>
              <a:rPr lang="en-CA" dirty="0"/>
              <a:t>Identify errors</a:t>
            </a:r>
          </a:p>
          <a:p>
            <a:pPr lvl="1"/>
            <a:r>
              <a:rPr lang="en-CA" dirty="0"/>
              <a:t>Punitive process</a:t>
            </a:r>
          </a:p>
          <a:p>
            <a:pPr lvl="1"/>
            <a:endParaRPr lang="en-CA" dirty="0"/>
          </a:p>
          <a:p>
            <a:r>
              <a:rPr lang="en-CA" dirty="0"/>
              <a:t>The Ottawa M&amp;M model</a:t>
            </a:r>
          </a:p>
          <a:p>
            <a:pPr lvl="1"/>
            <a:r>
              <a:rPr lang="en-CA" dirty="0"/>
              <a:t>Standardized approach</a:t>
            </a:r>
          </a:p>
          <a:p>
            <a:pPr lvl="1"/>
            <a:r>
              <a:rPr lang="en-CA" dirty="0"/>
              <a:t>Learning opportunity</a:t>
            </a:r>
          </a:p>
          <a:p>
            <a:pPr lvl="1"/>
            <a:r>
              <a:rPr lang="en-CA" dirty="0"/>
              <a:t>Protected discussion</a:t>
            </a:r>
          </a:p>
          <a:p>
            <a:pPr lvl="1"/>
            <a:r>
              <a:rPr lang="en-CA" dirty="0"/>
              <a:t>Medical education</a:t>
            </a:r>
          </a:p>
          <a:p>
            <a:pPr lvl="1"/>
            <a:r>
              <a:rPr lang="en-CA" dirty="0"/>
              <a:t>Quality improvement</a:t>
            </a:r>
          </a:p>
          <a:p>
            <a:pPr lvl="1"/>
            <a:r>
              <a:rPr lang="en-CA" dirty="0"/>
              <a:t>Risk management</a:t>
            </a:r>
          </a:p>
        </p:txBody>
      </p:sp>
    </p:spTree>
    <p:extLst>
      <p:ext uri="{BB962C8B-B14F-4D97-AF65-F5344CB8AC3E}">
        <p14:creationId xmlns:p14="http://schemas.microsoft.com/office/powerpoint/2010/main" val="308138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22729" y="236764"/>
            <a:ext cx="11678771" cy="1159329"/>
            <a:chOff x="334736" y="236764"/>
            <a:chExt cx="11666764" cy="1159329"/>
          </a:xfrm>
        </p:grpSpPr>
        <p:sp>
          <p:nvSpPr>
            <p:cNvPr id="5" name="TextBox 4"/>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2" name="Title 1"/>
          <p:cNvSpPr>
            <a:spLocks noGrp="1"/>
          </p:cNvSpPr>
          <p:nvPr>
            <p:ph type="title"/>
          </p:nvPr>
        </p:nvSpPr>
        <p:spPr>
          <a:xfrm>
            <a:off x="1999128" y="365126"/>
            <a:ext cx="9354671" cy="1030968"/>
          </a:xfrm>
        </p:spPr>
        <p:txBody>
          <a:bodyPr>
            <a:normAutofit/>
          </a:bodyPr>
          <a:lstStyle/>
          <a:p>
            <a:r>
              <a:rPr lang="en-CA" b="1" dirty="0"/>
              <a:t>M&amp;M in Island Health</a:t>
            </a:r>
          </a:p>
        </p:txBody>
      </p:sp>
      <p:sp>
        <p:nvSpPr>
          <p:cNvPr id="3" name="Content Placeholder 2"/>
          <p:cNvSpPr>
            <a:spLocks noGrp="1"/>
          </p:cNvSpPr>
          <p:nvPr>
            <p:ph idx="1"/>
          </p:nvPr>
        </p:nvSpPr>
        <p:spPr/>
        <p:txBody>
          <a:bodyPr/>
          <a:lstStyle/>
          <a:p>
            <a:r>
              <a:rPr lang="en-CA" dirty="0"/>
              <a:t>Pilot project across Island Health</a:t>
            </a:r>
          </a:p>
          <a:p>
            <a:r>
              <a:rPr lang="en-CA" dirty="0"/>
              <a:t>Following the Ottawa M&amp;M model</a:t>
            </a:r>
          </a:p>
          <a:p>
            <a:r>
              <a:rPr lang="en-CA" dirty="0"/>
              <a:t>The Health Authority Medical Advisory Committee (HAMAC) subcommittee</a:t>
            </a:r>
          </a:p>
          <a:p>
            <a:pPr marL="457200" lvl="1" indent="0">
              <a:buNone/>
            </a:pPr>
            <a:r>
              <a:rPr lang="en-CA" dirty="0"/>
              <a:t>“…to support a standardized approach to learn from clinical experiences and raise quality and safety issues through the organization”</a:t>
            </a:r>
          </a:p>
        </p:txBody>
      </p:sp>
    </p:spTree>
    <p:extLst>
      <p:ext uri="{BB962C8B-B14F-4D97-AF65-F5344CB8AC3E}">
        <p14:creationId xmlns:p14="http://schemas.microsoft.com/office/powerpoint/2010/main" val="176738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736" y="236764"/>
            <a:ext cx="11666764" cy="1159329"/>
            <a:chOff x="334736" y="236764"/>
            <a:chExt cx="11666764" cy="1159329"/>
          </a:xfrm>
        </p:grpSpPr>
        <p:sp>
          <p:nvSpPr>
            <p:cNvPr id="5" name="TextBox 4"/>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2" name="Title 1"/>
          <p:cNvSpPr>
            <a:spLocks noGrp="1"/>
          </p:cNvSpPr>
          <p:nvPr>
            <p:ph type="title"/>
          </p:nvPr>
        </p:nvSpPr>
        <p:spPr>
          <a:xfrm>
            <a:off x="1900518" y="365125"/>
            <a:ext cx="9453282" cy="1325563"/>
          </a:xfrm>
        </p:spPr>
        <p:txBody>
          <a:bodyPr>
            <a:normAutofit/>
          </a:bodyPr>
          <a:lstStyle/>
          <a:p>
            <a:r>
              <a:rPr lang="en-CA" b="1" dirty="0"/>
              <a:t>Cases appropriate for M&amp;M rounds</a:t>
            </a:r>
          </a:p>
        </p:txBody>
      </p:sp>
      <p:sp>
        <p:nvSpPr>
          <p:cNvPr id="3" name="Content Placeholder 2"/>
          <p:cNvSpPr>
            <a:spLocks noGrp="1"/>
          </p:cNvSpPr>
          <p:nvPr>
            <p:ph idx="1"/>
          </p:nvPr>
        </p:nvSpPr>
        <p:spPr>
          <a:xfrm>
            <a:off x="838200" y="1870449"/>
            <a:ext cx="10515600" cy="4351338"/>
          </a:xfrm>
        </p:spPr>
        <p:txBody>
          <a:bodyPr>
            <a:normAutofit fontScale="92500" lnSpcReduction="10000"/>
          </a:bodyPr>
          <a:lstStyle/>
          <a:p>
            <a:pPr marL="0" indent="0">
              <a:buNone/>
            </a:pPr>
            <a:r>
              <a:rPr lang="en-CA" dirty="0"/>
              <a:t>Require all 3 of the following:</a:t>
            </a:r>
          </a:p>
          <a:p>
            <a:pPr marL="514350" indent="-514350">
              <a:buFont typeface="+mj-lt"/>
              <a:buAutoNum type="arabicPeriod"/>
            </a:pPr>
            <a:r>
              <a:rPr lang="en-CA" dirty="0"/>
              <a:t>Adverse outcome such as death, disability, harm, injury, or a near miss (potential harm avoided – for example, a  patient given incorrect medication due to mislabeling of syringe – potential for harm but the patient ultimately wasn’t affected)</a:t>
            </a:r>
          </a:p>
          <a:p>
            <a:pPr marL="514350" indent="-514350">
              <a:buFont typeface="+mj-lt"/>
              <a:buAutoNum type="arabicPeriod"/>
            </a:pPr>
            <a:r>
              <a:rPr lang="en-CA" dirty="0"/>
              <a:t>Preventable</a:t>
            </a:r>
          </a:p>
          <a:p>
            <a:pPr marL="514350" indent="-514350">
              <a:buFont typeface="+mj-lt"/>
              <a:buAutoNum type="arabicPeriod"/>
            </a:pPr>
            <a:r>
              <a:rPr lang="en-CA" dirty="0"/>
              <a:t>Lessons to be learned about cognitive biases and/or system issues</a:t>
            </a:r>
          </a:p>
          <a:p>
            <a:pPr marL="514350" indent="-514350">
              <a:buFont typeface="+mj-lt"/>
              <a:buAutoNum type="arabicPeriod"/>
            </a:pPr>
            <a:endParaRPr lang="en-CA" dirty="0"/>
          </a:p>
          <a:p>
            <a:pPr marL="0" indent="0">
              <a:buNone/>
            </a:pPr>
            <a:r>
              <a:rPr lang="en-CA" dirty="0"/>
              <a:t>In this model, cases are presented by those who were involved directly, not reviewed by a third party. This format is different from critical incident analysis framework, although may be used as </a:t>
            </a:r>
            <a:r>
              <a:rPr lang="en-CA"/>
              <a:t>an adjunct.</a:t>
            </a:r>
            <a:endParaRPr lang="en-CA" dirty="0"/>
          </a:p>
        </p:txBody>
      </p:sp>
    </p:spTree>
    <p:extLst>
      <p:ext uri="{BB962C8B-B14F-4D97-AF65-F5344CB8AC3E}">
        <p14:creationId xmlns:p14="http://schemas.microsoft.com/office/powerpoint/2010/main" val="271045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736" y="236764"/>
            <a:ext cx="11666764" cy="1159329"/>
            <a:chOff x="334736" y="236764"/>
            <a:chExt cx="11666764" cy="1159329"/>
          </a:xfrm>
        </p:grpSpPr>
        <p:sp>
          <p:nvSpPr>
            <p:cNvPr id="5" name="TextBox 4"/>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2" name="Title 1"/>
          <p:cNvSpPr>
            <a:spLocks noGrp="1"/>
          </p:cNvSpPr>
          <p:nvPr>
            <p:ph type="title"/>
          </p:nvPr>
        </p:nvSpPr>
        <p:spPr>
          <a:xfrm>
            <a:off x="1900518" y="365126"/>
            <a:ext cx="9453282" cy="1030968"/>
          </a:xfrm>
        </p:spPr>
        <p:txBody>
          <a:bodyPr>
            <a:normAutofit/>
          </a:bodyPr>
          <a:lstStyle/>
          <a:p>
            <a:r>
              <a:rPr lang="en-CA" b="1" dirty="0"/>
              <a:t>System factors</a:t>
            </a:r>
          </a:p>
        </p:txBody>
      </p:sp>
      <p:sp>
        <p:nvSpPr>
          <p:cNvPr id="3" name="Content Placeholder 2"/>
          <p:cNvSpPr>
            <a:spLocks noGrp="1"/>
          </p:cNvSpPr>
          <p:nvPr>
            <p:ph idx="1"/>
          </p:nvPr>
        </p:nvSpPr>
        <p:spPr/>
        <p:txBody>
          <a:bodyPr>
            <a:normAutofit fontScale="55000" lnSpcReduction="20000"/>
          </a:bodyPr>
          <a:lstStyle/>
          <a:p>
            <a:pPr marL="0" indent="0">
              <a:buNone/>
            </a:pPr>
            <a:r>
              <a:rPr lang="en-CA" sz="4500" dirty="0"/>
              <a:t>System-level issues often relate to problem(s) beyond just the individual clinician or team, and pertains to how your clinical setting operates:</a:t>
            </a:r>
          </a:p>
          <a:p>
            <a:pPr lvl="2" indent="-685800">
              <a:spcBef>
                <a:spcPts val="1000"/>
              </a:spcBef>
            </a:pPr>
            <a:r>
              <a:rPr lang="en-CA" sz="4100" dirty="0"/>
              <a:t>Patient factors</a:t>
            </a:r>
          </a:p>
          <a:p>
            <a:pPr lvl="2" indent="-685800">
              <a:spcBef>
                <a:spcPts val="1000"/>
              </a:spcBef>
            </a:pPr>
            <a:r>
              <a:rPr lang="en-CA" sz="4100" dirty="0"/>
              <a:t>Skill-set errors</a:t>
            </a:r>
          </a:p>
          <a:p>
            <a:pPr lvl="2" indent="-685800">
              <a:spcBef>
                <a:spcPts val="1000"/>
              </a:spcBef>
            </a:pPr>
            <a:r>
              <a:rPr lang="en-CA" sz="4100" dirty="0"/>
              <a:t>Task-based errors</a:t>
            </a:r>
          </a:p>
          <a:p>
            <a:pPr lvl="2" indent="-685800">
              <a:spcBef>
                <a:spcPts val="1000"/>
              </a:spcBef>
            </a:pPr>
            <a:r>
              <a:rPr lang="en-CA" sz="4100" dirty="0"/>
              <a:t>Personal impairment</a:t>
            </a:r>
          </a:p>
          <a:p>
            <a:pPr lvl="2" indent="-685800">
              <a:spcBef>
                <a:spcPts val="1000"/>
              </a:spcBef>
            </a:pPr>
            <a:r>
              <a:rPr lang="en-CA" sz="4100" dirty="0"/>
              <a:t>Teamwork failure</a:t>
            </a:r>
          </a:p>
          <a:p>
            <a:pPr lvl="2" indent="-685800">
              <a:spcBef>
                <a:spcPts val="1000"/>
              </a:spcBef>
            </a:pPr>
            <a:r>
              <a:rPr lang="en-CA" sz="4100" dirty="0"/>
              <a:t>Local environmental contributors</a:t>
            </a:r>
          </a:p>
          <a:p>
            <a:pPr lvl="2" indent="-685800">
              <a:spcBef>
                <a:spcPts val="1000"/>
              </a:spcBef>
            </a:pPr>
            <a:r>
              <a:rPr lang="en-CA" sz="4100" dirty="0"/>
              <a:t>Hospital-wide contributors</a:t>
            </a:r>
          </a:p>
          <a:p>
            <a:pPr lvl="2" indent="-685800">
              <a:spcBef>
                <a:spcPts val="1000"/>
              </a:spcBef>
            </a:pPr>
            <a:r>
              <a:rPr lang="en-CA" sz="4100" dirty="0"/>
              <a:t>Hospital administration contributors</a:t>
            </a:r>
          </a:p>
          <a:p>
            <a:pPr lvl="2" indent="-685800">
              <a:spcBef>
                <a:spcPts val="1000"/>
              </a:spcBef>
            </a:pPr>
            <a:r>
              <a:rPr lang="en-CA" sz="4100" dirty="0"/>
              <a:t>External contributors</a:t>
            </a:r>
          </a:p>
        </p:txBody>
      </p:sp>
    </p:spTree>
    <p:extLst>
      <p:ext uri="{BB962C8B-B14F-4D97-AF65-F5344CB8AC3E}">
        <p14:creationId xmlns:p14="http://schemas.microsoft.com/office/powerpoint/2010/main" val="367387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736" y="236764"/>
            <a:ext cx="11666764" cy="1159329"/>
            <a:chOff x="334736" y="236764"/>
            <a:chExt cx="11666764" cy="1159329"/>
          </a:xfrm>
        </p:grpSpPr>
        <p:sp>
          <p:nvSpPr>
            <p:cNvPr id="5" name="TextBox 4"/>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2" name="Title 1"/>
          <p:cNvSpPr>
            <a:spLocks noGrp="1"/>
          </p:cNvSpPr>
          <p:nvPr>
            <p:ph type="title"/>
          </p:nvPr>
        </p:nvSpPr>
        <p:spPr>
          <a:xfrm>
            <a:off x="2026024" y="365126"/>
            <a:ext cx="9327776" cy="1030968"/>
          </a:xfrm>
        </p:spPr>
        <p:txBody>
          <a:bodyPr>
            <a:normAutofit/>
          </a:bodyPr>
          <a:lstStyle/>
          <a:p>
            <a:r>
              <a:rPr lang="en-CA" b="1" dirty="0"/>
              <a:t>Cognitive Bias</a:t>
            </a:r>
          </a:p>
        </p:txBody>
      </p:sp>
      <p:sp>
        <p:nvSpPr>
          <p:cNvPr id="3" name="Content Placeholder 2"/>
          <p:cNvSpPr>
            <a:spLocks noGrp="1"/>
          </p:cNvSpPr>
          <p:nvPr>
            <p:ph idx="1"/>
          </p:nvPr>
        </p:nvSpPr>
        <p:spPr/>
        <p:txBody>
          <a:bodyPr>
            <a:normAutofit fontScale="92500"/>
          </a:bodyPr>
          <a:lstStyle/>
          <a:p>
            <a:pPr marL="0" indent="0">
              <a:buNone/>
            </a:pPr>
            <a:r>
              <a:rPr lang="en-CA" dirty="0"/>
              <a:t>Clinical decision-making is an extremely complex process, and healthcare</a:t>
            </a:r>
          </a:p>
          <a:p>
            <a:pPr marL="0" indent="0">
              <a:buNone/>
            </a:pPr>
            <a:r>
              <a:rPr lang="en-CA" dirty="0"/>
              <a:t>professionals often develop adaptive mechanisms (referred to as </a:t>
            </a:r>
            <a:r>
              <a:rPr lang="en-CA" i="1" dirty="0"/>
              <a:t>heuristics</a:t>
            </a:r>
            <a:r>
              <a:rPr lang="en-CA" dirty="0"/>
              <a:t>)</a:t>
            </a:r>
          </a:p>
          <a:p>
            <a:pPr marL="0" indent="0">
              <a:buNone/>
            </a:pPr>
            <a:r>
              <a:rPr lang="en-CA" dirty="0"/>
              <a:t>because we are faced with repeated similar experiences in a busy clinical</a:t>
            </a:r>
          </a:p>
          <a:p>
            <a:pPr marL="0" indent="0">
              <a:buNone/>
            </a:pPr>
            <a:r>
              <a:rPr lang="en-CA" dirty="0"/>
              <a:t>environment.</a:t>
            </a:r>
          </a:p>
          <a:p>
            <a:pPr lvl="1"/>
            <a:r>
              <a:rPr lang="fr-FR" sz="2800" dirty="0"/>
              <a:t>Type 1 – </a:t>
            </a:r>
            <a:r>
              <a:rPr lang="fr-FR" sz="2800" dirty="0" err="1"/>
              <a:t>subconscious</a:t>
            </a:r>
            <a:r>
              <a:rPr lang="fr-FR" sz="2800" dirty="0"/>
              <a:t>: </a:t>
            </a:r>
            <a:r>
              <a:rPr lang="fr-FR" sz="2800" dirty="0" err="1"/>
              <a:t>fast</a:t>
            </a:r>
            <a:r>
              <a:rPr lang="fr-FR" sz="2800" dirty="0"/>
              <a:t>, intuitive</a:t>
            </a:r>
          </a:p>
          <a:p>
            <a:pPr lvl="1"/>
            <a:r>
              <a:rPr lang="en-CA" sz="2800" dirty="0"/>
              <a:t>Type 2 - analytical slow</a:t>
            </a:r>
          </a:p>
          <a:p>
            <a:pPr lvl="1"/>
            <a:endParaRPr lang="en-CA" sz="2800" dirty="0"/>
          </a:p>
          <a:p>
            <a:pPr marL="0" indent="0">
              <a:buNone/>
            </a:pPr>
            <a:r>
              <a:rPr lang="en-CA" dirty="0"/>
              <a:t>Goal: become aware of how we use our cognitive systems, to hopefully mitigate biases going forward.</a:t>
            </a:r>
          </a:p>
        </p:txBody>
      </p:sp>
    </p:spTree>
    <p:extLst>
      <p:ext uri="{BB962C8B-B14F-4D97-AF65-F5344CB8AC3E}">
        <p14:creationId xmlns:p14="http://schemas.microsoft.com/office/powerpoint/2010/main" val="2144859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736" y="236764"/>
            <a:ext cx="11666764" cy="1159329"/>
            <a:chOff x="334736" y="236764"/>
            <a:chExt cx="11666764" cy="1159329"/>
          </a:xfrm>
        </p:grpSpPr>
        <p:sp>
          <p:nvSpPr>
            <p:cNvPr id="5" name="TextBox 4"/>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n-CA" dirty="0"/>
            </a:p>
          </p:txBody>
        </p:sp>
        <p:pic>
          <p:nvPicPr>
            <p:cNvPr id="6" name="Picture 5" descr="https://intranet.viha.ca/departments/communications/resources/PublishingImages/IH_color_150_med-res.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7" name="Picture 6"/>
            <p:cNvPicPr/>
            <p:nvPr/>
          </p:nvPicPr>
          <p:blipFill>
            <a:blip r:embed="rId4">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17515" y="1583484"/>
            <a:ext cx="9180920" cy="4827044"/>
          </a:xfrm>
          <a:prstGeom prst="rect">
            <a:avLst/>
          </a:prstGeom>
        </p:spPr>
      </p:pic>
      <p:sp>
        <p:nvSpPr>
          <p:cNvPr id="3" name="Title 2"/>
          <p:cNvSpPr>
            <a:spLocks noGrp="1"/>
          </p:cNvSpPr>
          <p:nvPr>
            <p:ph type="title"/>
          </p:nvPr>
        </p:nvSpPr>
        <p:spPr/>
        <p:txBody>
          <a:bodyPr>
            <a:normAutofit/>
          </a:bodyPr>
          <a:lstStyle/>
          <a:p>
            <a:pPr algn="ctr"/>
            <a:r>
              <a:rPr lang="en-CA" sz="4800" b="1" dirty="0">
                <a:latin typeface="+mn-lt"/>
                <a:ea typeface="+mn-ea"/>
                <a:cs typeface="+mn-cs"/>
              </a:rPr>
              <a:t>Hierarchy of Effectiveness</a:t>
            </a:r>
          </a:p>
        </p:txBody>
      </p:sp>
    </p:spTree>
    <p:extLst>
      <p:ext uri="{BB962C8B-B14F-4D97-AF65-F5344CB8AC3E}">
        <p14:creationId xmlns:p14="http://schemas.microsoft.com/office/powerpoint/2010/main" val="118685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736" y="236764"/>
            <a:ext cx="11666764" cy="1159329"/>
            <a:chOff x="334736" y="236764"/>
            <a:chExt cx="11666764" cy="1159329"/>
          </a:xfrm>
        </p:grpSpPr>
        <p:sp>
          <p:nvSpPr>
            <p:cNvPr id="5" name="TextBox 4"/>
            <p:cNvSpPr txBox="1"/>
            <p:nvPr/>
          </p:nvSpPr>
          <p:spPr>
            <a:xfrm>
              <a:off x="334736" y="236764"/>
              <a:ext cx="11666764" cy="1159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descr="https://intranet.viha.ca/departments/communications/resources/PublishingImages/IH_color_150_med-r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08" y="506821"/>
              <a:ext cx="1219200" cy="729615"/>
            </a:xfrm>
            <a:prstGeom prst="rect">
              <a:avLst/>
            </a:prstGeom>
            <a:noFill/>
            <a:ln>
              <a:noFill/>
            </a:ln>
          </p:spPr>
        </p:pic>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10229850" y="461736"/>
              <a:ext cx="1447800" cy="774700"/>
            </a:xfrm>
            <a:prstGeom prst="rect">
              <a:avLst/>
            </a:prstGeom>
          </p:spPr>
        </p:pic>
      </p:grpSp>
      <p:sp>
        <p:nvSpPr>
          <p:cNvPr id="2" name="Title 1"/>
          <p:cNvSpPr>
            <a:spLocks noGrp="1"/>
          </p:cNvSpPr>
          <p:nvPr>
            <p:ph type="title"/>
          </p:nvPr>
        </p:nvSpPr>
        <p:spPr>
          <a:xfrm>
            <a:off x="1819834" y="365126"/>
            <a:ext cx="9533965" cy="1030968"/>
          </a:xfrm>
        </p:spPr>
        <p:txBody>
          <a:bodyPr>
            <a:normAutofit/>
          </a:bodyPr>
          <a:lstStyle/>
          <a:p>
            <a:r>
              <a:rPr lang="en-CA" b="1" dirty="0"/>
              <a:t>Typical M&amp;M case structure</a:t>
            </a:r>
          </a:p>
        </p:txBody>
      </p:sp>
      <p:sp>
        <p:nvSpPr>
          <p:cNvPr id="3" name="Content Placeholder 2"/>
          <p:cNvSpPr>
            <a:spLocks noGrp="1"/>
          </p:cNvSpPr>
          <p:nvPr>
            <p:ph idx="1"/>
          </p:nvPr>
        </p:nvSpPr>
        <p:spPr/>
        <p:txBody>
          <a:bodyPr>
            <a:normAutofit lnSpcReduction="10000"/>
          </a:bodyPr>
          <a:lstStyle/>
          <a:p>
            <a:pPr marL="0" indent="0">
              <a:buNone/>
            </a:pPr>
            <a:r>
              <a:rPr lang="en-CA" dirty="0"/>
              <a:t>For a 30-minute  M&amp;M presentation:</a:t>
            </a:r>
          </a:p>
          <a:p>
            <a:pPr marL="0" indent="0">
              <a:buNone/>
            </a:pPr>
            <a:endParaRPr lang="en-CA" dirty="0"/>
          </a:p>
          <a:p>
            <a:pPr lvl="1"/>
            <a:r>
              <a:rPr lang="en-CA" sz="2800" dirty="0"/>
              <a:t>10 minutes for review of the case and state of evidence on current management</a:t>
            </a:r>
          </a:p>
          <a:p>
            <a:pPr lvl="1"/>
            <a:endParaRPr lang="en-CA" sz="2800" dirty="0"/>
          </a:p>
          <a:p>
            <a:pPr lvl="1"/>
            <a:r>
              <a:rPr lang="en-CA" sz="2800" dirty="0"/>
              <a:t>10 minutes for case analysis in terms of cognitive and system issues</a:t>
            </a:r>
          </a:p>
          <a:p>
            <a:pPr lvl="1"/>
            <a:endParaRPr lang="en-CA" sz="2800" dirty="0"/>
          </a:p>
          <a:p>
            <a:pPr lvl="1"/>
            <a:r>
              <a:rPr lang="en-CA" sz="2800" dirty="0"/>
              <a:t>10 minutes for discussion, review of bottom lines and consensus on potential action items</a:t>
            </a:r>
          </a:p>
        </p:txBody>
      </p:sp>
    </p:spTree>
    <p:extLst>
      <p:ext uri="{BB962C8B-B14F-4D97-AF65-F5344CB8AC3E}">
        <p14:creationId xmlns:p14="http://schemas.microsoft.com/office/powerpoint/2010/main" val="18395374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TotalTime>
  <Words>1121</Words>
  <Application>Microsoft Office PowerPoint</Application>
  <PresentationFormat>Widescreen</PresentationFormat>
  <Paragraphs>125</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1_Office Theme</vt:lpstr>
      <vt:lpstr>M&amp;M Rounds Background</vt:lpstr>
      <vt:lpstr>Confidentiality Statement</vt:lpstr>
      <vt:lpstr>M&amp;M rounds</vt:lpstr>
      <vt:lpstr>M&amp;M in Island Health</vt:lpstr>
      <vt:lpstr>Cases appropriate for M&amp;M rounds</vt:lpstr>
      <vt:lpstr>System factors</vt:lpstr>
      <vt:lpstr>Cognitive Bias</vt:lpstr>
      <vt:lpstr>Hierarchy of Effectiveness</vt:lpstr>
      <vt:lpstr>Typical M&amp;M case structure</vt:lpstr>
      <vt:lpstr>Section 51 Protection</vt:lpstr>
      <vt:lpstr>CME</vt:lpstr>
      <vt:lpstr>What next</vt:lpstr>
      <vt:lpstr>PowerPoint Presentation</vt:lpstr>
    </vt:vector>
  </TitlesOfParts>
  <Company>BC Clinical and Support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Harrison, Adele (Dr)</dc:creator>
  <cp:lastModifiedBy>Heywood, Taylor [ISLH]</cp:lastModifiedBy>
  <cp:revision>21</cp:revision>
  <dcterms:created xsi:type="dcterms:W3CDTF">2021-02-22T18:53:46Z</dcterms:created>
  <dcterms:modified xsi:type="dcterms:W3CDTF">2025-09-02T18:44:43Z</dcterms:modified>
</cp:coreProperties>
</file>