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présentation</a:t>
            </a:r>
          </a:p>
        </p:txBody>
      </p:sp>
      <p:sp>
        <p:nvSpPr>
          <p:cNvPr id="12" name="Texte niveau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Sous-titre de présentation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/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Détails des faits"/>
          <p:cNvSpPr txBox="1"/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pc="-88" sz="2940"/>
            </a:lvl1pPr>
          </a:lstStyle>
          <a:p>
            <a:pPr/>
            <a:r>
              <a:t>Détails des faits</a:t>
            </a:r>
          </a:p>
        </p:txBody>
      </p:sp>
      <p:sp>
        <p:nvSpPr>
          <p:cNvPr id="115" name="Texte niveau 1…"/>
          <p:cNvSpPr txBox="1"/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1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ttribution"/>
          <p:cNvSpPr txBox="1"/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pc="-84" sz="2800"/>
            </a:lvl1pPr>
          </a:lstStyle>
          <a:p>
            <a:pPr/>
            <a:r>
              <a:t>Attribution </a:t>
            </a:r>
          </a:p>
        </p:txBody>
      </p:sp>
      <p:sp>
        <p:nvSpPr>
          <p:cNvPr id="12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6" name="Texte niveau 1…"/>
          <p:cNvSpPr txBox="1"/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« Citation intéressante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Vue de côté d’une personne portant une veste à capuchon jaune devant des volets jaunes"/>
          <p:cNvSpPr/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Vue de dos d’une personne portant un haut jaune et regardant par une ouverture dans un mur de pierres"/>
          <p:cNvSpPr/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Personne portant un haut bleu et affichant un grand sourire devant un mur bleu"/>
          <p:cNvSpPr/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ersonne portant un jean bleu et une veste en jean devant un mur rouge et violet uni"/>
          <p:cNvSpPr/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rsonne souriante portant des lunettes de soleil et un haut jaune devant un fond bleu sarcelle"/>
          <p:cNvSpPr/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re de présentation"/>
          <p:cNvSpPr txBox="1"/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pPr/>
            <a:r>
              <a:t>Titre de présentation</a:t>
            </a:r>
          </a:p>
        </p:txBody>
      </p:sp>
      <p:sp>
        <p:nvSpPr>
          <p:cNvPr id="22" name="Texte niveau 1…"/>
          <p:cNvSpPr txBox="1"/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pPr/>
            <a:r>
              <a:t>Sous-titre de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 - aut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ue de côté d’une personne portant une veste à capuchon jaune devant des volets jaunes"/>
          <p:cNvSpPr/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Titre de diapositive"/>
          <p:cNvSpPr txBox="1"/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32" name="Texte niveau 1…"/>
          <p:cNvSpPr txBox="1"/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pPr/>
            <a:r>
              <a:t>Sous-titre de la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eur et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41" name="Sous-titre de la diapositiv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Sous-titre de la diapositive</a:t>
            </a:r>
          </a:p>
        </p:txBody>
      </p:sp>
      <p:sp>
        <p:nvSpPr>
          <p:cNvPr id="4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3" name="Titre de diapositive"/>
          <p:cNvSpPr txBox="1"/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Titre de diapositive</a:t>
            </a:r>
          </a:p>
        </p:txBody>
      </p:sp>
      <p:sp>
        <p:nvSpPr>
          <p:cNvPr id="44" name="Texte niveau 1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eur et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53" name="Texte niveau 1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ersonne portant un haut bleu et affichant un grand sourire devant un mur bleu"/>
          <p:cNvSpPr/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exte niveau 1…"/>
          <p:cNvSpPr txBox="1"/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65" name="Auteur et date"/>
          <p:cNvSpPr txBox="1"/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66" name="Titre de diapositive"/>
          <p:cNvSpPr txBox="1"/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Titre de diapositive</a:t>
            </a:r>
          </a:p>
        </p:txBody>
      </p:sp>
      <p:sp>
        <p:nvSpPr>
          <p:cNvPr id="67" name="Sous-titre de la diapositive"/>
          <p:cNvSpPr txBox="1"/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pc="-101" sz="3395"/>
            </a:lvl1pPr>
          </a:lstStyle>
          <a:p>
            <a:pPr/>
            <a:r>
              <a:t>Sous-titre de la diapositive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re de section"/>
          <p:cNvSpPr txBox="1"/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pc="-408" sz="10200"/>
            </a:lvl1pPr>
          </a:lstStyle>
          <a:p>
            <a:pPr/>
            <a:r>
              <a:t>Titre de section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uniqu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uteur et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84" name="Sous-titre de la diapositiv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Sous-titre de la diapositive </a:t>
            </a:r>
          </a:p>
        </p:txBody>
      </p:sp>
      <p:sp>
        <p:nvSpPr>
          <p:cNvPr id="8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6" name="Titre de diapositiv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Titre de diapositive</a:t>
            </a:r>
          </a:p>
        </p:txBody>
      </p:sp>
      <p:sp>
        <p:nvSpPr>
          <p:cNvPr id="8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uteur et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95" name="Agenda - sous-titr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Agenda - sous-titre</a:t>
            </a:r>
          </a:p>
        </p:txBody>
      </p:sp>
      <p:sp>
        <p:nvSpPr>
          <p:cNvPr id="96" name="Texte niveau 1…"/>
          <p:cNvSpPr txBox="1"/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Points à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98" name="Agenda - titr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Agenda - titre</a:t>
            </a:r>
          </a:p>
        </p:txBody>
      </p:sp>
      <p:sp>
        <p:nvSpPr>
          <p:cNvPr id="9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/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Titre de présentation</a:t>
            </a:r>
          </a:p>
        </p:txBody>
      </p:sp>
      <p:sp>
        <p:nvSpPr>
          <p:cNvPr id="3" name="Texte niveau 1…"/>
          <p:cNvSpPr txBox="1"/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Sous-titre de présentation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pc="0" sz="180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arie-claude.gregoire@islandhealth.ca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DHD - old name, new ideas"/>
          <p:cNvSpPr txBox="1"/>
          <p:nvPr>
            <p:ph type="ctrTitle"/>
          </p:nvPr>
        </p:nvSpPr>
        <p:spPr>
          <a:xfrm>
            <a:off x="1257300" y="3270925"/>
            <a:ext cx="21869400" cy="4699001"/>
          </a:xfrm>
          <a:prstGeom prst="rect">
            <a:avLst/>
          </a:prstGeom>
        </p:spPr>
        <p:txBody>
          <a:bodyPr/>
          <a:lstStyle/>
          <a:p>
            <a:pPr/>
            <a:r>
              <a:t>ADHD - </a:t>
            </a:r>
            <a:r>
              <a:rPr spc="-535" sz="10700"/>
              <a:t>old name, new ideas</a:t>
            </a:r>
          </a:p>
        </p:txBody>
      </p:sp>
      <p:sp>
        <p:nvSpPr>
          <p:cNvPr id="162" name="Marie-Claude Grégoire MD MSc FRCPC…"/>
          <p:cNvSpPr txBox="1"/>
          <p:nvPr>
            <p:ph type="subTitle" sz="quarter" idx="1"/>
          </p:nvPr>
        </p:nvSpPr>
        <p:spPr>
          <a:xfrm>
            <a:off x="1216251" y="9268776"/>
            <a:ext cx="21951499" cy="2096577"/>
          </a:xfrm>
          <a:prstGeom prst="rect">
            <a:avLst/>
          </a:prstGeom>
        </p:spPr>
        <p:txBody>
          <a:bodyPr/>
          <a:lstStyle/>
          <a:p>
            <a:pPr defTabSz="549148">
              <a:spcBef>
                <a:spcPts val="700"/>
              </a:spcBef>
              <a:defRPr b="1" spc="-107" sz="3572">
                <a:latin typeface="+mn-lt"/>
                <a:ea typeface="+mn-ea"/>
                <a:cs typeface="+mn-cs"/>
                <a:sym typeface="Graphik"/>
              </a:defRPr>
            </a:pPr>
            <a:r>
              <a:t>Marie-Claude Grégoire MD MSc FRCPC</a:t>
            </a:r>
          </a:p>
          <a:p>
            <a:pPr defTabSz="772239">
              <a:spcBef>
                <a:spcPts val="700"/>
              </a:spcBef>
              <a:tabLst>
                <a:tab pos="762000" algn="l"/>
              </a:tabLst>
              <a:defRPr b="1" cap="none" spc="-35" sz="3572">
                <a:latin typeface="+mn-lt"/>
                <a:ea typeface="+mn-ea"/>
                <a:cs typeface="+mn-cs"/>
                <a:sym typeface="Graphik"/>
              </a:defRPr>
            </a:pPr>
            <a:r>
              <a:rPr u="sng">
                <a:hlinkClick r:id="rId2" invalidUrl="" action="" tgtFrame="" tooltip="" history="1" highlightClick="0" endSnd="0"/>
              </a:rPr>
              <a:t>marie-claude.gregoire@islandhealth.ca</a:t>
            </a:r>
          </a:p>
          <a:p>
            <a:pPr defTabSz="549148">
              <a:spcBef>
                <a:spcPts val="700"/>
              </a:spcBef>
              <a:defRPr b="1" spc="-107" sz="3572">
                <a:latin typeface="+mn-lt"/>
                <a:ea typeface="+mn-ea"/>
                <a:cs typeface="+mn-cs"/>
                <a:sym typeface="Graphik"/>
              </a:defRPr>
            </a:pPr>
            <a:r>
              <a:t>July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MCG July 2024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MCG July 2024</a:t>
            </a:r>
          </a:p>
        </p:txBody>
      </p:sp>
      <p:sp>
        <p:nvSpPr>
          <p:cNvPr id="203" name="Not including caffeine!"/>
          <p:cNvSpPr txBox="1"/>
          <p:nvPr>
            <p:ph type="body" idx="22"/>
          </p:nvPr>
        </p:nvSpPr>
        <p:spPr>
          <a:xfrm>
            <a:off x="1295400" y="3116912"/>
            <a:ext cx="21869400" cy="6940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i="1">
                <a:solidFill>
                  <a:srgbClr val="FF40FF"/>
                </a:solidFill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r>
              <a:t>Not including caffeine!</a:t>
            </a:r>
          </a:p>
        </p:txBody>
      </p:sp>
      <p:sp>
        <p:nvSpPr>
          <p:cNvPr id="204" name="The stimulants"/>
          <p:cNvSpPr txBox="1"/>
          <p:nvPr>
            <p:ph type="title"/>
          </p:nvPr>
        </p:nvSpPr>
        <p:spPr>
          <a:xfrm>
            <a:off x="1058432" y="1609328"/>
            <a:ext cx="21869401" cy="177800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stimulants</a:t>
            </a:r>
          </a:p>
        </p:txBody>
      </p:sp>
      <p:pic>
        <p:nvPicPr>
          <p:cNvPr id="205" name="drink-156144_640.png" descr="drink-156144_6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24467" y="1219736"/>
            <a:ext cx="4200645" cy="387247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Amphetamines vs Methylphenidate??"/>
          <p:cNvSpPr txBox="1"/>
          <p:nvPr/>
        </p:nvSpPr>
        <p:spPr>
          <a:xfrm>
            <a:off x="6065241" y="5195504"/>
            <a:ext cx="11855783" cy="860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pc="-59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Amphetamines vs Methylphenidate??</a:t>
            </a:r>
          </a:p>
        </p:txBody>
      </p:sp>
      <p:sp>
        <p:nvSpPr>
          <p:cNvPr id="207" name="The best medication is the one that provides good symptom relief, optimizes function, without  significant adverse effects."/>
          <p:cNvSpPr txBox="1"/>
          <p:nvPr/>
        </p:nvSpPr>
        <p:spPr>
          <a:xfrm>
            <a:off x="1068793" y="6578252"/>
            <a:ext cx="22246415" cy="55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-36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best medication is the one that provides good symptom relief, optimizes function, without  significant adverse effects. </a:t>
            </a:r>
          </a:p>
        </p:txBody>
      </p:sp>
      <p:sp>
        <p:nvSpPr>
          <p:cNvPr id="208" name="Additional questions:…"/>
          <p:cNvSpPr txBox="1"/>
          <p:nvPr/>
        </p:nvSpPr>
        <p:spPr>
          <a:xfrm>
            <a:off x="1127117" y="7864205"/>
            <a:ext cx="15128859" cy="378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600"/>
              </a:spcBef>
              <a:defRPr b="1" spc="-42" sz="42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Additional questions: </a:t>
            </a:r>
          </a:p>
          <a:p>
            <a:pPr marL="228600" indent="-228600" algn="l">
              <a:spcBef>
                <a:spcPts val="600"/>
              </a:spcBef>
              <a:buSzPct val="50000"/>
              <a:buChar char="•"/>
              <a:defRPr spc="-42" sz="4200">
                <a:latin typeface="Calibri"/>
                <a:ea typeface="Calibri"/>
                <a:cs typeface="Calibri"/>
                <a:sym typeface="Calibri"/>
              </a:defRPr>
            </a:pPr>
            <a:r>
              <a:t>Can the patient swallow tablets or capsules? </a:t>
            </a:r>
          </a:p>
          <a:p>
            <a:pPr marL="228600" indent="-228600" algn="l">
              <a:spcBef>
                <a:spcPts val="600"/>
              </a:spcBef>
              <a:buSzPct val="50000"/>
              <a:buChar char="•"/>
              <a:defRPr spc="-42" sz="4200">
                <a:latin typeface="Calibri"/>
                <a:ea typeface="Calibri"/>
                <a:cs typeface="Calibri"/>
                <a:sym typeface="Calibri"/>
              </a:defRPr>
            </a:pPr>
            <a:r>
              <a:t>How long is the school day? After school activities?</a:t>
            </a:r>
          </a:p>
          <a:p>
            <a:pPr marL="228600" indent="-228600" algn="l">
              <a:spcBef>
                <a:spcPts val="600"/>
              </a:spcBef>
              <a:buSzPct val="50000"/>
              <a:buChar char="•"/>
              <a:defRPr spc="-42" sz="4200">
                <a:latin typeface="Calibri"/>
                <a:ea typeface="Calibri"/>
                <a:cs typeface="Calibri"/>
                <a:sym typeface="Calibri"/>
              </a:defRPr>
            </a:pPr>
            <a:r>
              <a:t>Any family members treated for ADHD? What went well? Not well? </a:t>
            </a:r>
          </a:p>
          <a:p>
            <a:pPr marL="228600" indent="-228600" algn="l">
              <a:spcBef>
                <a:spcPts val="600"/>
              </a:spcBef>
              <a:buSzPct val="50000"/>
              <a:buChar char="•"/>
              <a:defRPr spc="-42" sz="4200">
                <a:latin typeface="Calibri"/>
                <a:ea typeface="Calibri"/>
                <a:cs typeface="Calibri"/>
                <a:sym typeface="Calibri"/>
              </a:defRPr>
            </a:pPr>
            <a:r>
              <a:t>Any contraindication to stimulants? </a:t>
            </a:r>
          </a:p>
          <a:p>
            <a:pPr marL="228600" indent="-228600" algn="l">
              <a:spcBef>
                <a:spcPts val="600"/>
              </a:spcBef>
              <a:buSzPct val="50000"/>
              <a:buChar char="•"/>
              <a:defRPr spc="-42" sz="4200">
                <a:latin typeface="Calibri"/>
                <a:ea typeface="Calibri"/>
                <a:cs typeface="Calibri"/>
                <a:sym typeface="Calibri"/>
              </a:defRPr>
            </a:pPr>
            <a:r>
              <a:t>And unfortunately: what insurance coverage?  </a:t>
            </a:r>
          </a:p>
        </p:txBody>
      </p:sp>
      <p:sp>
        <p:nvSpPr>
          <p:cNvPr id="209" name="New Liquid…"/>
          <p:cNvSpPr txBox="1"/>
          <p:nvPr/>
        </p:nvSpPr>
        <p:spPr>
          <a:xfrm>
            <a:off x="19528931" y="9118491"/>
            <a:ext cx="3684487" cy="2472767"/>
          </a:xfrm>
          <a:prstGeom prst="rect">
            <a:avLst/>
          </a:prstGeom>
          <a:ln w="1270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pc="-48" sz="4900">
                <a:solidFill>
                  <a:srgbClr val="941751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New Liquid </a:t>
            </a:r>
          </a:p>
          <a:p>
            <a:pPr>
              <a:defRPr spc="-48" sz="4900">
                <a:solidFill>
                  <a:srgbClr val="941751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Formulation </a:t>
            </a:r>
          </a:p>
          <a:p>
            <a:pPr>
              <a:defRPr spc="-48" sz="4900">
                <a:solidFill>
                  <a:srgbClr val="941751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coming soon!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3"/>
      <p:bldP build="whole" bldLvl="1" animBg="1" rev="0" advAuto="0" spid="207" grpId="1"/>
      <p:bldP build="whole" bldLvl="1" animBg="1" rev="0" advAuto="0" spid="20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MCG July 2024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MCG July 2024</a:t>
            </a:r>
          </a:p>
        </p:txBody>
      </p:sp>
      <p:sp>
        <p:nvSpPr>
          <p:cNvPr id="212" name="Is it possible?"/>
          <p:cNvSpPr txBox="1"/>
          <p:nvPr>
            <p:ph type="body" idx="22"/>
          </p:nvPr>
        </p:nvSpPr>
        <p:spPr>
          <a:xfrm>
            <a:off x="916251" y="3543455"/>
            <a:ext cx="21869401" cy="10411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pc="-144" sz="4800">
                <a:solidFill>
                  <a:srgbClr val="9437FF"/>
                </a:solidFill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r>
              <a:t>Is it possible? </a:t>
            </a:r>
          </a:p>
        </p:txBody>
      </p:sp>
      <p:sp>
        <p:nvSpPr>
          <p:cNvPr id="213" name="Thriving with ADHD"/>
          <p:cNvSpPr txBox="1"/>
          <p:nvPr>
            <p:ph type="title"/>
          </p:nvPr>
        </p:nvSpPr>
        <p:spPr>
          <a:xfrm>
            <a:off x="789251" y="1609328"/>
            <a:ext cx="21869401" cy="177800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/>
            <a:r>
              <a:t>Thriving with ADHD</a:t>
            </a:r>
          </a:p>
        </p:txBody>
      </p:sp>
      <p:pic>
        <p:nvPicPr>
          <p:cNvPr id="214" name="famous-people-get-adhd-too-09-simone-biles-1440x810.jpg" descr="famous-people-get-adhd-too-09-simone-biles-1440x810.jpg"/>
          <p:cNvPicPr>
            <a:picLocks noChangeAspect="1"/>
          </p:cNvPicPr>
          <p:nvPr/>
        </p:nvPicPr>
        <p:blipFill>
          <a:blip r:embed="rId2">
            <a:extLst/>
          </a:blip>
          <a:srcRect l="11503" t="6082" r="11503" b="6082"/>
          <a:stretch>
            <a:fillRect/>
          </a:stretch>
        </p:blipFill>
        <p:spPr>
          <a:xfrm>
            <a:off x="815890" y="5288242"/>
            <a:ext cx="7509627" cy="4819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18219" y="7791339"/>
            <a:ext cx="7509670" cy="5150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Unknown-1.jpeg" descr="Unknown-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28128" y="1644705"/>
            <a:ext cx="6234405" cy="6234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" grpId="2"/>
      <p:bldP build="whole" bldLvl="1" animBg="1" rev="0" advAuto="0" spid="216" grpId="3"/>
      <p:bldP build="whole" bldLvl="1" animBg="1" rev="0" advAuto="0" spid="2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MCG July 2024"/>
          <p:cNvSpPr txBox="1"/>
          <p:nvPr>
            <p:ph type="body" idx="21"/>
          </p:nvPr>
        </p:nvSpPr>
        <p:spPr>
          <a:xfrm>
            <a:off x="821464" y="12957750"/>
            <a:ext cx="21869401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MCG July 2024</a:t>
            </a:r>
          </a:p>
        </p:txBody>
      </p:sp>
      <p:sp>
        <p:nvSpPr>
          <p:cNvPr id="219" name="Resources"/>
          <p:cNvSpPr txBox="1"/>
          <p:nvPr>
            <p:ph type="title"/>
          </p:nvPr>
        </p:nvSpPr>
        <p:spPr>
          <a:xfrm>
            <a:off x="821464" y="1609328"/>
            <a:ext cx="21869401" cy="177800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/>
            <a:r>
              <a:t>Resources</a:t>
            </a:r>
          </a:p>
        </p:txBody>
      </p:sp>
      <p:sp>
        <p:nvSpPr>
          <p:cNvPr id="220" name="Websites:…"/>
          <p:cNvSpPr txBox="1"/>
          <p:nvPr/>
        </p:nvSpPr>
        <p:spPr>
          <a:xfrm>
            <a:off x="635555" y="3915454"/>
            <a:ext cx="17783388" cy="8234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200"/>
              </a:spcBef>
              <a:tabLst/>
              <a:defRPr b="1" spc="0" sz="3000">
                <a:latin typeface="Calibri"/>
                <a:ea typeface="Calibri"/>
                <a:cs typeface="Calibri"/>
                <a:sym typeface="Calibri"/>
              </a:defRPr>
            </a:pPr>
            <a:r>
              <a:t>Websites: </a:t>
            </a:r>
          </a:p>
          <a:p>
            <a:pPr marL="404812" indent="-404812" algn="l" defTabSz="457200">
              <a:spcBef>
                <a:spcPts val="200"/>
              </a:spcBef>
              <a:buClr>
                <a:srgbClr val="000000"/>
              </a:buClr>
              <a:buSzPct val="70000"/>
              <a:buChar char="-"/>
              <a:tabLst/>
              <a:defRPr spc="0" sz="3000">
                <a:latin typeface="Calibri"/>
                <a:ea typeface="Calibri"/>
                <a:cs typeface="Calibri"/>
                <a:sym typeface="Calibri"/>
              </a:defRPr>
            </a:pPr>
            <a:r>
              <a:t>CADDRA.ca </a:t>
            </a:r>
          </a:p>
          <a:p>
            <a:pPr marL="404812" indent="-404812" algn="l" defTabSz="457200">
              <a:spcBef>
                <a:spcPts val="200"/>
              </a:spcBef>
              <a:buClr>
                <a:srgbClr val="000000"/>
              </a:buClr>
              <a:buSzPct val="70000"/>
              <a:buChar char="-"/>
              <a:tabLst/>
              <a:defRPr spc="0" sz="3000">
                <a:latin typeface="Calibri"/>
                <a:ea typeface="Calibri"/>
                <a:cs typeface="Calibri"/>
                <a:sym typeface="Calibri"/>
              </a:defRPr>
            </a:pPr>
            <a:r>
              <a:t>CADDAC: Canadian ADHD Awareness | Education | Advocacy </a:t>
            </a:r>
          </a:p>
          <a:p>
            <a:pPr marL="404812" indent="-404812" algn="l" defTabSz="457200">
              <a:spcBef>
                <a:spcPts val="200"/>
              </a:spcBef>
              <a:buClr>
                <a:srgbClr val="000000"/>
              </a:buClr>
              <a:buSzPct val="70000"/>
              <a:buChar char="-"/>
              <a:tabLst/>
              <a:defRPr spc="0" sz="3000">
                <a:latin typeface="Calibri"/>
                <a:ea typeface="Calibri"/>
                <a:cs typeface="Calibri"/>
                <a:sym typeface="Calibri"/>
              </a:defRPr>
            </a:pPr>
            <a:r>
              <a:t>https://keltymentalhealth.ca/adhd </a:t>
            </a:r>
          </a:p>
          <a:p>
            <a:pPr marL="404812" indent="-404812" algn="l" defTabSz="457200">
              <a:spcBef>
                <a:spcPts val="200"/>
              </a:spcBef>
              <a:buClr>
                <a:srgbClr val="000000"/>
              </a:buClr>
              <a:buSzPct val="70000"/>
              <a:buChar char="-"/>
              <a:tabLst/>
              <a:defRPr spc="0" sz="3000">
                <a:latin typeface="Calibri"/>
                <a:ea typeface="Calibri"/>
                <a:cs typeface="Calibri"/>
                <a:sym typeface="Calibri"/>
              </a:defRPr>
            </a:pPr>
            <a:r>
              <a:t>https://www.additudemag.com/ (online magazine) </a:t>
            </a:r>
          </a:p>
          <a:p>
            <a:pPr marL="404812" indent="-404812" algn="l" defTabSz="457200">
              <a:spcBef>
                <a:spcPts val="200"/>
              </a:spcBef>
              <a:buClr>
                <a:srgbClr val="000000"/>
              </a:buClr>
              <a:buSzPct val="70000"/>
              <a:buChar char="-"/>
              <a:tabLst/>
              <a:defRPr spc="0" sz="3000">
                <a:latin typeface="Calibri"/>
                <a:ea typeface="Calibri"/>
                <a:cs typeface="Calibri"/>
                <a:sym typeface="Calibri"/>
              </a:defRPr>
            </a:pPr>
            <a:r>
              <a:t>Attention-Deficit/Hyperactivity Disorder in Children and Youth | Here to Help </a:t>
            </a:r>
          </a:p>
          <a:p>
            <a:pPr marL="404812" indent="-404812" algn="l" defTabSz="457200">
              <a:spcBef>
                <a:spcPts val="200"/>
              </a:spcBef>
              <a:buClr>
                <a:srgbClr val="000000"/>
              </a:buClr>
              <a:buSzPct val="70000"/>
              <a:buChar char="-"/>
              <a:tabLst/>
              <a:defRPr spc="0" sz="3000">
                <a:latin typeface="Calibri"/>
                <a:ea typeface="Calibri"/>
                <a:cs typeface="Calibri"/>
                <a:sym typeface="Calibri"/>
              </a:defRPr>
            </a:pPr>
            <a:r>
              <a:t>https://healthymindslearning.ca/rollingwith-adhd/ (free online course for parents) </a:t>
            </a:r>
          </a:p>
          <a:p>
            <a:pPr marL="404812" indent="-404812" algn="l" defTabSz="457200">
              <a:spcBef>
                <a:spcPts val="200"/>
              </a:spcBef>
              <a:buClr>
                <a:srgbClr val="000000"/>
              </a:buClr>
              <a:buSzPct val="70000"/>
              <a:buChar char="-"/>
              <a:tabLst/>
              <a:defRPr spc="0" sz="3000">
                <a:latin typeface="Calibri"/>
                <a:ea typeface="Calibri"/>
                <a:cs typeface="Calibri"/>
                <a:sym typeface="Calibri"/>
              </a:defRPr>
            </a:pPr>
            <a:r>
              <a:t>https://www.aboutkidshealth.ca/adhd </a:t>
            </a:r>
            <a:br/>
            <a:r>
              <a:t>https://www.aboutkidshealth.ca/Article?contentid=1922&amp;language=English </a:t>
            </a:r>
          </a:p>
          <a:p>
            <a:pPr marL="404812" indent="-404812" algn="l" defTabSz="457200">
              <a:spcBef>
                <a:spcPts val="200"/>
              </a:spcBef>
              <a:buClr>
                <a:srgbClr val="000000"/>
              </a:buClr>
              <a:buSzPct val="70000"/>
              <a:buChar char="-"/>
              <a:tabLst/>
              <a:defRPr spc="0" sz="3000">
                <a:latin typeface="Calibri"/>
                <a:ea typeface="Calibri"/>
                <a:cs typeface="Calibri"/>
                <a:sym typeface="Calibri"/>
              </a:defRPr>
            </a:pPr>
            <a:r>
              <a:t>Instagram @ADHD_love</a:t>
            </a:r>
          </a:p>
          <a:p>
            <a:pPr algn="l" defTabSz="457200">
              <a:spcBef>
                <a:spcPts val="200"/>
              </a:spcBef>
              <a:tabLst/>
              <a:defRPr spc="0" sz="30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457200">
              <a:spcBef>
                <a:spcPts val="200"/>
              </a:spcBef>
              <a:tabLst/>
              <a:defRPr b="1" spc="0" sz="3000">
                <a:latin typeface="Calibri"/>
                <a:ea typeface="Calibri"/>
                <a:cs typeface="Calibri"/>
                <a:sym typeface="Calibri"/>
              </a:defRPr>
            </a:pPr>
            <a:r>
              <a:t>Books: </a:t>
            </a:r>
          </a:p>
          <a:p>
            <a:pPr marL="404812" indent="-404812" algn="l" defTabSz="457200">
              <a:spcBef>
                <a:spcPts val="200"/>
              </a:spcBef>
              <a:buClr>
                <a:srgbClr val="000000"/>
              </a:buClr>
              <a:buSzPct val="70000"/>
              <a:buChar char="-"/>
              <a:tabLst/>
              <a:defRPr spc="0" sz="3000">
                <a:latin typeface="Calibri"/>
                <a:ea typeface="Calibri"/>
                <a:cs typeface="Calibri"/>
                <a:sym typeface="Calibri"/>
              </a:defRPr>
            </a:pPr>
            <a:r>
              <a:t>Smart but Scattered Series by Peg Dawson and Richard Guare </a:t>
            </a:r>
          </a:p>
          <a:p>
            <a:pPr marL="404812" indent="-404812" algn="l" defTabSz="457200">
              <a:spcBef>
                <a:spcPts val="200"/>
              </a:spcBef>
              <a:buClr>
                <a:srgbClr val="000000"/>
              </a:buClr>
              <a:buSzPct val="70000"/>
              <a:buChar char="-"/>
              <a:tabLst/>
              <a:defRPr spc="0" sz="3000">
                <a:latin typeface="Calibri"/>
                <a:ea typeface="Calibri"/>
                <a:cs typeface="Calibri"/>
                <a:sym typeface="Calibri"/>
              </a:defRPr>
            </a:pPr>
            <a:r>
              <a:t>My brain needs glasses by Annick Vincent </a:t>
            </a:r>
          </a:p>
          <a:p>
            <a:pPr marL="404812" indent="-404812" algn="l" defTabSz="457200">
              <a:spcBef>
                <a:spcPts val="200"/>
              </a:spcBef>
              <a:buClr>
                <a:srgbClr val="000000"/>
              </a:buClr>
              <a:buSzPct val="70000"/>
              <a:buChar char="-"/>
              <a:tabLst/>
              <a:defRPr spc="0" sz="3000">
                <a:latin typeface="Calibri"/>
                <a:ea typeface="Calibri"/>
                <a:cs typeface="Calibri"/>
                <a:sym typeface="Calibri"/>
              </a:defRPr>
            </a:pPr>
            <a:r>
              <a:t>Puppy in my head by Elise Gravel (for kids) (in French: Ollie)</a:t>
            </a:r>
          </a:p>
          <a:p>
            <a:pPr marL="404812" indent="-404812" algn="l" defTabSz="457200">
              <a:spcBef>
                <a:spcPts val="200"/>
              </a:spcBef>
              <a:buClr>
                <a:srgbClr val="000000"/>
              </a:buClr>
              <a:buSzPct val="70000"/>
              <a:buChar char="-"/>
              <a:tabLst/>
              <a:defRPr spc="0" sz="3000">
                <a:latin typeface="Calibri"/>
                <a:ea typeface="Calibri"/>
                <a:cs typeface="Calibri"/>
                <a:sym typeface="Calibri"/>
              </a:defRPr>
            </a:pPr>
            <a:r>
              <a:t>Driven to Distraction by Hallowell and Ratey </a:t>
            </a:r>
          </a:p>
          <a:p>
            <a:pPr marL="404812" indent="-404812" algn="l" defTabSz="457200">
              <a:spcBef>
                <a:spcPts val="200"/>
              </a:spcBef>
              <a:buClr>
                <a:srgbClr val="000000"/>
              </a:buClr>
              <a:buSzPct val="70000"/>
              <a:buChar char="-"/>
              <a:tabLst/>
              <a:defRPr spc="0" sz="3000">
                <a:latin typeface="Calibri"/>
                <a:ea typeface="Calibri"/>
                <a:cs typeface="Calibri"/>
                <a:sym typeface="Calibri"/>
              </a:defRPr>
            </a:pPr>
            <a:r>
              <a:t>Sensational Kids – sensory processing disorder by Lucy Jane Miller </a:t>
            </a:r>
          </a:p>
          <a:p>
            <a:pPr marL="404812" indent="-404812" algn="l" defTabSz="457200">
              <a:spcBef>
                <a:spcPts val="200"/>
              </a:spcBef>
              <a:buClr>
                <a:srgbClr val="000000"/>
              </a:buClr>
              <a:buSzPct val="70000"/>
              <a:buChar char="-"/>
              <a:tabLst/>
              <a:defRPr spc="0" sz="3000">
                <a:latin typeface="Calibri"/>
                <a:ea typeface="Calibri"/>
                <a:cs typeface="Calibri"/>
                <a:sym typeface="Calibri"/>
              </a:defRPr>
            </a:pPr>
            <a:r>
              <a:t>The explosive Child (6</a:t>
            </a:r>
            <a:r>
              <a:rPr baseline="16666"/>
              <a:t>th </a:t>
            </a:r>
            <a:r>
              <a:t>edition) By Ross W Greene </a:t>
            </a:r>
          </a:p>
          <a:p>
            <a:pPr marL="404812" indent="-404812" algn="l" defTabSz="457200">
              <a:spcBef>
                <a:spcPts val="200"/>
              </a:spcBef>
              <a:buClr>
                <a:srgbClr val="000000"/>
              </a:buClr>
              <a:buSzPct val="70000"/>
              <a:buChar char="-"/>
              <a:tabLst/>
              <a:defRPr spc="0" sz="3000">
                <a:latin typeface="Calibri"/>
                <a:ea typeface="Calibri"/>
                <a:cs typeface="Calibri"/>
                <a:sym typeface="Calibri"/>
              </a:defRPr>
            </a:pPr>
            <a:r>
              <a:t>For adults: Dirty Laundry &amp; Small talk by Richard &amp; Roxanne Pink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Discussion"/>
          <p:cNvSpPr txBox="1"/>
          <p:nvPr>
            <p:ph type="body" sz="half" idx="1"/>
          </p:nvPr>
        </p:nvSpPr>
        <p:spPr>
          <a:xfrm>
            <a:off x="1260177" y="543693"/>
            <a:ext cx="21863646" cy="3853767"/>
          </a:xfrm>
          <a:prstGeom prst="rect">
            <a:avLst/>
          </a:prstGeom>
        </p:spPr>
        <p:txBody>
          <a:bodyPr/>
          <a:lstStyle/>
          <a:p>
            <a:pPr/>
            <a:r>
              <a:t>Discussion</a:t>
            </a:r>
          </a:p>
        </p:txBody>
      </p:sp>
      <p:pic>
        <p:nvPicPr>
          <p:cNvPr id="223" name="images.png" descr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8301" y="5201233"/>
            <a:ext cx="8787398" cy="82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Image: ADDitude"/>
          <p:cNvSpPr txBox="1"/>
          <p:nvPr/>
        </p:nvSpPr>
        <p:spPr>
          <a:xfrm>
            <a:off x="21680923" y="13008432"/>
            <a:ext cx="2301876" cy="542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Image: ADDitude</a:t>
            </a:r>
          </a:p>
        </p:txBody>
      </p:sp>
      <p:sp>
        <p:nvSpPr>
          <p:cNvPr id="225" name="Texte"/>
          <p:cNvSpPr txBox="1"/>
          <p:nvPr/>
        </p:nvSpPr>
        <p:spPr>
          <a:xfrm>
            <a:off x="2879631" y="10235906"/>
            <a:ext cx="804749" cy="5427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MCG July 2024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MCG July 2024</a:t>
            </a:r>
          </a:p>
        </p:txBody>
      </p:sp>
      <p:sp>
        <p:nvSpPr>
          <p:cNvPr id="165" name="Objecti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</a:t>
            </a:r>
          </a:p>
        </p:txBody>
      </p:sp>
      <p:sp>
        <p:nvSpPr>
          <p:cNvPr id="166" name="- Review the current diagnostic criteri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72516">
              <a:spcBef>
                <a:spcPts val="3200"/>
              </a:spcBef>
              <a:defRPr sz="5880"/>
            </a:pPr>
            <a:r>
              <a:t>- Review the current diagnostic criteria</a:t>
            </a:r>
          </a:p>
          <a:p>
            <a:pPr defTabSz="572516">
              <a:spcBef>
                <a:spcPts val="3200"/>
              </a:spcBef>
              <a:defRPr sz="5880"/>
            </a:pPr>
            <a:r>
              <a:t>- Explore the demographics (does everyone has ADHD now?)</a:t>
            </a:r>
          </a:p>
          <a:p>
            <a:pPr defTabSz="572516">
              <a:spcBef>
                <a:spcPts val="3200"/>
              </a:spcBef>
              <a:defRPr sz="5880"/>
            </a:pPr>
            <a:r>
              <a:t>- Clinical diagnostic tools</a:t>
            </a:r>
          </a:p>
          <a:p>
            <a:pPr defTabSz="572516">
              <a:spcBef>
                <a:spcPts val="3200"/>
              </a:spcBef>
              <a:defRPr sz="5880"/>
            </a:pPr>
            <a:r>
              <a:t>- Approches to management: the 3 Ps</a:t>
            </a:r>
          </a:p>
          <a:p>
            <a:pPr defTabSz="572516">
              <a:spcBef>
                <a:spcPts val="3200"/>
              </a:spcBef>
              <a:defRPr sz="5880"/>
            </a:pPr>
            <a:r>
              <a:t>- Have a discussion about real situations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G_8498.jpeg" descr="IMG_8498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4362" t="0" r="23136" b="0"/>
          <a:stretch>
            <a:fillRect/>
          </a:stretch>
        </p:blipFill>
        <p:spPr>
          <a:xfrm>
            <a:off x="14034291" y="648418"/>
            <a:ext cx="10349536" cy="12419164"/>
          </a:xfrm>
          <a:prstGeom prst="rect">
            <a:avLst/>
          </a:prstGeom>
        </p:spPr>
      </p:pic>
      <p:sp>
        <p:nvSpPr>
          <p:cNvPr id="169" name="However I have lived experience: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However I have lived experience:</a:t>
            </a:r>
          </a:p>
          <a:p>
            <a:pPr/>
            <a:r>
              <a:t>- myself</a:t>
            </a:r>
          </a:p>
          <a:p>
            <a:pPr/>
            <a:r>
              <a:t>- my son</a:t>
            </a:r>
          </a:p>
          <a:p>
            <a:pPr/>
            <a:r>
              <a:t>And most likely others in my family… </a:t>
            </a:r>
          </a:p>
        </p:txBody>
      </p:sp>
      <p:sp>
        <p:nvSpPr>
          <p:cNvPr id="170" name="MCG July 2024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MCG July 2024</a:t>
            </a:r>
          </a:p>
        </p:txBody>
      </p:sp>
      <p:sp>
        <p:nvSpPr>
          <p:cNvPr id="171" name="Disclos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Disclosures</a:t>
            </a:r>
          </a:p>
        </p:txBody>
      </p:sp>
      <p:sp>
        <p:nvSpPr>
          <p:cNvPr id="172" name="No financial CoIs"/>
          <p:cNvSpPr txBox="1"/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No financial CoIs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MCG July 2024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MCG July 2024</a:t>
            </a:r>
          </a:p>
        </p:txBody>
      </p:sp>
      <p:sp>
        <p:nvSpPr>
          <p:cNvPr id="175" name="Circular logic?"/>
          <p:cNvSpPr txBox="1"/>
          <p:nvPr>
            <p:ph type="body" idx="22"/>
          </p:nvPr>
        </p:nvSpPr>
        <p:spPr>
          <a:xfrm>
            <a:off x="1295400" y="3536753"/>
            <a:ext cx="21869400" cy="6940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/>
            <a:r>
              <a:t>Circular logic?</a:t>
            </a:r>
          </a:p>
        </p:txBody>
      </p:sp>
      <p:sp>
        <p:nvSpPr>
          <p:cNvPr id="176" name="The DSM-5-T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360" sz="9000"/>
            </a:lvl1pPr>
          </a:lstStyle>
          <a:p>
            <a:pPr/>
            <a:r>
              <a:t>The DSM-5-TR</a:t>
            </a:r>
          </a:p>
        </p:txBody>
      </p:sp>
      <p:sp>
        <p:nvSpPr>
          <p:cNvPr id="177" name="ADHD is a neurodevelopmental disorder defined by impairing levels of inattention, disorganization, and/or hyperactivity-impulsivity. (Why? How?)…"/>
          <p:cNvSpPr txBox="1"/>
          <p:nvPr>
            <p:ph type="body" idx="1"/>
          </p:nvPr>
        </p:nvSpPr>
        <p:spPr>
          <a:xfrm>
            <a:off x="1257300" y="5024647"/>
            <a:ext cx="21869400" cy="7137401"/>
          </a:xfrm>
          <a:prstGeom prst="rect">
            <a:avLst/>
          </a:prstGeom>
        </p:spPr>
        <p:txBody>
          <a:bodyPr/>
          <a:lstStyle/>
          <a:p>
            <a:pPr marL="682028" indent="-682028" defTabSz="356615">
              <a:spcBef>
                <a:spcPts val="1200"/>
              </a:spcBef>
              <a:buClr>
                <a:srgbClr val="000000"/>
              </a:buClr>
              <a:buSzPct val="200000"/>
              <a:buChar char="•"/>
              <a:defRPr sz="4212">
                <a:solidFill>
                  <a:srgbClr val="28282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ADHD is a neurodevelopmental disorder defined by impairing levels of inattention, disorganization, and/or hyperactivity-impulsivity. </a:t>
            </a:r>
            <a:r>
              <a:rPr>
                <a:solidFill>
                  <a:srgbClr val="0433FF"/>
                </a:solidFill>
              </a:rPr>
              <a:t>(Why? How?)</a:t>
            </a:r>
          </a:p>
          <a:p>
            <a:pPr marL="682028" indent="-682028" defTabSz="356615">
              <a:spcBef>
                <a:spcPts val="1200"/>
              </a:spcBef>
              <a:buClr>
                <a:srgbClr val="000000"/>
              </a:buClr>
              <a:buSzPct val="200000"/>
              <a:buChar char="•"/>
              <a:defRPr sz="4212">
                <a:solidFill>
                  <a:srgbClr val="28282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Inattention and disorganization entail inability to stay on task, seeming not to listen, and losing materials necessary for tasks, at levels that are inconsistent with age or developmental level. </a:t>
            </a:r>
          </a:p>
          <a:p>
            <a:pPr marL="682028" indent="-682028" defTabSz="356615">
              <a:spcBef>
                <a:spcPts val="1200"/>
              </a:spcBef>
              <a:buClr>
                <a:srgbClr val="000000"/>
              </a:buClr>
              <a:buSzPct val="200000"/>
              <a:buChar char="•"/>
              <a:defRPr sz="4212">
                <a:solidFill>
                  <a:srgbClr val="28282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Hyperactivity-impulsivity entails overactivity, fidgeting, inability to stay seated, intruding into other people's activities, and inability to wait— symptoms that are excessive for age or developmental level.</a:t>
            </a:r>
          </a:p>
          <a:p>
            <a:pPr marL="682028" indent="-682028" defTabSz="356615">
              <a:spcBef>
                <a:spcPts val="1200"/>
              </a:spcBef>
              <a:buClr>
                <a:srgbClr val="000000"/>
              </a:buClr>
              <a:buSzPct val="200000"/>
              <a:buChar char="•"/>
              <a:defRPr i="1" sz="4212">
                <a:solidFill>
                  <a:srgbClr val="28282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Symptoms present for &gt; 6 months, before age 12, in 2+ settings, lower QOL</a:t>
            </a:r>
          </a:p>
          <a:p>
            <a:pPr marL="682028" indent="-682028" defTabSz="356615">
              <a:spcBef>
                <a:spcPts val="1200"/>
              </a:spcBef>
              <a:buClr>
                <a:srgbClr val="000000"/>
              </a:buClr>
              <a:buSzPct val="200000"/>
              <a:buChar char="•"/>
              <a:defRPr i="1" sz="4212">
                <a:solidFill>
                  <a:srgbClr val="28282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Not exclusively explained by another conditions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ersonne portant un haut bleu et affichant un grand sourire devant un mur bleu" descr="Personne portant un haut bleu et affichant un grand sourire devant un mur bleu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5424182" y="1980998"/>
            <a:ext cx="8221259" cy="9754037"/>
          </a:xfrm>
          <a:prstGeom prst="rect">
            <a:avLst/>
          </a:prstGeom>
        </p:spPr>
      </p:pic>
      <p:sp>
        <p:nvSpPr>
          <p:cNvPr id="180" name="Often:…"/>
          <p:cNvSpPr txBox="1"/>
          <p:nvPr>
            <p:ph type="body" sz="half" idx="1"/>
          </p:nvPr>
        </p:nvSpPr>
        <p:spPr>
          <a:xfrm>
            <a:off x="692745" y="4770139"/>
            <a:ext cx="13151049" cy="7533582"/>
          </a:xfrm>
          <a:prstGeom prst="rect">
            <a:avLst/>
          </a:prstGeom>
        </p:spPr>
        <p:txBody>
          <a:bodyPr/>
          <a:lstStyle/>
          <a:p>
            <a:pPr defTabSz="278892">
              <a:spcBef>
                <a:spcPts val="300"/>
              </a:spcBef>
              <a:defRPr b="1" sz="4148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Often: </a:t>
            </a:r>
          </a:p>
          <a:p>
            <a:pPr marL="632155" indent="-632155" defTabSz="278892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904">
                <a:latin typeface="Calibri"/>
                <a:ea typeface="Calibri"/>
                <a:cs typeface="Calibri"/>
                <a:sym typeface="Calibri"/>
              </a:defRPr>
            </a:pPr>
            <a:r>
              <a:t>fidgets with or taps hands or feet or squirms in seat.</a:t>
            </a:r>
          </a:p>
          <a:p>
            <a:pPr marL="632155" indent="-632155" defTabSz="278892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904">
                <a:latin typeface="Calibri"/>
                <a:ea typeface="Calibri"/>
                <a:cs typeface="Calibri"/>
                <a:sym typeface="Calibri"/>
              </a:defRPr>
            </a:pPr>
            <a:r>
              <a:t>leaves seat in situations when remaining seated is expected</a:t>
            </a:r>
          </a:p>
          <a:p>
            <a:pPr marL="632155" indent="-632155" defTabSz="278892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904">
                <a:latin typeface="Calibri"/>
                <a:ea typeface="Calibri"/>
                <a:cs typeface="Calibri"/>
                <a:sym typeface="Calibri"/>
              </a:defRPr>
            </a:pPr>
            <a:r>
              <a:t>runs about or climbs in situations where it is inappropriate (or feeling restless)</a:t>
            </a:r>
          </a:p>
          <a:p>
            <a:pPr marL="632155" indent="-632155" defTabSz="278892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904">
                <a:latin typeface="Calibri"/>
                <a:ea typeface="Calibri"/>
                <a:cs typeface="Calibri"/>
                <a:sym typeface="Calibri"/>
              </a:defRPr>
            </a:pPr>
            <a:r>
              <a:t>unable to play or take part in leisure activities quietly</a:t>
            </a:r>
          </a:p>
          <a:p>
            <a:pPr marL="632155" indent="-632155" defTabSz="278892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904">
                <a:latin typeface="Calibri"/>
                <a:ea typeface="Calibri"/>
                <a:cs typeface="Calibri"/>
                <a:sym typeface="Calibri"/>
              </a:defRPr>
            </a:pPr>
            <a:r>
              <a:t>“on the go” acting as if “driven by a motor”</a:t>
            </a:r>
          </a:p>
          <a:p>
            <a:pPr marL="632155" indent="-632155" defTabSz="278892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904">
                <a:latin typeface="Calibri"/>
                <a:ea typeface="Calibri"/>
                <a:cs typeface="Calibri"/>
                <a:sym typeface="Calibri"/>
              </a:defRPr>
            </a:pPr>
            <a:r>
              <a:t>talks excessively</a:t>
            </a:r>
          </a:p>
          <a:p>
            <a:pPr marL="632155" indent="-632155" defTabSz="278892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904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632155" indent="-632155" defTabSz="278892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904">
                <a:latin typeface="Calibri"/>
                <a:ea typeface="Calibri"/>
                <a:cs typeface="Calibri"/>
                <a:sym typeface="Calibri"/>
              </a:defRPr>
            </a:pPr>
            <a:r>
              <a:t>blurts out an answer before a question has been completed </a:t>
            </a:r>
          </a:p>
          <a:p>
            <a:pPr marL="632155" indent="-632155" defTabSz="278892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904">
                <a:latin typeface="Calibri"/>
                <a:ea typeface="Calibri"/>
                <a:cs typeface="Calibri"/>
                <a:sym typeface="Calibri"/>
              </a:defRPr>
            </a:pPr>
            <a:r>
              <a:t>has trouble waiting his/her turn</a:t>
            </a:r>
          </a:p>
          <a:p>
            <a:pPr marL="632155" indent="-632155" defTabSz="278892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904">
                <a:latin typeface="Calibri"/>
                <a:ea typeface="Calibri"/>
                <a:cs typeface="Calibri"/>
                <a:sym typeface="Calibri"/>
              </a:defRPr>
            </a:pPr>
            <a:r>
              <a:t>interrupts or intrudes on others</a:t>
            </a:r>
          </a:p>
        </p:txBody>
      </p:sp>
      <p:sp>
        <p:nvSpPr>
          <p:cNvPr id="181" name="MCG July 2024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MCG July 2024</a:t>
            </a:r>
          </a:p>
        </p:txBody>
      </p:sp>
      <p:sp>
        <p:nvSpPr>
          <p:cNvPr id="182" name="Hyperactivity-Impulsivity"/>
          <p:cNvSpPr txBox="1"/>
          <p:nvPr>
            <p:ph type="title"/>
          </p:nvPr>
        </p:nvSpPr>
        <p:spPr>
          <a:xfrm>
            <a:off x="547844" y="1651000"/>
            <a:ext cx="11442701" cy="2466975"/>
          </a:xfrm>
          <a:prstGeom prst="rect">
            <a:avLst/>
          </a:prstGeom>
        </p:spPr>
        <p:txBody>
          <a:bodyPr/>
          <a:lstStyle>
            <a:lvl1pPr defTabSz="537463">
              <a:defRPr spc="-367" sz="9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Hyperactivity-Impulsivity</a:t>
            </a:r>
          </a:p>
        </p:txBody>
      </p:sp>
      <p:sp>
        <p:nvSpPr>
          <p:cNvPr id="183" name="https://energizer.com/energizer-bunny/bunny-timeline/"/>
          <p:cNvSpPr txBox="1"/>
          <p:nvPr>
            <p:ph type="body" idx="23"/>
          </p:nvPr>
        </p:nvSpPr>
        <p:spPr>
          <a:xfrm>
            <a:off x="16023476" y="12820725"/>
            <a:ext cx="11442701" cy="6783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84200">
              <a:defRPr spc="-59" sz="2000"/>
            </a:lvl1pPr>
          </a:lstStyle>
          <a:p>
            <a:pPr/>
            <a:r>
              <a:t>https://energizer.com/energizer-bunny/bunny-timeline/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Often:…"/>
          <p:cNvSpPr txBox="1"/>
          <p:nvPr>
            <p:ph type="body" sz="half" idx="1"/>
          </p:nvPr>
        </p:nvSpPr>
        <p:spPr>
          <a:xfrm>
            <a:off x="9646424" y="4995309"/>
            <a:ext cx="14240090" cy="7057842"/>
          </a:xfrm>
          <a:prstGeom prst="rect">
            <a:avLst/>
          </a:prstGeom>
        </p:spPr>
        <p:txBody>
          <a:bodyPr/>
          <a:lstStyle/>
          <a:p>
            <a:pPr defTabSz="370331">
              <a:spcBef>
                <a:spcPts val="400"/>
              </a:spcBef>
              <a:defRPr b="1" sz="4374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Often: </a:t>
            </a:r>
          </a:p>
          <a:p>
            <a:pPr marL="472173" indent="-472173" defTabSz="370331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888">
                <a:latin typeface="Calibri"/>
                <a:ea typeface="Calibri"/>
                <a:cs typeface="Calibri"/>
                <a:sym typeface="Calibri"/>
              </a:defRPr>
            </a:pPr>
            <a:r>
              <a:t>fails to give close attention to details or makes careless mistakes</a:t>
            </a:r>
          </a:p>
          <a:p>
            <a:pPr marL="472173" indent="-472173" defTabSz="370331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888">
                <a:latin typeface="Calibri"/>
                <a:ea typeface="Calibri"/>
                <a:cs typeface="Calibri"/>
                <a:sym typeface="Calibri"/>
              </a:defRPr>
            </a:pPr>
            <a:r>
              <a:t>has difficulty sustaining attention in tasks or play activities</a:t>
            </a:r>
          </a:p>
          <a:p>
            <a:pPr marL="472173" indent="-472173" defTabSz="370331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888">
                <a:latin typeface="Calibri"/>
                <a:ea typeface="Calibri"/>
                <a:cs typeface="Calibri"/>
                <a:sym typeface="Calibri"/>
              </a:defRPr>
            </a:pPr>
            <a:r>
              <a:t>does not seem to listen when spoken to directly</a:t>
            </a:r>
          </a:p>
          <a:p>
            <a:pPr marL="472173" indent="-472173" defTabSz="370331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888">
                <a:latin typeface="Calibri"/>
                <a:ea typeface="Calibri"/>
                <a:cs typeface="Calibri"/>
                <a:sym typeface="Calibri"/>
              </a:defRPr>
            </a:pPr>
            <a:r>
              <a:t>does not follow through on instructions and fails to finish a task</a:t>
            </a:r>
          </a:p>
          <a:p>
            <a:pPr marL="472173" indent="-472173" defTabSz="370331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888">
                <a:latin typeface="Calibri"/>
                <a:ea typeface="Calibri"/>
                <a:cs typeface="Calibri"/>
                <a:sym typeface="Calibri"/>
              </a:defRPr>
            </a:pPr>
            <a:r>
              <a:t>has difficulty organizing tasks and activities</a:t>
            </a:r>
          </a:p>
          <a:p>
            <a:pPr marL="472173" indent="-472173" defTabSz="370331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888">
                <a:latin typeface="Calibri"/>
                <a:ea typeface="Calibri"/>
                <a:cs typeface="Calibri"/>
                <a:sym typeface="Calibri"/>
              </a:defRPr>
            </a:pPr>
            <a:r>
              <a:t>avoids, dislikes, or is reluctant to engage in tasks that require sustained mental effort</a:t>
            </a:r>
          </a:p>
          <a:p>
            <a:pPr marL="472173" indent="-472173" defTabSz="370331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888">
                <a:latin typeface="Calibri"/>
                <a:ea typeface="Calibri"/>
                <a:cs typeface="Calibri"/>
                <a:sym typeface="Calibri"/>
              </a:defRPr>
            </a:pPr>
            <a:r>
              <a:t>loses things necessary for tasks or activities</a:t>
            </a:r>
          </a:p>
          <a:p>
            <a:pPr marL="472173" indent="-472173" defTabSz="370331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888">
                <a:latin typeface="Calibri"/>
                <a:ea typeface="Calibri"/>
                <a:cs typeface="Calibri"/>
                <a:sym typeface="Calibri"/>
              </a:defRPr>
            </a:pPr>
            <a:r>
              <a:t>often easily distracted by extraneous stimuli (or unrelated thoughts)</a:t>
            </a:r>
          </a:p>
          <a:p>
            <a:pPr marL="472173" indent="-472173" defTabSz="370331">
              <a:spcBef>
                <a:spcPts val="100"/>
              </a:spcBef>
              <a:buClr>
                <a:srgbClr val="000000"/>
              </a:buClr>
              <a:buSzPct val="150000"/>
              <a:buChar char="-"/>
              <a:defRPr sz="3888">
                <a:latin typeface="Calibri"/>
                <a:ea typeface="Calibri"/>
                <a:cs typeface="Calibri"/>
                <a:sym typeface="Calibri"/>
              </a:defRPr>
            </a:pPr>
            <a:r>
              <a:t>often forgetful in daily activities</a:t>
            </a:r>
          </a:p>
        </p:txBody>
      </p:sp>
      <p:sp>
        <p:nvSpPr>
          <p:cNvPr id="186" name="MCG July 2024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MCG July 2024</a:t>
            </a:r>
          </a:p>
        </p:txBody>
      </p:sp>
      <p:sp>
        <p:nvSpPr>
          <p:cNvPr id="187" name="Inatten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360" sz="9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Inattention</a:t>
            </a:r>
          </a:p>
        </p:txBody>
      </p:sp>
      <p:pic>
        <p:nvPicPr>
          <p:cNvPr id="188" name="Charlie Brown Teacher Speaking - YouTube.png" descr="Charlie Brown Teacher Speaking - YouTube.png"/>
          <p:cNvPicPr>
            <a:picLocks noChangeAspect="1"/>
          </p:cNvPicPr>
          <p:nvPr/>
        </p:nvPicPr>
        <p:blipFill>
          <a:blip r:embed="rId2">
            <a:extLst/>
          </a:blip>
          <a:srcRect l="12890" t="1201" r="11809" b="5427"/>
          <a:stretch>
            <a:fillRect/>
          </a:stretch>
        </p:blipFill>
        <p:spPr>
          <a:xfrm>
            <a:off x="508446" y="4995309"/>
            <a:ext cx="8620035" cy="644656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« Wah-wah-wah-wah-wah-wah »"/>
          <p:cNvSpPr txBox="1"/>
          <p:nvPr/>
        </p:nvSpPr>
        <p:spPr>
          <a:xfrm>
            <a:off x="11105623" y="2633832"/>
            <a:ext cx="12032892" cy="997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00000"/>
              </a:lnSpc>
              <a:spcBef>
                <a:spcPts val="1600"/>
              </a:spcBef>
              <a:tabLst/>
              <a:defRPr spc="0" sz="70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« Wah-wah-wah-wah-wah-wah 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ersonne portant un jean bleu et une veste en jean devant un mur rouge et violet uni" descr="Personne portant un jean bleu et une veste en jean devant un mur rouge et violet uni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12428"/>
          <a:stretch>
            <a:fillRect/>
          </a:stretch>
        </p:blipFill>
        <p:spPr>
          <a:xfrm>
            <a:off x="1807567" y="2104687"/>
            <a:ext cx="20768721" cy="11682405"/>
          </a:xfrm>
          <a:prstGeom prst="rect">
            <a:avLst/>
          </a:prstGeom>
        </p:spPr>
      </p:pic>
      <p:sp>
        <p:nvSpPr>
          <p:cNvPr id="192" name="Who has ADHD? Clark Kent or Superman?"/>
          <p:cNvSpPr txBox="1"/>
          <p:nvPr/>
        </p:nvSpPr>
        <p:spPr>
          <a:xfrm>
            <a:off x="5149500" y="548485"/>
            <a:ext cx="14084999" cy="912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pc="-64" sz="6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Who has ADHD? Clark Kent or Superman?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child-key.pdf" descr="child-key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44611"/>
          <a:stretch>
            <a:fillRect/>
          </a:stretch>
        </p:blipFill>
        <p:spPr>
          <a:xfrm>
            <a:off x="4550741" y="73903"/>
            <a:ext cx="19711929" cy="1380954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It’s all in…"/>
          <p:cNvSpPr txBox="1"/>
          <p:nvPr/>
        </p:nvSpPr>
        <p:spPr>
          <a:xfrm>
            <a:off x="341492" y="4590392"/>
            <a:ext cx="3477323" cy="3636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pc="-52" sz="52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It’s all in</a:t>
            </a:r>
          </a:p>
          <a:p>
            <a:pPr algn="l">
              <a:defRPr b="1" spc="-52" sz="52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history…</a:t>
            </a:r>
          </a:p>
          <a:p>
            <a:pPr algn="l">
              <a:defRPr b="1" spc="-52" sz="52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b="1" spc="-52" sz="52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and </a:t>
            </a:r>
          </a:p>
          <a:p>
            <a:pPr algn="l">
              <a:defRPr b="1" spc="-52" sz="52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observation.</a:t>
            </a:r>
          </a:p>
        </p:txBody>
      </p:sp>
      <p:sp>
        <p:nvSpPr>
          <p:cNvPr id="196" name="www.caddra.ca/resources/step-by-step-guide-to-adhd"/>
          <p:cNvSpPr txBox="1"/>
          <p:nvPr/>
        </p:nvSpPr>
        <p:spPr>
          <a:xfrm>
            <a:off x="4746375" y="205088"/>
            <a:ext cx="541253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-22" sz="2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www.caddra.ca/resources/step-by-step-guide-to-adhd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MCG July 2024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MCG July 2024</a:t>
            </a:r>
          </a:p>
        </p:txBody>
      </p:sp>
      <p:sp>
        <p:nvSpPr>
          <p:cNvPr id="199" name="Treatment  - the PPP"/>
          <p:cNvSpPr txBox="1"/>
          <p:nvPr>
            <p:ph type="title"/>
          </p:nvPr>
        </p:nvSpPr>
        <p:spPr>
          <a:xfrm>
            <a:off x="916251" y="1604887"/>
            <a:ext cx="21869401" cy="177838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Treatment  - </a:t>
            </a:r>
            <a:r>
              <a:rPr>
                <a:solidFill>
                  <a:srgbClr val="0433FF"/>
                </a:solidFill>
              </a:rPr>
              <a:t>the PPP</a:t>
            </a:r>
          </a:p>
        </p:txBody>
      </p:sp>
      <p:sp>
        <p:nvSpPr>
          <p:cNvPr id="200" name="Physical: nutrition, sleep, pain, continence, sensorial overload ……"/>
          <p:cNvSpPr txBox="1"/>
          <p:nvPr>
            <p:ph type="body" idx="1"/>
          </p:nvPr>
        </p:nvSpPr>
        <p:spPr>
          <a:xfrm>
            <a:off x="916251" y="3718210"/>
            <a:ext cx="21869401" cy="8918548"/>
          </a:xfrm>
          <a:prstGeom prst="rect">
            <a:avLst/>
          </a:prstGeom>
        </p:spPr>
        <p:txBody>
          <a:bodyPr/>
          <a:lstStyle/>
          <a:p>
            <a:pPr defTabSz="554990">
              <a:spcBef>
                <a:spcPts val="3100"/>
              </a:spcBef>
              <a:defRPr b="1" sz="57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433FF"/>
                </a:solidFill>
              </a:rPr>
              <a:t>Physical</a:t>
            </a:r>
            <a:r>
              <a:t>: nutrition, sleep, pain, continence, sensorial overload … </a:t>
            </a:r>
          </a:p>
          <a:p>
            <a:pPr defTabSz="554990">
              <a:spcBef>
                <a:spcPts val="3100"/>
              </a:spcBef>
              <a:defRPr b="1" sz="57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433FF"/>
                </a:solidFill>
              </a:rPr>
              <a:t>Psychological</a:t>
            </a:r>
            <a:r>
              <a:t>: anxiety, fears, emotional regulation, negative core-beliefs (the ADHD myths and lies) </a:t>
            </a:r>
          </a:p>
          <a:p>
            <a:pPr defTabSz="554990">
              <a:spcBef>
                <a:spcPts val="3100"/>
              </a:spcBef>
              <a:defRPr b="1" sz="57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433FF"/>
                </a:solidFill>
              </a:rPr>
              <a:t>Pharmacological</a:t>
            </a:r>
            <a:r>
              <a:t>: the stimulants, the non-stimulant and the co-diagnosis</a:t>
            </a:r>
          </a:p>
          <a:p>
            <a:pPr defTabSz="554990">
              <a:spcBef>
                <a:spcPts val="3100"/>
              </a:spcBef>
              <a:defRPr b="1" sz="57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554990">
              <a:spcBef>
                <a:spcPts val="3100"/>
              </a:spcBef>
              <a:defRPr b="1" sz="5700">
                <a:latin typeface="Calibri"/>
                <a:ea typeface="Calibri"/>
                <a:cs typeface="Calibri"/>
                <a:sym typeface="Calibri"/>
              </a:defRPr>
            </a:pPr>
            <a:r>
              <a:t>The first 2 are always essential. The 3rd one? It depends. </a:t>
            </a:r>
          </a:p>
          <a:p>
            <a:pPr defTabSz="554990">
              <a:spcBef>
                <a:spcPts val="3100"/>
              </a:spcBef>
              <a:defRPr b="1" sz="5700">
                <a:latin typeface="Calibri"/>
                <a:ea typeface="Calibri"/>
                <a:cs typeface="Calibri"/>
                <a:sym typeface="Calibri"/>
              </a:defRPr>
            </a:pPr>
            <a:r>
              <a:t>Education is fondamental.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