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07C1A3-F5A7-4DC0-BA30-8AD9E96F4E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75F8B7-27EC-481D-B757-2F7921A343E4}">
      <dgm:prSet/>
      <dgm:spPr/>
      <dgm:t>
        <a:bodyPr/>
        <a:lstStyle/>
        <a:p>
          <a:r>
            <a:rPr lang="en-US" b="1" dirty="0"/>
            <a:t>1079 providers (855 in 2021)</a:t>
          </a:r>
          <a:endParaRPr lang="en-US" dirty="0"/>
        </a:p>
      </dgm:t>
    </dgm:pt>
    <dgm:pt modelId="{24381EBF-5ED8-4294-A71C-9BF5CE71968C}" type="parTrans" cxnId="{BC5E187E-078B-4AC8-A4ED-0B31DDEE5B42}">
      <dgm:prSet/>
      <dgm:spPr/>
      <dgm:t>
        <a:bodyPr/>
        <a:lstStyle/>
        <a:p>
          <a:endParaRPr lang="en-US"/>
        </a:p>
      </dgm:t>
    </dgm:pt>
    <dgm:pt modelId="{352F41F3-2353-4543-B371-038D138EB0C4}" type="sibTrans" cxnId="{BC5E187E-078B-4AC8-A4ED-0B31DDEE5B42}">
      <dgm:prSet/>
      <dgm:spPr/>
      <dgm:t>
        <a:bodyPr/>
        <a:lstStyle/>
        <a:p>
          <a:endParaRPr lang="en-US"/>
        </a:p>
      </dgm:t>
    </dgm:pt>
    <dgm:pt modelId="{611A551F-1C60-4A29-9BB5-BC3CED2B96B1}">
      <dgm:prSet/>
      <dgm:spPr/>
      <dgm:t>
        <a:bodyPr/>
        <a:lstStyle/>
        <a:p>
          <a:r>
            <a:rPr lang="en-US" b="1"/>
            <a:t>34 sites</a:t>
          </a:r>
          <a:endParaRPr lang="en-US"/>
        </a:p>
      </dgm:t>
    </dgm:pt>
    <dgm:pt modelId="{DB90282F-2DF4-42F6-BAE7-4ABF0A82F55C}" type="parTrans" cxnId="{257927CF-519C-4260-9A51-7A5CEBB2F974}">
      <dgm:prSet/>
      <dgm:spPr/>
      <dgm:t>
        <a:bodyPr/>
        <a:lstStyle/>
        <a:p>
          <a:endParaRPr lang="en-US"/>
        </a:p>
      </dgm:t>
    </dgm:pt>
    <dgm:pt modelId="{8880E0B4-BFCC-4616-966A-E5F794BD9A7E}" type="sibTrans" cxnId="{257927CF-519C-4260-9A51-7A5CEBB2F974}">
      <dgm:prSet/>
      <dgm:spPr/>
      <dgm:t>
        <a:bodyPr/>
        <a:lstStyle/>
        <a:p>
          <a:endParaRPr lang="en-US"/>
        </a:p>
      </dgm:t>
    </dgm:pt>
    <dgm:pt modelId="{20B1CE25-3A7D-4862-8EB0-1F80A28223E6}">
      <dgm:prSet/>
      <dgm:spPr/>
      <dgm:t>
        <a:bodyPr/>
        <a:lstStyle/>
        <a:p>
          <a:r>
            <a:rPr lang="en-US" b="1" dirty="0"/>
            <a:t>2338 assignments (2240 in 2021)</a:t>
          </a:r>
          <a:endParaRPr lang="en-US" dirty="0"/>
        </a:p>
      </dgm:t>
    </dgm:pt>
    <dgm:pt modelId="{F9967F96-0CDE-4C13-B878-790F45C2E448}" type="parTrans" cxnId="{7754AE84-8284-422D-A7D8-DC4F84F03294}">
      <dgm:prSet/>
      <dgm:spPr/>
      <dgm:t>
        <a:bodyPr/>
        <a:lstStyle/>
        <a:p>
          <a:endParaRPr lang="en-US"/>
        </a:p>
      </dgm:t>
    </dgm:pt>
    <dgm:pt modelId="{65FFBC3E-EFE5-4120-87E3-BD62719453D7}" type="sibTrans" cxnId="{7754AE84-8284-422D-A7D8-DC4F84F03294}">
      <dgm:prSet/>
      <dgm:spPr/>
      <dgm:t>
        <a:bodyPr/>
        <a:lstStyle/>
        <a:p>
          <a:endParaRPr lang="en-US"/>
        </a:p>
      </dgm:t>
    </dgm:pt>
    <dgm:pt modelId="{C0C58B2B-9493-44C0-B005-305E309813FC}">
      <dgm:prSet/>
      <dgm:spPr/>
      <dgm:t>
        <a:bodyPr/>
        <a:lstStyle/>
        <a:p>
          <a:r>
            <a:rPr lang="en-US" b="1"/>
            <a:t>310 temporary assignments with yearly performance reviews</a:t>
          </a:r>
          <a:endParaRPr lang="en-US"/>
        </a:p>
      </dgm:t>
    </dgm:pt>
    <dgm:pt modelId="{EEDD2939-80E1-4A45-AEBA-ABF6E601B96D}" type="parTrans" cxnId="{EAAB5E45-71D3-4F5F-9E17-8CD82F6C4400}">
      <dgm:prSet/>
      <dgm:spPr/>
      <dgm:t>
        <a:bodyPr/>
        <a:lstStyle/>
        <a:p>
          <a:endParaRPr lang="en-US"/>
        </a:p>
      </dgm:t>
    </dgm:pt>
    <dgm:pt modelId="{CFCAF92C-311E-439B-A808-EA3B84B21808}" type="sibTrans" cxnId="{EAAB5E45-71D3-4F5F-9E17-8CD82F6C4400}">
      <dgm:prSet/>
      <dgm:spPr/>
      <dgm:t>
        <a:bodyPr/>
        <a:lstStyle/>
        <a:p>
          <a:endParaRPr lang="en-US"/>
        </a:p>
      </dgm:t>
    </dgm:pt>
    <dgm:pt modelId="{74F64F6C-F09B-4FC4-8011-997E9D57FB60}">
      <dgm:prSet/>
      <dgm:spPr/>
      <dgm:t>
        <a:bodyPr/>
        <a:lstStyle/>
        <a:p>
          <a:r>
            <a:rPr lang="en-US" b="1"/>
            <a:t>13 division heads</a:t>
          </a:r>
          <a:endParaRPr lang="en-US"/>
        </a:p>
      </dgm:t>
    </dgm:pt>
    <dgm:pt modelId="{30045374-C609-45E2-A5E4-835BBC591D9A}" type="parTrans" cxnId="{725C2CCB-A030-48CD-A25D-4AB42B3EC4CC}">
      <dgm:prSet/>
      <dgm:spPr/>
      <dgm:t>
        <a:bodyPr/>
        <a:lstStyle/>
        <a:p>
          <a:endParaRPr lang="en-US"/>
        </a:p>
      </dgm:t>
    </dgm:pt>
    <dgm:pt modelId="{EB5D181F-0A9B-44C0-B6FE-3C1BA7D5B7D4}" type="sibTrans" cxnId="{725C2CCB-A030-48CD-A25D-4AB42B3EC4CC}">
      <dgm:prSet/>
      <dgm:spPr/>
      <dgm:t>
        <a:bodyPr/>
        <a:lstStyle/>
        <a:p>
          <a:endParaRPr lang="en-US"/>
        </a:p>
      </dgm:t>
    </dgm:pt>
    <dgm:pt modelId="{D02DDADF-4AE6-4B24-82D4-2CF4CC16780B}">
      <dgm:prSet/>
      <dgm:spPr/>
      <dgm:t>
        <a:bodyPr/>
        <a:lstStyle/>
        <a:p>
          <a:r>
            <a:rPr lang="en-US" b="1"/>
            <a:t>One department head </a:t>
          </a:r>
          <a:endParaRPr lang="en-US"/>
        </a:p>
      </dgm:t>
    </dgm:pt>
    <dgm:pt modelId="{FE3F1EDC-541E-446B-9558-17EE55678EF1}" type="parTrans" cxnId="{84942509-67B3-4D5C-AF61-5A76867CF296}">
      <dgm:prSet/>
      <dgm:spPr/>
      <dgm:t>
        <a:bodyPr/>
        <a:lstStyle/>
        <a:p>
          <a:endParaRPr lang="en-US"/>
        </a:p>
      </dgm:t>
    </dgm:pt>
    <dgm:pt modelId="{D87C021D-0C9A-49C8-AEB5-7A0A853EC1A9}" type="sibTrans" cxnId="{84942509-67B3-4D5C-AF61-5A76867CF296}">
      <dgm:prSet/>
      <dgm:spPr/>
      <dgm:t>
        <a:bodyPr/>
        <a:lstStyle/>
        <a:p>
          <a:endParaRPr lang="en-US"/>
        </a:p>
      </dgm:t>
    </dgm:pt>
    <dgm:pt modelId="{FC6887DB-B71F-4130-ABDC-100AF3C073A5}">
      <dgm:prSet/>
      <dgm:spPr/>
      <dgm:t>
        <a:bodyPr/>
        <a:lstStyle/>
        <a:p>
          <a:r>
            <a:rPr lang="en-US" b="1" dirty="0"/>
            <a:t>A fantastic credentialing team. A fantastic recruitment team </a:t>
          </a:r>
          <a:endParaRPr lang="en-US" dirty="0"/>
        </a:p>
      </dgm:t>
    </dgm:pt>
    <dgm:pt modelId="{654A0046-D3EC-4C22-8242-F42D9E59A6D3}" type="parTrans" cxnId="{080B00C2-987E-446F-B4D3-0DB761939DE3}">
      <dgm:prSet/>
      <dgm:spPr/>
      <dgm:t>
        <a:bodyPr/>
        <a:lstStyle/>
        <a:p>
          <a:endParaRPr lang="en-US"/>
        </a:p>
      </dgm:t>
    </dgm:pt>
    <dgm:pt modelId="{076F8AAF-4391-43A1-B24F-5739D02BD73A}" type="sibTrans" cxnId="{080B00C2-987E-446F-B4D3-0DB761939DE3}">
      <dgm:prSet/>
      <dgm:spPr/>
      <dgm:t>
        <a:bodyPr/>
        <a:lstStyle/>
        <a:p>
          <a:endParaRPr lang="en-US"/>
        </a:p>
      </dgm:t>
    </dgm:pt>
    <dgm:pt modelId="{683A15E8-F10F-4DDD-92D5-9A09A3B09783}">
      <dgm:prSet/>
      <dgm:spPr/>
      <dgm:t>
        <a:bodyPr/>
        <a:lstStyle/>
        <a:p>
          <a:r>
            <a:rPr lang="en-US" b="1" dirty="0"/>
            <a:t>Support from MAA closing gaps of concern, especially over the past year </a:t>
          </a:r>
        </a:p>
      </dgm:t>
    </dgm:pt>
    <dgm:pt modelId="{E11BC7B6-5B39-4A8E-B561-CE2F74EB04B7}" type="parTrans" cxnId="{78CD7056-EDF0-4E85-9151-91153B4B7772}">
      <dgm:prSet/>
      <dgm:spPr/>
      <dgm:t>
        <a:bodyPr/>
        <a:lstStyle/>
        <a:p>
          <a:endParaRPr lang="en-US"/>
        </a:p>
      </dgm:t>
    </dgm:pt>
    <dgm:pt modelId="{6720647C-6133-4047-AFFE-E6E8DD4FCFC9}" type="sibTrans" cxnId="{78CD7056-EDF0-4E85-9151-91153B4B7772}">
      <dgm:prSet/>
      <dgm:spPr/>
      <dgm:t>
        <a:bodyPr/>
        <a:lstStyle/>
        <a:p>
          <a:endParaRPr lang="en-US"/>
        </a:p>
      </dgm:t>
    </dgm:pt>
    <dgm:pt modelId="{E4980B41-250E-414B-8974-249C86D71490}">
      <dgm:prSet/>
      <dgm:spPr/>
      <dgm:t>
        <a:bodyPr/>
        <a:lstStyle/>
        <a:p>
          <a:r>
            <a:rPr lang="en-US" b="1" dirty="0"/>
            <a:t>About </a:t>
          </a:r>
          <a:r>
            <a:rPr lang="en-US" b="1"/>
            <a:t>1500 FPs on </a:t>
          </a:r>
          <a:r>
            <a:rPr lang="en-US" b="1" dirty="0"/>
            <a:t>the island </a:t>
          </a:r>
          <a:endParaRPr lang="en-US" dirty="0"/>
        </a:p>
      </dgm:t>
    </dgm:pt>
    <dgm:pt modelId="{446331B0-564B-46C3-8F3B-E2F6CD82F682}" type="parTrans" cxnId="{E64B04AC-4ECC-4E23-9248-6C6D0106E079}">
      <dgm:prSet/>
      <dgm:spPr/>
      <dgm:t>
        <a:bodyPr/>
        <a:lstStyle/>
        <a:p>
          <a:endParaRPr lang="en-US"/>
        </a:p>
      </dgm:t>
    </dgm:pt>
    <dgm:pt modelId="{45C2DB68-49A0-4636-86CC-FA8748076A78}" type="sibTrans" cxnId="{E64B04AC-4ECC-4E23-9248-6C6D0106E079}">
      <dgm:prSet/>
      <dgm:spPr/>
      <dgm:t>
        <a:bodyPr/>
        <a:lstStyle/>
        <a:p>
          <a:endParaRPr lang="en-US"/>
        </a:p>
      </dgm:t>
    </dgm:pt>
    <dgm:pt modelId="{F6031DE3-47DA-4BF8-976E-0FA14F3EFC3E}">
      <dgm:prSet/>
      <dgm:spPr/>
      <dgm:t>
        <a:bodyPr/>
        <a:lstStyle/>
        <a:p>
          <a:r>
            <a:rPr lang="en-US" b="1" dirty="0"/>
            <a:t>353 FPs in other departments (289 in 2021) </a:t>
          </a:r>
        </a:p>
      </dgm:t>
    </dgm:pt>
    <dgm:pt modelId="{CAF950BF-039A-4D02-9E59-82114BE69603}" type="parTrans" cxnId="{83C4DAEF-CEA6-4D3A-AF8B-108C851EFFA2}">
      <dgm:prSet/>
      <dgm:spPr/>
      <dgm:t>
        <a:bodyPr/>
        <a:lstStyle/>
        <a:p>
          <a:endParaRPr lang="en-CA"/>
        </a:p>
      </dgm:t>
    </dgm:pt>
    <dgm:pt modelId="{6176F9DA-7BEE-4533-9886-5C63A3A14E63}" type="sibTrans" cxnId="{83C4DAEF-CEA6-4D3A-AF8B-108C851EFFA2}">
      <dgm:prSet/>
      <dgm:spPr/>
      <dgm:t>
        <a:bodyPr/>
        <a:lstStyle/>
        <a:p>
          <a:endParaRPr lang="en-CA"/>
        </a:p>
      </dgm:t>
    </dgm:pt>
    <dgm:pt modelId="{EA108402-2CCB-4074-BD67-1EAE76C49B0F}" type="pres">
      <dgm:prSet presAssocID="{2707C1A3-F5A7-4DC0-BA30-8AD9E96F4E58}" presName="linear" presStyleCnt="0">
        <dgm:presLayoutVars>
          <dgm:animLvl val="lvl"/>
          <dgm:resizeHandles val="exact"/>
        </dgm:presLayoutVars>
      </dgm:prSet>
      <dgm:spPr/>
    </dgm:pt>
    <dgm:pt modelId="{ADBADBCE-6209-47C2-94F8-BCF989AEEB3C}" type="pres">
      <dgm:prSet presAssocID="{0075F8B7-27EC-481D-B757-2F7921A343E4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B6E1363C-7800-4A62-BE63-23653AABE5C7}" type="pres">
      <dgm:prSet presAssocID="{352F41F3-2353-4543-B371-038D138EB0C4}" presName="spacer" presStyleCnt="0"/>
      <dgm:spPr/>
    </dgm:pt>
    <dgm:pt modelId="{AA6DC1DF-D819-4D0D-BFAA-DD7F258B4455}" type="pres">
      <dgm:prSet presAssocID="{611A551F-1C60-4A29-9BB5-BC3CED2B96B1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52847D85-F62B-4E70-B1CF-9698C44FF50A}" type="pres">
      <dgm:prSet presAssocID="{8880E0B4-BFCC-4616-966A-E5F794BD9A7E}" presName="spacer" presStyleCnt="0"/>
      <dgm:spPr/>
    </dgm:pt>
    <dgm:pt modelId="{8BA761FA-30C5-4350-BB98-E433044372B6}" type="pres">
      <dgm:prSet presAssocID="{20B1CE25-3A7D-4862-8EB0-1F80A28223E6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D020AD32-6F2B-47B3-8F3C-F4804142F73D}" type="pres">
      <dgm:prSet presAssocID="{65FFBC3E-EFE5-4120-87E3-BD62719453D7}" presName="spacer" presStyleCnt="0"/>
      <dgm:spPr/>
    </dgm:pt>
    <dgm:pt modelId="{27791C2C-302C-419F-932F-6F83D1DB3D32}" type="pres">
      <dgm:prSet presAssocID="{C0C58B2B-9493-44C0-B005-305E309813FC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40587F22-E289-49E2-A84D-209AB7079A6A}" type="pres">
      <dgm:prSet presAssocID="{CFCAF92C-311E-439B-A808-EA3B84B21808}" presName="spacer" presStyleCnt="0"/>
      <dgm:spPr/>
    </dgm:pt>
    <dgm:pt modelId="{172C6B8C-9683-43B9-9192-0C4037583BAA}" type="pres">
      <dgm:prSet presAssocID="{74F64F6C-F09B-4FC4-8011-997E9D57FB60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81A00CCC-49D0-4BF7-932D-BD79B2E582D2}" type="pres">
      <dgm:prSet presAssocID="{EB5D181F-0A9B-44C0-B6FE-3C1BA7D5B7D4}" presName="spacer" presStyleCnt="0"/>
      <dgm:spPr/>
    </dgm:pt>
    <dgm:pt modelId="{8EFBF503-5A0F-4F44-9129-B33EA903F43A}" type="pres">
      <dgm:prSet presAssocID="{D02DDADF-4AE6-4B24-82D4-2CF4CC16780B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57918F8D-C436-4DAC-9B92-C9F13366B4DD}" type="pres">
      <dgm:prSet presAssocID="{D87C021D-0C9A-49C8-AEB5-7A0A853EC1A9}" presName="spacer" presStyleCnt="0"/>
      <dgm:spPr/>
    </dgm:pt>
    <dgm:pt modelId="{3506264F-B52E-4DC7-AA09-C660B898A26A}" type="pres">
      <dgm:prSet presAssocID="{FC6887DB-B71F-4130-ABDC-100AF3C073A5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D6BA776B-FD2E-4FF4-BA70-4A5DC6D03423}" type="pres">
      <dgm:prSet presAssocID="{076F8AAF-4391-43A1-B24F-5739D02BD73A}" presName="spacer" presStyleCnt="0"/>
      <dgm:spPr/>
    </dgm:pt>
    <dgm:pt modelId="{B7E83F9B-F7FA-4C9A-A4AF-C5B54ACBC32A}" type="pres">
      <dgm:prSet presAssocID="{683A15E8-F10F-4DDD-92D5-9A09A3B09783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6963B9BB-7510-443D-8106-C8D6F979308E}" type="pres">
      <dgm:prSet presAssocID="{6720647C-6133-4047-AFFE-E6E8DD4FCFC9}" presName="spacer" presStyleCnt="0"/>
      <dgm:spPr/>
    </dgm:pt>
    <dgm:pt modelId="{0B0032F5-F82B-4FA4-B4CF-B5DAAE056043}" type="pres">
      <dgm:prSet presAssocID="{F6031DE3-47DA-4BF8-976E-0FA14F3EFC3E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1B837C65-4B06-4C67-B4F1-7F628BDEF922}" type="pres">
      <dgm:prSet presAssocID="{6176F9DA-7BEE-4533-9886-5C63A3A14E63}" presName="spacer" presStyleCnt="0"/>
      <dgm:spPr/>
    </dgm:pt>
    <dgm:pt modelId="{FD9BB1FA-742C-4C02-9834-52D9EC4442F0}" type="pres">
      <dgm:prSet presAssocID="{E4980B41-250E-414B-8974-249C86D71490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24FBC903-706E-4856-A830-E38FE8FD6AE3}" type="presOf" srcId="{F6031DE3-47DA-4BF8-976E-0FA14F3EFC3E}" destId="{0B0032F5-F82B-4FA4-B4CF-B5DAAE056043}" srcOrd="0" destOrd="0" presId="urn:microsoft.com/office/officeart/2005/8/layout/vList2"/>
    <dgm:cxn modelId="{84942509-67B3-4D5C-AF61-5A76867CF296}" srcId="{2707C1A3-F5A7-4DC0-BA30-8AD9E96F4E58}" destId="{D02DDADF-4AE6-4B24-82D4-2CF4CC16780B}" srcOrd="5" destOrd="0" parTransId="{FE3F1EDC-541E-446B-9558-17EE55678EF1}" sibTransId="{D87C021D-0C9A-49C8-AEB5-7A0A853EC1A9}"/>
    <dgm:cxn modelId="{11AC5921-1641-47E1-A361-733E306143B0}" type="presOf" srcId="{74F64F6C-F09B-4FC4-8011-997E9D57FB60}" destId="{172C6B8C-9683-43B9-9192-0C4037583BAA}" srcOrd="0" destOrd="0" presId="urn:microsoft.com/office/officeart/2005/8/layout/vList2"/>
    <dgm:cxn modelId="{8C5FE33A-9A75-46C0-BF6F-2547506153B7}" type="presOf" srcId="{683A15E8-F10F-4DDD-92D5-9A09A3B09783}" destId="{B7E83F9B-F7FA-4C9A-A4AF-C5B54ACBC32A}" srcOrd="0" destOrd="0" presId="urn:microsoft.com/office/officeart/2005/8/layout/vList2"/>
    <dgm:cxn modelId="{EAAB5E45-71D3-4F5F-9E17-8CD82F6C4400}" srcId="{2707C1A3-F5A7-4DC0-BA30-8AD9E96F4E58}" destId="{C0C58B2B-9493-44C0-B005-305E309813FC}" srcOrd="3" destOrd="0" parTransId="{EEDD2939-80E1-4A45-AEBA-ABF6E601B96D}" sibTransId="{CFCAF92C-311E-439B-A808-EA3B84B21808}"/>
    <dgm:cxn modelId="{B589DC6D-57B9-4BB4-8475-B22D5A9E6C01}" type="presOf" srcId="{D02DDADF-4AE6-4B24-82D4-2CF4CC16780B}" destId="{8EFBF503-5A0F-4F44-9129-B33EA903F43A}" srcOrd="0" destOrd="0" presId="urn:microsoft.com/office/officeart/2005/8/layout/vList2"/>
    <dgm:cxn modelId="{78CD7056-EDF0-4E85-9151-91153B4B7772}" srcId="{2707C1A3-F5A7-4DC0-BA30-8AD9E96F4E58}" destId="{683A15E8-F10F-4DDD-92D5-9A09A3B09783}" srcOrd="7" destOrd="0" parTransId="{E11BC7B6-5B39-4A8E-B561-CE2F74EB04B7}" sibTransId="{6720647C-6133-4047-AFFE-E6E8DD4FCFC9}"/>
    <dgm:cxn modelId="{BC5E187E-078B-4AC8-A4ED-0B31DDEE5B42}" srcId="{2707C1A3-F5A7-4DC0-BA30-8AD9E96F4E58}" destId="{0075F8B7-27EC-481D-B757-2F7921A343E4}" srcOrd="0" destOrd="0" parTransId="{24381EBF-5ED8-4294-A71C-9BF5CE71968C}" sibTransId="{352F41F3-2353-4543-B371-038D138EB0C4}"/>
    <dgm:cxn modelId="{61B5D97F-65B3-48DB-B97D-630764408858}" type="presOf" srcId="{611A551F-1C60-4A29-9BB5-BC3CED2B96B1}" destId="{AA6DC1DF-D819-4D0D-BFAA-DD7F258B4455}" srcOrd="0" destOrd="0" presId="urn:microsoft.com/office/officeart/2005/8/layout/vList2"/>
    <dgm:cxn modelId="{C51FFE82-786B-4BA6-9D20-669AE8415977}" type="presOf" srcId="{C0C58B2B-9493-44C0-B005-305E309813FC}" destId="{27791C2C-302C-419F-932F-6F83D1DB3D32}" srcOrd="0" destOrd="0" presId="urn:microsoft.com/office/officeart/2005/8/layout/vList2"/>
    <dgm:cxn modelId="{7754AE84-8284-422D-A7D8-DC4F84F03294}" srcId="{2707C1A3-F5A7-4DC0-BA30-8AD9E96F4E58}" destId="{20B1CE25-3A7D-4862-8EB0-1F80A28223E6}" srcOrd="2" destOrd="0" parTransId="{F9967F96-0CDE-4C13-B878-790F45C2E448}" sibTransId="{65FFBC3E-EFE5-4120-87E3-BD62719453D7}"/>
    <dgm:cxn modelId="{A7CA40A3-5A30-486B-9101-78D499E975AA}" type="presOf" srcId="{FC6887DB-B71F-4130-ABDC-100AF3C073A5}" destId="{3506264F-B52E-4DC7-AA09-C660B898A26A}" srcOrd="0" destOrd="0" presId="urn:microsoft.com/office/officeart/2005/8/layout/vList2"/>
    <dgm:cxn modelId="{E64B04AC-4ECC-4E23-9248-6C6D0106E079}" srcId="{2707C1A3-F5A7-4DC0-BA30-8AD9E96F4E58}" destId="{E4980B41-250E-414B-8974-249C86D71490}" srcOrd="9" destOrd="0" parTransId="{446331B0-564B-46C3-8F3B-E2F6CD82F682}" sibTransId="{45C2DB68-49A0-4636-86CC-FA8748076A78}"/>
    <dgm:cxn modelId="{080B00C2-987E-446F-B4D3-0DB761939DE3}" srcId="{2707C1A3-F5A7-4DC0-BA30-8AD9E96F4E58}" destId="{FC6887DB-B71F-4130-ABDC-100AF3C073A5}" srcOrd="6" destOrd="0" parTransId="{654A0046-D3EC-4C22-8242-F42D9E59A6D3}" sibTransId="{076F8AAF-4391-43A1-B24F-5739D02BD73A}"/>
    <dgm:cxn modelId="{23F5F6C7-AD70-4848-AE89-089643DDD996}" type="presOf" srcId="{2707C1A3-F5A7-4DC0-BA30-8AD9E96F4E58}" destId="{EA108402-2CCB-4074-BD67-1EAE76C49B0F}" srcOrd="0" destOrd="0" presId="urn:microsoft.com/office/officeart/2005/8/layout/vList2"/>
    <dgm:cxn modelId="{725C2CCB-A030-48CD-A25D-4AB42B3EC4CC}" srcId="{2707C1A3-F5A7-4DC0-BA30-8AD9E96F4E58}" destId="{74F64F6C-F09B-4FC4-8011-997E9D57FB60}" srcOrd="4" destOrd="0" parTransId="{30045374-C609-45E2-A5E4-835BBC591D9A}" sibTransId="{EB5D181F-0A9B-44C0-B6FE-3C1BA7D5B7D4}"/>
    <dgm:cxn modelId="{257927CF-519C-4260-9A51-7A5CEBB2F974}" srcId="{2707C1A3-F5A7-4DC0-BA30-8AD9E96F4E58}" destId="{611A551F-1C60-4A29-9BB5-BC3CED2B96B1}" srcOrd="1" destOrd="0" parTransId="{DB90282F-2DF4-42F6-BAE7-4ABF0A82F55C}" sibTransId="{8880E0B4-BFCC-4616-966A-E5F794BD9A7E}"/>
    <dgm:cxn modelId="{77FDB8D6-D27E-4802-9770-E0B3AF91A215}" type="presOf" srcId="{E4980B41-250E-414B-8974-249C86D71490}" destId="{FD9BB1FA-742C-4C02-9834-52D9EC4442F0}" srcOrd="0" destOrd="0" presId="urn:microsoft.com/office/officeart/2005/8/layout/vList2"/>
    <dgm:cxn modelId="{D950D5D7-EB29-4764-B373-B3DDBAC1C7BA}" type="presOf" srcId="{0075F8B7-27EC-481D-B757-2F7921A343E4}" destId="{ADBADBCE-6209-47C2-94F8-BCF989AEEB3C}" srcOrd="0" destOrd="0" presId="urn:microsoft.com/office/officeart/2005/8/layout/vList2"/>
    <dgm:cxn modelId="{83C4DAEF-CEA6-4D3A-AF8B-108C851EFFA2}" srcId="{2707C1A3-F5A7-4DC0-BA30-8AD9E96F4E58}" destId="{F6031DE3-47DA-4BF8-976E-0FA14F3EFC3E}" srcOrd="8" destOrd="0" parTransId="{CAF950BF-039A-4D02-9E59-82114BE69603}" sibTransId="{6176F9DA-7BEE-4533-9886-5C63A3A14E63}"/>
    <dgm:cxn modelId="{7706C8FC-8CFE-47F7-8BB8-ECF5815165D9}" type="presOf" srcId="{20B1CE25-3A7D-4862-8EB0-1F80A28223E6}" destId="{8BA761FA-30C5-4350-BB98-E433044372B6}" srcOrd="0" destOrd="0" presId="urn:microsoft.com/office/officeart/2005/8/layout/vList2"/>
    <dgm:cxn modelId="{F14E7438-F63A-41A5-8F1B-BAE50F11C581}" type="presParOf" srcId="{EA108402-2CCB-4074-BD67-1EAE76C49B0F}" destId="{ADBADBCE-6209-47C2-94F8-BCF989AEEB3C}" srcOrd="0" destOrd="0" presId="urn:microsoft.com/office/officeart/2005/8/layout/vList2"/>
    <dgm:cxn modelId="{35E74037-6A83-436A-937C-08B8B314DEDB}" type="presParOf" srcId="{EA108402-2CCB-4074-BD67-1EAE76C49B0F}" destId="{B6E1363C-7800-4A62-BE63-23653AABE5C7}" srcOrd="1" destOrd="0" presId="urn:microsoft.com/office/officeart/2005/8/layout/vList2"/>
    <dgm:cxn modelId="{F6BCC2FA-4C47-43DA-82DA-C2DA8B109F16}" type="presParOf" srcId="{EA108402-2CCB-4074-BD67-1EAE76C49B0F}" destId="{AA6DC1DF-D819-4D0D-BFAA-DD7F258B4455}" srcOrd="2" destOrd="0" presId="urn:microsoft.com/office/officeart/2005/8/layout/vList2"/>
    <dgm:cxn modelId="{F54E352B-A2FE-4F27-B4FB-ECFA77371649}" type="presParOf" srcId="{EA108402-2CCB-4074-BD67-1EAE76C49B0F}" destId="{52847D85-F62B-4E70-B1CF-9698C44FF50A}" srcOrd="3" destOrd="0" presId="urn:microsoft.com/office/officeart/2005/8/layout/vList2"/>
    <dgm:cxn modelId="{EE9B0D7C-93D0-4B49-81BC-80347CF7DFBE}" type="presParOf" srcId="{EA108402-2CCB-4074-BD67-1EAE76C49B0F}" destId="{8BA761FA-30C5-4350-BB98-E433044372B6}" srcOrd="4" destOrd="0" presId="urn:microsoft.com/office/officeart/2005/8/layout/vList2"/>
    <dgm:cxn modelId="{95B85826-976A-451F-8B35-E86B087CA1CF}" type="presParOf" srcId="{EA108402-2CCB-4074-BD67-1EAE76C49B0F}" destId="{D020AD32-6F2B-47B3-8F3C-F4804142F73D}" srcOrd="5" destOrd="0" presId="urn:microsoft.com/office/officeart/2005/8/layout/vList2"/>
    <dgm:cxn modelId="{AFAE0B65-3C31-40C7-AB4D-F6389E8B16D2}" type="presParOf" srcId="{EA108402-2CCB-4074-BD67-1EAE76C49B0F}" destId="{27791C2C-302C-419F-932F-6F83D1DB3D32}" srcOrd="6" destOrd="0" presId="urn:microsoft.com/office/officeart/2005/8/layout/vList2"/>
    <dgm:cxn modelId="{C85F7688-D857-4C4E-B865-1CBB83E42A26}" type="presParOf" srcId="{EA108402-2CCB-4074-BD67-1EAE76C49B0F}" destId="{40587F22-E289-49E2-A84D-209AB7079A6A}" srcOrd="7" destOrd="0" presId="urn:microsoft.com/office/officeart/2005/8/layout/vList2"/>
    <dgm:cxn modelId="{DEABCD92-5A8E-4CB2-B8B9-8B22DFF43733}" type="presParOf" srcId="{EA108402-2CCB-4074-BD67-1EAE76C49B0F}" destId="{172C6B8C-9683-43B9-9192-0C4037583BAA}" srcOrd="8" destOrd="0" presId="urn:microsoft.com/office/officeart/2005/8/layout/vList2"/>
    <dgm:cxn modelId="{E56D239B-5D5D-4078-B6F5-8D577F63CA56}" type="presParOf" srcId="{EA108402-2CCB-4074-BD67-1EAE76C49B0F}" destId="{81A00CCC-49D0-4BF7-932D-BD79B2E582D2}" srcOrd="9" destOrd="0" presId="urn:microsoft.com/office/officeart/2005/8/layout/vList2"/>
    <dgm:cxn modelId="{36ABBC34-0566-492C-BF66-5211CD2181E9}" type="presParOf" srcId="{EA108402-2CCB-4074-BD67-1EAE76C49B0F}" destId="{8EFBF503-5A0F-4F44-9129-B33EA903F43A}" srcOrd="10" destOrd="0" presId="urn:microsoft.com/office/officeart/2005/8/layout/vList2"/>
    <dgm:cxn modelId="{7B9D3B7B-38C6-4866-ADA6-A2563730FD96}" type="presParOf" srcId="{EA108402-2CCB-4074-BD67-1EAE76C49B0F}" destId="{57918F8D-C436-4DAC-9B92-C9F13366B4DD}" srcOrd="11" destOrd="0" presId="urn:microsoft.com/office/officeart/2005/8/layout/vList2"/>
    <dgm:cxn modelId="{20C89864-F2B0-46F9-918B-2C6E1DE0F124}" type="presParOf" srcId="{EA108402-2CCB-4074-BD67-1EAE76C49B0F}" destId="{3506264F-B52E-4DC7-AA09-C660B898A26A}" srcOrd="12" destOrd="0" presId="urn:microsoft.com/office/officeart/2005/8/layout/vList2"/>
    <dgm:cxn modelId="{BE0BAF8F-B7C0-46C8-A597-2FB36F66A282}" type="presParOf" srcId="{EA108402-2CCB-4074-BD67-1EAE76C49B0F}" destId="{D6BA776B-FD2E-4FF4-BA70-4A5DC6D03423}" srcOrd="13" destOrd="0" presId="urn:microsoft.com/office/officeart/2005/8/layout/vList2"/>
    <dgm:cxn modelId="{EED07CC2-D531-4E3F-AB97-4B069C7AFDC6}" type="presParOf" srcId="{EA108402-2CCB-4074-BD67-1EAE76C49B0F}" destId="{B7E83F9B-F7FA-4C9A-A4AF-C5B54ACBC32A}" srcOrd="14" destOrd="0" presId="urn:microsoft.com/office/officeart/2005/8/layout/vList2"/>
    <dgm:cxn modelId="{99B9F9B5-5A32-4352-A39A-2A301FC424BE}" type="presParOf" srcId="{EA108402-2CCB-4074-BD67-1EAE76C49B0F}" destId="{6963B9BB-7510-443D-8106-C8D6F979308E}" srcOrd="15" destOrd="0" presId="urn:microsoft.com/office/officeart/2005/8/layout/vList2"/>
    <dgm:cxn modelId="{81DFAB1C-623A-4990-ACAF-C6E318F2DB2A}" type="presParOf" srcId="{EA108402-2CCB-4074-BD67-1EAE76C49B0F}" destId="{0B0032F5-F82B-4FA4-B4CF-B5DAAE056043}" srcOrd="16" destOrd="0" presId="urn:microsoft.com/office/officeart/2005/8/layout/vList2"/>
    <dgm:cxn modelId="{80502AB8-A3C5-4833-9218-1CE9FDD76A1D}" type="presParOf" srcId="{EA108402-2CCB-4074-BD67-1EAE76C49B0F}" destId="{1B837C65-4B06-4C67-B4F1-7F628BDEF922}" srcOrd="17" destOrd="0" presId="urn:microsoft.com/office/officeart/2005/8/layout/vList2"/>
    <dgm:cxn modelId="{EF3958E4-60C4-437D-B419-1EBECF22D8B2}" type="presParOf" srcId="{EA108402-2CCB-4074-BD67-1EAE76C49B0F}" destId="{FD9BB1FA-742C-4C02-9834-52D9EC4442F0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ADBCE-6209-47C2-94F8-BCF989AEEB3C}">
      <dsp:nvSpPr>
        <dsp:cNvPr id="0" name=""/>
        <dsp:cNvSpPr/>
      </dsp:nvSpPr>
      <dsp:spPr>
        <a:xfrm>
          <a:off x="0" y="19766"/>
          <a:ext cx="5253292" cy="47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1079 providers (855 in 2021)</a:t>
          </a:r>
          <a:endParaRPr lang="en-US" sz="1200" kern="1200" dirty="0"/>
        </a:p>
      </dsp:txBody>
      <dsp:txXfrm>
        <a:off x="23271" y="43037"/>
        <a:ext cx="5206750" cy="430159"/>
      </dsp:txXfrm>
    </dsp:sp>
    <dsp:sp modelId="{AA6DC1DF-D819-4D0D-BFAA-DD7F258B4455}">
      <dsp:nvSpPr>
        <dsp:cNvPr id="0" name=""/>
        <dsp:cNvSpPr/>
      </dsp:nvSpPr>
      <dsp:spPr>
        <a:xfrm>
          <a:off x="0" y="531028"/>
          <a:ext cx="5253292" cy="47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34 sites</a:t>
          </a:r>
          <a:endParaRPr lang="en-US" sz="1200" kern="1200"/>
        </a:p>
      </dsp:txBody>
      <dsp:txXfrm>
        <a:off x="23271" y="554299"/>
        <a:ext cx="5206750" cy="430159"/>
      </dsp:txXfrm>
    </dsp:sp>
    <dsp:sp modelId="{8BA761FA-30C5-4350-BB98-E433044372B6}">
      <dsp:nvSpPr>
        <dsp:cNvPr id="0" name=""/>
        <dsp:cNvSpPr/>
      </dsp:nvSpPr>
      <dsp:spPr>
        <a:xfrm>
          <a:off x="0" y="1042290"/>
          <a:ext cx="5253292" cy="47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2338 assignments (2240 in 2021)</a:t>
          </a:r>
          <a:endParaRPr lang="en-US" sz="1200" kern="1200" dirty="0"/>
        </a:p>
      </dsp:txBody>
      <dsp:txXfrm>
        <a:off x="23271" y="1065561"/>
        <a:ext cx="5206750" cy="430159"/>
      </dsp:txXfrm>
    </dsp:sp>
    <dsp:sp modelId="{27791C2C-302C-419F-932F-6F83D1DB3D32}">
      <dsp:nvSpPr>
        <dsp:cNvPr id="0" name=""/>
        <dsp:cNvSpPr/>
      </dsp:nvSpPr>
      <dsp:spPr>
        <a:xfrm>
          <a:off x="0" y="1553552"/>
          <a:ext cx="5253292" cy="47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310 temporary assignments with yearly performance reviews</a:t>
          </a:r>
          <a:endParaRPr lang="en-US" sz="1200" kern="1200"/>
        </a:p>
      </dsp:txBody>
      <dsp:txXfrm>
        <a:off x="23271" y="1576823"/>
        <a:ext cx="5206750" cy="430159"/>
      </dsp:txXfrm>
    </dsp:sp>
    <dsp:sp modelId="{172C6B8C-9683-43B9-9192-0C4037583BAA}">
      <dsp:nvSpPr>
        <dsp:cNvPr id="0" name=""/>
        <dsp:cNvSpPr/>
      </dsp:nvSpPr>
      <dsp:spPr>
        <a:xfrm>
          <a:off x="0" y="2064814"/>
          <a:ext cx="5253292" cy="47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13 division heads</a:t>
          </a:r>
          <a:endParaRPr lang="en-US" sz="1200" kern="1200"/>
        </a:p>
      </dsp:txBody>
      <dsp:txXfrm>
        <a:off x="23271" y="2088085"/>
        <a:ext cx="5206750" cy="430159"/>
      </dsp:txXfrm>
    </dsp:sp>
    <dsp:sp modelId="{8EFBF503-5A0F-4F44-9129-B33EA903F43A}">
      <dsp:nvSpPr>
        <dsp:cNvPr id="0" name=""/>
        <dsp:cNvSpPr/>
      </dsp:nvSpPr>
      <dsp:spPr>
        <a:xfrm>
          <a:off x="0" y="2576076"/>
          <a:ext cx="5253292" cy="47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One department head </a:t>
          </a:r>
          <a:endParaRPr lang="en-US" sz="1200" kern="1200"/>
        </a:p>
      </dsp:txBody>
      <dsp:txXfrm>
        <a:off x="23271" y="2599347"/>
        <a:ext cx="5206750" cy="430159"/>
      </dsp:txXfrm>
    </dsp:sp>
    <dsp:sp modelId="{3506264F-B52E-4DC7-AA09-C660B898A26A}">
      <dsp:nvSpPr>
        <dsp:cNvPr id="0" name=""/>
        <dsp:cNvSpPr/>
      </dsp:nvSpPr>
      <dsp:spPr>
        <a:xfrm>
          <a:off x="0" y="3087337"/>
          <a:ext cx="5253292" cy="47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A fantastic credentialing team. A fantastic recruitment team </a:t>
          </a:r>
          <a:endParaRPr lang="en-US" sz="1200" kern="1200" dirty="0"/>
        </a:p>
      </dsp:txBody>
      <dsp:txXfrm>
        <a:off x="23271" y="3110608"/>
        <a:ext cx="5206750" cy="430159"/>
      </dsp:txXfrm>
    </dsp:sp>
    <dsp:sp modelId="{B7E83F9B-F7FA-4C9A-A4AF-C5B54ACBC32A}">
      <dsp:nvSpPr>
        <dsp:cNvPr id="0" name=""/>
        <dsp:cNvSpPr/>
      </dsp:nvSpPr>
      <dsp:spPr>
        <a:xfrm>
          <a:off x="0" y="3598599"/>
          <a:ext cx="5253292" cy="47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Support from MAA closing gaps of concern, especially over the past year </a:t>
          </a:r>
        </a:p>
      </dsp:txBody>
      <dsp:txXfrm>
        <a:off x="23271" y="3621870"/>
        <a:ext cx="5206750" cy="430159"/>
      </dsp:txXfrm>
    </dsp:sp>
    <dsp:sp modelId="{0B0032F5-F82B-4FA4-B4CF-B5DAAE056043}">
      <dsp:nvSpPr>
        <dsp:cNvPr id="0" name=""/>
        <dsp:cNvSpPr/>
      </dsp:nvSpPr>
      <dsp:spPr>
        <a:xfrm>
          <a:off x="0" y="4109861"/>
          <a:ext cx="5253292" cy="47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353 FPs in other departments (289 in 2021) </a:t>
          </a:r>
        </a:p>
      </dsp:txBody>
      <dsp:txXfrm>
        <a:off x="23271" y="4133132"/>
        <a:ext cx="5206750" cy="430159"/>
      </dsp:txXfrm>
    </dsp:sp>
    <dsp:sp modelId="{FD9BB1FA-742C-4C02-9834-52D9EC4442F0}">
      <dsp:nvSpPr>
        <dsp:cNvPr id="0" name=""/>
        <dsp:cNvSpPr/>
      </dsp:nvSpPr>
      <dsp:spPr>
        <a:xfrm>
          <a:off x="0" y="4621123"/>
          <a:ext cx="5253292" cy="476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About </a:t>
          </a:r>
          <a:r>
            <a:rPr lang="en-US" sz="1200" b="1" kern="1200"/>
            <a:t>1500 FPs on </a:t>
          </a:r>
          <a:r>
            <a:rPr lang="en-US" sz="1200" b="1" kern="1200" dirty="0"/>
            <a:t>the island </a:t>
          </a:r>
          <a:endParaRPr lang="en-US" sz="1200" kern="1200" dirty="0"/>
        </a:p>
      </dsp:txBody>
      <dsp:txXfrm>
        <a:off x="23271" y="4644394"/>
        <a:ext cx="5206750" cy="430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30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174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267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3726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7263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9239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1403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5778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655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7037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135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619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923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726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821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78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116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57CA2A-35CC-4D1A-A2BD-3F4B924AB88F}" type="datetimeFigureOut">
              <a:rPr lang="en-CA" smtClean="0"/>
              <a:t>21-Nov-2024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9AB7035-6417-4371-BDA2-5A06D1E97D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8880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dicalstaff.islandhealth.ca/sites/default/files/departments/primary-care/Department_of_Primary_Care_HAMAC_Apr2021.pdf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medicalstaff.islandhealth.ca/sites/default/files/organization/organizational-structure/primary-care-credentialing-guideline-PC001-v5.2-%20JH24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3028C-32C2-7774-AD21-02E4DDA60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110" y="2197100"/>
            <a:ext cx="9410131" cy="2971801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US" sz="4400" b="1" dirty="0"/>
            </a:br>
            <a:br>
              <a:rPr lang="en-US" sz="4400" b="1" dirty="0"/>
            </a:br>
            <a:r>
              <a:rPr lang="en-US" sz="4400" b="1" dirty="0"/>
              <a:t>Department of Primary Care</a:t>
            </a:r>
            <a:br>
              <a:rPr lang="en-US" sz="4400" b="1" dirty="0"/>
            </a:br>
            <a:r>
              <a:rPr lang="en-US" sz="4400" b="1" dirty="0"/>
              <a:t>(Department of Family Physicians)</a:t>
            </a:r>
            <a:br>
              <a:rPr lang="en-US" sz="2600" b="1" dirty="0"/>
            </a:br>
            <a:br>
              <a:rPr lang="en-US" sz="2600" b="1" dirty="0"/>
            </a:br>
            <a:r>
              <a:rPr lang="en-US" sz="2200" b="1" dirty="0"/>
              <a:t>Report to </a:t>
            </a:r>
            <a:r>
              <a:rPr lang="en-US" sz="2200" b="1" dirty="0" err="1"/>
              <a:t>hamac</a:t>
            </a:r>
            <a:br>
              <a:rPr lang="en-US" sz="1300" dirty="0"/>
            </a:br>
            <a:br>
              <a:rPr lang="en-US" sz="1300" dirty="0"/>
            </a:br>
            <a:r>
              <a:rPr lang="en-US" sz="1300" dirty="0"/>
              <a:t>William Cunningham – Department head primary care</a:t>
            </a:r>
            <a:br>
              <a:rPr lang="en-US" sz="1300" dirty="0"/>
            </a:br>
            <a:br>
              <a:rPr lang="en-US" sz="1300" dirty="0"/>
            </a:br>
            <a:r>
              <a:rPr lang="en-US" sz="1300" dirty="0"/>
              <a:t>November 14, 2024</a:t>
            </a:r>
            <a:endParaRPr lang="en-CA" sz="13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967597F-B80A-E084-DA94-B650004C3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7170" y="348393"/>
            <a:ext cx="1857370" cy="1098270"/>
          </a:xfrm>
          <a:prstGeom prst="rect">
            <a:avLst/>
          </a:prstGeom>
          <a:noFill/>
          <a:ln w="15875"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19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DC97580B-3BBF-7040-84AF-E57170E84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240" y="1575546"/>
            <a:ext cx="3185108" cy="1883368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C1DF6-971C-2F6A-8163-98999E4C6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5696" y="733647"/>
            <a:ext cx="6593129" cy="43307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b="1" i="1" dirty="0"/>
              <a:t>The purpose of this report is: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/>
              <a:t>To assure the HAMAC, CEO and the Board that I and the 1,079 family physicians in whatever domain of care they are credentialed &amp; privileged in, deliver safe, high-quality and effective care.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/>
              <a:t>I can confirm that we are meeting these standards, and where there are gaps, they are being addressed.</a:t>
            </a:r>
            <a:endParaRPr lang="en-CA" sz="2500" dirty="0"/>
          </a:p>
        </p:txBody>
      </p:sp>
    </p:spTree>
    <p:extLst>
      <p:ext uri="{BB962C8B-B14F-4D97-AF65-F5344CB8AC3E}">
        <p14:creationId xmlns:p14="http://schemas.microsoft.com/office/powerpoint/2010/main" val="3604605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ECCCE-7A6A-ED53-9FB4-7041E3990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461" y="1536837"/>
            <a:ext cx="7201259" cy="361526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It takes a team to deliver high quality care.</a:t>
            </a:r>
          </a:p>
          <a:p>
            <a:pPr marL="0" indent="0">
              <a:buNone/>
            </a:pPr>
            <a:r>
              <a:rPr lang="en-US" b="1" i="1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In MAA, the departments do the governance component. Operations do the operations.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Add to that the work of the 25,000 colleagues and operations that make up the Island Health total team of care and $4 billion and I think that we are doing a good job. </a:t>
            </a:r>
          </a:p>
          <a:p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8E9C17A-2B38-E2C3-B636-958583BF5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6181" y="685800"/>
            <a:ext cx="3185108" cy="1883368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508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2C4E6A14-52B4-E1C9-BA1F-906B73152E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980215"/>
              </p:ext>
            </p:extLst>
          </p:nvPr>
        </p:nvGraphicFramePr>
        <p:xfrm>
          <a:off x="6187353" y="206674"/>
          <a:ext cx="5253292" cy="5117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>
            <a:extLst>
              <a:ext uri="{FF2B5EF4-FFF2-40B4-BE49-F238E27FC236}">
                <a16:creationId xmlns:a16="http://schemas.microsoft.com/office/drawing/2014/main" id="{75137CD0-9BFB-9CA3-7449-E83DC14EA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061" y="5185615"/>
            <a:ext cx="1779348" cy="1052135"/>
          </a:xfrm>
          <a:prstGeom prst="rect">
            <a:avLst/>
          </a:prstGeom>
          <a:noFill/>
          <a:ln w="15875"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8FDDA9-50E4-E5F6-A6B0-E9C130E6B2E7}"/>
              </a:ext>
            </a:extLst>
          </p:cNvPr>
          <p:cNvSpPr txBox="1"/>
          <p:nvPr/>
        </p:nvSpPr>
        <p:spPr>
          <a:xfrm>
            <a:off x="2695433" y="5103674"/>
            <a:ext cx="8120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u="sng" dirty="0">
              <a:solidFill>
                <a:schemeClr val="tx2">
                  <a:lumMod val="20000"/>
                  <a:lumOff val="80000"/>
                </a:schemeClr>
              </a:solidFill>
              <a:hlinkClick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i="1" dirty="0">
              <a:solidFill>
                <a:schemeClr val="tx2">
                  <a:lumMod val="20000"/>
                  <a:lumOff val="80000"/>
                </a:schemeClr>
              </a:solidFill>
              <a:hlinkClick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i="1" dirty="0">
                <a:solidFill>
                  <a:schemeClr val="tx2">
                    <a:lumMod val="20000"/>
                    <a:lumOff val="80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Report to Health Authority Medical Advisory Committee April 2021 </a:t>
            </a:r>
            <a:endParaRPr lang="en-US" sz="14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CA" sz="1400" i="1" dirty="0">
              <a:solidFill>
                <a:schemeClr val="tx2">
                  <a:lumMod val="20000"/>
                  <a:lumOff val="80000"/>
                </a:schemeClr>
              </a:solidFill>
              <a:hlinkClick r:id="rId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sz="1400" i="1" dirty="0">
                <a:solidFill>
                  <a:schemeClr val="tx2">
                    <a:lumMod val="20000"/>
                    <a:lumOff val="80000"/>
                  </a:schemeClr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PC001</a:t>
            </a:r>
            <a:endParaRPr lang="en-CA" sz="14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en-C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5DFF6D-19E9-9D05-D83B-8632C07CF31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09616" y="752621"/>
            <a:ext cx="5795032" cy="423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38700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39986FD1FFF447BD9FA3B493AD4C45" ma:contentTypeVersion="9" ma:contentTypeDescription="Create a new document." ma:contentTypeScope="" ma:versionID="d44a8798e4e195d054b67a9618b19b51">
  <xsd:schema xmlns:xsd="http://www.w3.org/2001/XMLSchema" xmlns:xs="http://www.w3.org/2001/XMLSchema" xmlns:p="http://schemas.microsoft.com/office/2006/metadata/properties" xmlns:ns2="431e2269-ad40-415c-a930-44ada16f2354" xmlns:ns3="ebce92e6-3f55-4760-a606-248357d6462d" targetNamespace="http://schemas.microsoft.com/office/2006/metadata/properties" ma:root="true" ma:fieldsID="df503835b850a98cbdb74fff50a16f06" ns2:_="" ns3:_="">
    <xsd:import namespace="431e2269-ad40-415c-a930-44ada16f2354"/>
    <xsd:import namespace="ebce92e6-3f55-4760-a606-248357d6462d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order0" minOccurs="0"/>
                <xsd:element ref="ns2:Meeting_x0020_Date"/>
                <xsd:element ref="ns2:Document_x0020_Type" minOccurs="0"/>
                <xsd:element ref="ns2:Cancelled_x0020_Meeting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e2269-ad40-415c-a930-44ada16f2354" elementFormDefault="qualified">
    <xsd:import namespace="http://schemas.microsoft.com/office/2006/documentManagement/types"/>
    <xsd:import namespace="http://schemas.microsoft.com/office/infopath/2007/PartnerControls"/>
    <xsd:element name="Description0" ma:index="2" nillable="true" ma:displayName="Description" ma:internalName="Description0">
      <xsd:simpleType>
        <xsd:restriction base="dms:Note"/>
      </xsd:simpleType>
    </xsd:element>
    <xsd:element name="order0" ma:index="3" nillable="true" ma:displayName="order" ma:internalName="order0" ma:percentage="FALSE">
      <xsd:simpleType>
        <xsd:restriction base="dms:Number"/>
      </xsd:simpleType>
    </xsd:element>
    <xsd:element name="Meeting_x0020_Date" ma:index="10" ma:displayName="Meeting Date" ma:format="DateOnly" ma:internalName="Meeting_x0020_Date">
      <xsd:simpleType>
        <xsd:restriction base="dms:DateTime"/>
      </xsd:simpleType>
    </xsd:element>
    <xsd:element name="Document_x0020_Type" ma:index="11" nillable="true" ma:displayName="Document Type" ma:format="Dropdown" ma:internalName="Document_x0020_Type">
      <xsd:simpleType>
        <xsd:restriction base="dms:Choice">
          <xsd:enumeration value="Word/Excel/PowerPoint Documents"/>
          <xsd:enumeration value="Departmental Report"/>
          <xsd:enumeration value="LMAC Reports"/>
          <xsd:enumeration value="Attachments"/>
          <xsd:enumeration value="Draft Agenda"/>
          <xsd:enumeration value="Consent Agenda"/>
          <xsd:enumeration value="Agenda Package"/>
        </xsd:restriction>
      </xsd:simpleType>
    </xsd:element>
    <xsd:element name="Cancelled_x0020_Meeting" ma:index="12" nillable="true" ma:displayName="Cancelled Meeting" ma:internalName="Cancelled_x0020_Meeting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ce92e6-3f55-4760-a606-248357d646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ncelled_x0020_Meeting xmlns="431e2269-ad40-415c-a930-44ada16f2354" xsi:nil="true"/>
    <Description0 xmlns="431e2269-ad40-415c-a930-44ada16f2354" xsi:nil="true"/>
    <Meeting_x0020_Date xmlns="431e2269-ad40-415c-a930-44ada16f2354">2024-11-14T08:00:00+00:00</Meeting_x0020_Date>
    <order0 xmlns="431e2269-ad40-415c-a930-44ada16f2354" xsi:nil="true"/>
    <Document_x0020_Type xmlns="431e2269-ad40-415c-a930-44ada16f2354">Departmental Report</Document_x0020_Typ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F8F20A-0801-4BCA-AE24-84F9435718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1e2269-ad40-415c-a930-44ada16f2354"/>
    <ds:schemaRef ds:uri="ebce92e6-3f55-4760-a606-248357d646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F0A818-5A0C-4FB9-8726-48F9AA692392}">
  <ds:schemaRefs>
    <ds:schemaRef ds:uri="http://schemas.microsoft.com/office/2006/documentManagement/types"/>
    <ds:schemaRef ds:uri="http://purl.org/dc/terms/"/>
    <ds:schemaRef ds:uri="http://purl.org/dc/elements/1.1/"/>
    <ds:schemaRef ds:uri="431e2269-ad40-415c-a930-44ada16f2354"/>
    <ds:schemaRef ds:uri="http://schemas.microsoft.com/office/infopath/2007/PartnerControls"/>
    <ds:schemaRef ds:uri="ebce92e6-3f55-4760-a606-248357d6462d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C77C663-8F06-4231-B2C6-A91282C9A1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679</TotalTime>
  <Words>236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Wingdings</vt:lpstr>
      <vt:lpstr>Wingdings 3</vt:lpstr>
      <vt:lpstr>Slice</vt:lpstr>
      <vt:lpstr>  Department of Primary Care (Department of Family Physicians)  Report to hamac  William Cunningham – Department head primary care  November 14, 2024</vt:lpstr>
      <vt:lpstr>PowerPoint Presentation</vt:lpstr>
      <vt:lpstr>PowerPoint Presentation</vt:lpstr>
      <vt:lpstr>PowerPoint Presentation</vt:lpstr>
    </vt:vector>
  </TitlesOfParts>
  <Company>BC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Grimard, Jessica [ISLH]</dc:creator>
  <cp:lastModifiedBy>Grimard, Jessica [ISLH]</cp:lastModifiedBy>
  <cp:revision>16</cp:revision>
  <dcterms:created xsi:type="dcterms:W3CDTF">2024-10-30T22:47:45Z</dcterms:created>
  <dcterms:modified xsi:type="dcterms:W3CDTF">2024-11-21T22:10:28Z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0x0101007D39986FD1FFF447BD9FA3B493AD4C45</vt:lpwstr>
  </property>
</Properties>
</file>