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04" r:id="rId4"/>
  </p:sldMasterIdLst>
  <p:notesMasterIdLst>
    <p:notesMasterId r:id="rId20"/>
  </p:notesMasterIdLst>
  <p:sldIdLst>
    <p:sldId id="256" r:id="rId5"/>
    <p:sldId id="320" r:id="rId6"/>
    <p:sldId id="270" r:id="rId7"/>
    <p:sldId id="321" r:id="rId8"/>
    <p:sldId id="322" r:id="rId9"/>
    <p:sldId id="324" r:id="rId10"/>
    <p:sldId id="330" r:id="rId11"/>
    <p:sldId id="328" r:id="rId12"/>
    <p:sldId id="325" r:id="rId13"/>
    <p:sldId id="311" r:id="rId14"/>
    <p:sldId id="331" r:id="rId15"/>
    <p:sldId id="310" r:id="rId16"/>
    <p:sldId id="312" r:id="rId17"/>
    <p:sldId id="329" r:id="rId18"/>
    <p:sldId id="318" r:id="rId19"/>
  </p:sldIdLst>
  <p:sldSz cx="12192000" cy="6858000"/>
  <p:notesSz cx="6858000" cy="9144000"/>
  <p:embeddedFontLst>
    <p:embeddedFont>
      <p:font typeface="BC Sans" pitchFamily="50"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7EC6"/>
    <a:srgbClr val="00558C"/>
    <a:srgbClr val="378773"/>
    <a:srgbClr val="002440"/>
    <a:srgbClr val="8C387D"/>
    <a:srgbClr val="B95713"/>
    <a:srgbClr val="E2E2E2"/>
    <a:srgbClr val="003053"/>
    <a:srgbClr val="DBEEFF"/>
    <a:srgbClr val="004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190B8B-A72E-41D2-BEB3-A18923A74E5E}" v="1" dt="2026-03-19T15:56:27.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4" autoAdjust="0"/>
    <p:restoredTop sz="86406" autoAdjust="0"/>
  </p:normalViewPr>
  <p:slideViewPr>
    <p:cSldViewPr snapToGrid="0">
      <p:cViewPr varScale="1">
        <p:scale>
          <a:sx n="52" d="100"/>
          <a:sy n="52" d="100"/>
        </p:scale>
        <p:origin x="1308"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D0646-DBA7-0148-9660-E12B0CF703A1}" type="datetimeFigureOut">
              <a:rPr lang="en-US" smtClean="0"/>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B5652-2791-744A-8E6F-AB4AFF27792F}" type="slidenum">
              <a:rPr lang="en-US" smtClean="0"/>
              <a:t>‹#›</a:t>
            </a:fld>
            <a:endParaRPr lang="en-US"/>
          </a:p>
        </p:txBody>
      </p:sp>
    </p:spTree>
    <p:extLst>
      <p:ext uri="{BB962C8B-B14F-4D97-AF65-F5344CB8AC3E}">
        <p14:creationId xmlns:p14="http://schemas.microsoft.com/office/powerpoint/2010/main" val="106457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1A474-E621-68F9-5C4D-265F18ECE2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F8231-0E34-A0DA-5FBD-81EF266FD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EA3F8-6811-CA50-D73B-6C68D348A71D}"/>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524E23A4-9A41-7BA7-70DD-B72A64D143A7}"/>
              </a:ext>
            </a:extLst>
          </p:cNvPr>
          <p:cNvSpPr>
            <a:spLocks noGrp="1"/>
          </p:cNvSpPr>
          <p:nvPr>
            <p:ph type="sldNum" sz="quarter" idx="5"/>
          </p:nvPr>
        </p:nvSpPr>
        <p:spPr/>
        <p:txBody>
          <a:bodyPr/>
          <a:lstStyle/>
          <a:p>
            <a:fld id="{B2FB5652-2791-744A-8E6F-AB4AFF27792F}" type="slidenum">
              <a:rPr lang="en-US" smtClean="0"/>
              <a:t>2</a:t>
            </a:fld>
            <a:endParaRPr lang="en-US"/>
          </a:p>
        </p:txBody>
      </p:sp>
    </p:spTree>
    <p:extLst>
      <p:ext uri="{BB962C8B-B14F-4D97-AF65-F5344CB8AC3E}">
        <p14:creationId xmlns:p14="http://schemas.microsoft.com/office/powerpoint/2010/main" val="3765339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FC3A3-5FDF-85AD-6F2D-CF10F04A86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CF611-0A3E-F6E9-51BE-8E92416897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035C01-B54D-DB7C-264A-27F51571047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7B886141-7673-D229-6842-9115645DF3BD}"/>
              </a:ext>
            </a:extLst>
          </p:cNvPr>
          <p:cNvSpPr>
            <a:spLocks noGrp="1"/>
          </p:cNvSpPr>
          <p:nvPr>
            <p:ph type="sldNum" sz="quarter" idx="5"/>
          </p:nvPr>
        </p:nvSpPr>
        <p:spPr/>
        <p:txBody>
          <a:bodyPr/>
          <a:lstStyle/>
          <a:p>
            <a:fld id="{B2FB5652-2791-744A-8E6F-AB4AFF27792F}" type="slidenum">
              <a:rPr lang="en-US" smtClean="0"/>
              <a:t>12</a:t>
            </a:fld>
            <a:endParaRPr lang="en-US"/>
          </a:p>
        </p:txBody>
      </p:sp>
    </p:spTree>
    <p:extLst>
      <p:ext uri="{BB962C8B-B14F-4D97-AF65-F5344CB8AC3E}">
        <p14:creationId xmlns:p14="http://schemas.microsoft.com/office/powerpoint/2010/main" val="1982615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29485-FFAD-4F21-B33A-F99763CD8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A54E8E-7F8C-2572-1368-FC2B62B48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651E42-1858-07AE-068A-D6FDF7BFE442}"/>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05B8781B-9E32-9E7B-6BF5-62E22695087C}"/>
              </a:ext>
            </a:extLst>
          </p:cNvPr>
          <p:cNvSpPr>
            <a:spLocks noGrp="1"/>
          </p:cNvSpPr>
          <p:nvPr>
            <p:ph type="sldNum" sz="quarter" idx="5"/>
          </p:nvPr>
        </p:nvSpPr>
        <p:spPr/>
        <p:txBody>
          <a:bodyPr/>
          <a:lstStyle/>
          <a:p>
            <a:fld id="{B2FB5652-2791-744A-8E6F-AB4AFF27792F}" type="slidenum">
              <a:rPr lang="en-US" smtClean="0"/>
              <a:t>13</a:t>
            </a:fld>
            <a:endParaRPr lang="en-US"/>
          </a:p>
        </p:txBody>
      </p:sp>
    </p:spTree>
    <p:extLst>
      <p:ext uri="{BB962C8B-B14F-4D97-AF65-F5344CB8AC3E}">
        <p14:creationId xmlns:p14="http://schemas.microsoft.com/office/powerpoint/2010/main" val="2883308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973AF-71FC-E710-AB7F-FC91E8CFB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AE7E31-7E32-B7B5-CCFA-A593BCF716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DB0E6-0064-0AD9-42D0-DBE502CC057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B093508C-EFA2-3E23-BF0D-4B8690F9B67E}"/>
              </a:ext>
            </a:extLst>
          </p:cNvPr>
          <p:cNvSpPr>
            <a:spLocks noGrp="1"/>
          </p:cNvSpPr>
          <p:nvPr>
            <p:ph type="sldNum" sz="quarter" idx="5"/>
          </p:nvPr>
        </p:nvSpPr>
        <p:spPr/>
        <p:txBody>
          <a:bodyPr/>
          <a:lstStyle/>
          <a:p>
            <a:fld id="{B2FB5652-2791-744A-8E6F-AB4AFF27792F}" type="slidenum">
              <a:rPr lang="en-US" smtClean="0"/>
              <a:t>15</a:t>
            </a:fld>
            <a:endParaRPr lang="en-US"/>
          </a:p>
        </p:txBody>
      </p:sp>
    </p:spTree>
    <p:extLst>
      <p:ext uri="{BB962C8B-B14F-4D97-AF65-F5344CB8AC3E}">
        <p14:creationId xmlns:p14="http://schemas.microsoft.com/office/powerpoint/2010/main" val="3375655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FB2B5-72BB-211F-A974-DFF6E6804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69BBA6-4807-3B1C-EEA4-FC0D53B52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8DA543-B57C-A568-9D14-DCDA863008A1}"/>
              </a:ext>
            </a:extLst>
          </p:cNvPr>
          <p:cNvSpPr>
            <a:spLocks noGrp="1"/>
          </p:cNvSpPr>
          <p:nvPr>
            <p:ph type="body" idx="1"/>
          </p:nvPr>
        </p:nvSpPr>
        <p:spPr/>
        <p:txBody>
          <a:bodyPr/>
          <a:lstStyle/>
          <a:p>
            <a:r>
              <a:rPr lang="en-US" dirty="0"/>
              <a:t>6</a:t>
            </a:r>
          </a:p>
          <a:p>
            <a:endParaRPr lang="en-CA" dirty="0"/>
          </a:p>
        </p:txBody>
      </p:sp>
      <p:sp>
        <p:nvSpPr>
          <p:cNvPr id="4" name="Slide Number Placeholder 3">
            <a:extLst>
              <a:ext uri="{FF2B5EF4-FFF2-40B4-BE49-F238E27FC236}">
                <a16:creationId xmlns:a16="http://schemas.microsoft.com/office/drawing/2014/main" id="{1FD21E82-AFA6-FCA6-FBB9-677D7ED6F70E}"/>
              </a:ext>
            </a:extLst>
          </p:cNvPr>
          <p:cNvSpPr>
            <a:spLocks noGrp="1"/>
          </p:cNvSpPr>
          <p:nvPr>
            <p:ph type="sldNum" sz="quarter" idx="5"/>
          </p:nvPr>
        </p:nvSpPr>
        <p:spPr/>
        <p:txBody>
          <a:bodyPr/>
          <a:lstStyle/>
          <a:p>
            <a:fld id="{B2FB5652-2791-744A-8E6F-AB4AFF27792F}" type="slidenum">
              <a:rPr lang="en-US" smtClean="0"/>
              <a:t>4</a:t>
            </a:fld>
            <a:endParaRPr lang="en-US"/>
          </a:p>
        </p:txBody>
      </p:sp>
    </p:spTree>
    <p:extLst>
      <p:ext uri="{BB962C8B-B14F-4D97-AF65-F5344CB8AC3E}">
        <p14:creationId xmlns:p14="http://schemas.microsoft.com/office/powerpoint/2010/main" val="859294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00B4E-BC5B-AA71-712E-C63DB664FB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715F9-2D36-E2EF-FDCF-E203AF166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28F275-769D-9E8C-8640-33DE055E41E1}"/>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026E3E78-B2EC-2C51-9B23-D9748CDB1708}"/>
              </a:ext>
            </a:extLst>
          </p:cNvPr>
          <p:cNvSpPr>
            <a:spLocks noGrp="1"/>
          </p:cNvSpPr>
          <p:nvPr>
            <p:ph type="sldNum" sz="quarter" idx="5"/>
          </p:nvPr>
        </p:nvSpPr>
        <p:spPr/>
        <p:txBody>
          <a:bodyPr/>
          <a:lstStyle/>
          <a:p>
            <a:fld id="{B2FB5652-2791-744A-8E6F-AB4AFF27792F}" type="slidenum">
              <a:rPr lang="en-US" smtClean="0"/>
              <a:t>5</a:t>
            </a:fld>
            <a:endParaRPr lang="en-US"/>
          </a:p>
        </p:txBody>
      </p:sp>
    </p:spTree>
    <p:extLst>
      <p:ext uri="{BB962C8B-B14F-4D97-AF65-F5344CB8AC3E}">
        <p14:creationId xmlns:p14="http://schemas.microsoft.com/office/powerpoint/2010/main" val="458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C857A-9E71-B728-20C2-B4AE94928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B23F5-4B60-3D31-A37A-BB206F84E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9E116-3E66-9F21-EE0A-7CB15FE4B59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B3195096-8FF8-9E50-98EC-57D7C4B471A3}"/>
              </a:ext>
            </a:extLst>
          </p:cNvPr>
          <p:cNvSpPr>
            <a:spLocks noGrp="1"/>
          </p:cNvSpPr>
          <p:nvPr>
            <p:ph type="sldNum" sz="quarter" idx="5"/>
          </p:nvPr>
        </p:nvSpPr>
        <p:spPr/>
        <p:txBody>
          <a:bodyPr/>
          <a:lstStyle/>
          <a:p>
            <a:fld id="{B2FB5652-2791-744A-8E6F-AB4AFF27792F}" type="slidenum">
              <a:rPr lang="en-US" smtClean="0"/>
              <a:t>6</a:t>
            </a:fld>
            <a:endParaRPr lang="en-US"/>
          </a:p>
        </p:txBody>
      </p:sp>
    </p:spTree>
    <p:extLst>
      <p:ext uri="{BB962C8B-B14F-4D97-AF65-F5344CB8AC3E}">
        <p14:creationId xmlns:p14="http://schemas.microsoft.com/office/powerpoint/2010/main" val="103643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E5D3E-B774-017E-2DB0-A411C560E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C7159-6408-56A4-4FE9-1C7F0F4CB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C8382-FA40-E492-7708-0D2458AECBC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93D7A59E-F0BC-0AD0-90F3-EAD542DB0F30}"/>
              </a:ext>
            </a:extLst>
          </p:cNvPr>
          <p:cNvSpPr>
            <a:spLocks noGrp="1"/>
          </p:cNvSpPr>
          <p:nvPr>
            <p:ph type="sldNum" sz="quarter" idx="5"/>
          </p:nvPr>
        </p:nvSpPr>
        <p:spPr/>
        <p:txBody>
          <a:bodyPr/>
          <a:lstStyle/>
          <a:p>
            <a:fld id="{B2FB5652-2791-744A-8E6F-AB4AFF27792F}" type="slidenum">
              <a:rPr lang="en-US" smtClean="0"/>
              <a:t>7</a:t>
            </a:fld>
            <a:endParaRPr lang="en-US"/>
          </a:p>
        </p:txBody>
      </p:sp>
    </p:spTree>
    <p:extLst>
      <p:ext uri="{BB962C8B-B14F-4D97-AF65-F5344CB8AC3E}">
        <p14:creationId xmlns:p14="http://schemas.microsoft.com/office/powerpoint/2010/main" val="2177152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FD28B-EA40-C284-DB2E-ED3714E40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65D552-B42C-556D-5599-772237DFE1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B571EC-99F3-6F51-E550-86DA22D33028}"/>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1DF21394-FA04-0B8F-B888-B9EB383C8D7D}"/>
              </a:ext>
            </a:extLst>
          </p:cNvPr>
          <p:cNvSpPr>
            <a:spLocks noGrp="1"/>
          </p:cNvSpPr>
          <p:nvPr>
            <p:ph type="sldNum" sz="quarter" idx="5"/>
          </p:nvPr>
        </p:nvSpPr>
        <p:spPr/>
        <p:txBody>
          <a:bodyPr/>
          <a:lstStyle/>
          <a:p>
            <a:fld id="{B2FB5652-2791-744A-8E6F-AB4AFF27792F}" type="slidenum">
              <a:rPr lang="en-US" smtClean="0"/>
              <a:t>8</a:t>
            </a:fld>
            <a:endParaRPr lang="en-US"/>
          </a:p>
        </p:txBody>
      </p:sp>
    </p:spTree>
    <p:extLst>
      <p:ext uri="{BB962C8B-B14F-4D97-AF65-F5344CB8AC3E}">
        <p14:creationId xmlns:p14="http://schemas.microsoft.com/office/powerpoint/2010/main" val="101677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4C8BC-3CEF-0369-7A33-76019FF6E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FB95D-C5EC-6B1E-230D-07F489224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9B733-633C-EA39-CD39-A174658184A2}"/>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E0998DB-0FBB-F87F-5F1D-63D0CDAB3099}"/>
              </a:ext>
            </a:extLst>
          </p:cNvPr>
          <p:cNvSpPr>
            <a:spLocks noGrp="1"/>
          </p:cNvSpPr>
          <p:nvPr>
            <p:ph type="sldNum" sz="quarter" idx="5"/>
          </p:nvPr>
        </p:nvSpPr>
        <p:spPr/>
        <p:txBody>
          <a:bodyPr/>
          <a:lstStyle/>
          <a:p>
            <a:fld id="{B2FB5652-2791-744A-8E6F-AB4AFF27792F}" type="slidenum">
              <a:rPr lang="en-US" smtClean="0"/>
              <a:t>9</a:t>
            </a:fld>
            <a:endParaRPr lang="en-US"/>
          </a:p>
        </p:txBody>
      </p:sp>
    </p:spTree>
    <p:extLst>
      <p:ext uri="{BB962C8B-B14F-4D97-AF65-F5344CB8AC3E}">
        <p14:creationId xmlns:p14="http://schemas.microsoft.com/office/powerpoint/2010/main" val="2202810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82D4-BC47-ABB2-1A3F-8591D973F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38945-DB96-8106-E2A8-C9D23A902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2F1C0D-CD72-8D18-EEBC-D0E41D6AFFA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9CA2AF97-6292-F9F8-87E4-D7E64D7750A9}"/>
              </a:ext>
            </a:extLst>
          </p:cNvPr>
          <p:cNvSpPr>
            <a:spLocks noGrp="1"/>
          </p:cNvSpPr>
          <p:nvPr>
            <p:ph type="sldNum" sz="quarter" idx="5"/>
          </p:nvPr>
        </p:nvSpPr>
        <p:spPr/>
        <p:txBody>
          <a:bodyPr/>
          <a:lstStyle/>
          <a:p>
            <a:fld id="{B2FB5652-2791-744A-8E6F-AB4AFF27792F}" type="slidenum">
              <a:rPr lang="en-US" smtClean="0"/>
              <a:t>10</a:t>
            </a:fld>
            <a:endParaRPr lang="en-US"/>
          </a:p>
        </p:txBody>
      </p:sp>
    </p:spTree>
    <p:extLst>
      <p:ext uri="{BB962C8B-B14F-4D97-AF65-F5344CB8AC3E}">
        <p14:creationId xmlns:p14="http://schemas.microsoft.com/office/powerpoint/2010/main" val="304104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56BEF-36FE-20C3-2BF5-8E956A86F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87F5C2-F848-FF14-D529-AF6F33C9FF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AB9415-2CAE-A798-9672-23CF0A5156BC}"/>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697B3B9-5714-A7FB-65D7-C576CBE6E437}"/>
              </a:ext>
            </a:extLst>
          </p:cNvPr>
          <p:cNvSpPr>
            <a:spLocks noGrp="1"/>
          </p:cNvSpPr>
          <p:nvPr>
            <p:ph type="sldNum" sz="quarter" idx="5"/>
          </p:nvPr>
        </p:nvSpPr>
        <p:spPr/>
        <p:txBody>
          <a:bodyPr/>
          <a:lstStyle/>
          <a:p>
            <a:fld id="{B2FB5652-2791-744A-8E6F-AB4AFF27792F}" type="slidenum">
              <a:rPr lang="en-US" smtClean="0"/>
              <a:t>11</a:t>
            </a:fld>
            <a:endParaRPr lang="en-US"/>
          </a:p>
        </p:txBody>
      </p:sp>
    </p:spTree>
    <p:extLst>
      <p:ext uri="{BB962C8B-B14F-4D97-AF65-F5344CB8AC3E}">
        <p14:creationId xmlns:p14="http://schemas.microsoft.com/office/powerpoint/2010/main" val="456045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bg>
      <p:bgPr>
        <a:solidFill>
          <a:srgbClr val="00305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DBD9-CCD4-501C-2113-2A9184F465FD}"/>
              </a:ext>
            </a:extLst>
          </p:cNvPr>
          <p:cNvSpPr>
            <a:spLocks noGrp="1"/>
          </p:cNvSpPr>
          <p:nvPr>
            <p:ph type="ctrTitle" hasCustomPrompt="1"/>
          </p:nvPr>
        </p:nvSpPr>
        <p:spPr>
          <a:xfrm>
            <a:off x="839788" y="1736725"/>
            <a:ext cx="8712200" cy="2031325"/>
          </a:xfrm>
        </p:spPr>
        <p:txBody>
          <a:bodyPr wrap="square" lIns="0" tIns="0" rIns="0" bIns="0" anchor="t" anchorCtr="0">
            <a:spAutoFit/>
          </a:bodyPr>
          <a:lstStyle>
            <a:lvl1pPr algn="l">
              <a:lnSpc>
                <a:spcPct val="100000"/>
              </a:lnSpc>
              <a:defRPr lang="en-CA" sz="6600" b="1" i="0" smtClean="0">
                <a:solidFill>
                  <a:schemeClr val="bg1"/>
                </a:solidFill>
                <a:effectLst/>
              </a:defRPr>
            </a:lvl1pPr>
          </a:lstStyle>
          <a:p>
            <a:r>
              <a:rPr lang="en-CA" b="1" i="0" dirty="0" err="1">
                <a:solidFill>
                  <a:srgbClr val="FFFFFF"/>
                </a:solidFill>
                <a:effectLst/>
              </a:rPr>
              <a:t>DStart</a:t>
            </a:r>
            <a:r>
              <a:rPr lang="en-CA" b="1" i="0" dirty="0">
                <a:solidFill>
                  <a:srgbClr val="FFFFFF"/>
                </a:solidFill>
                <a:effectLst/>
              </a:rPr>
              <a:t> with a clear, focused message</a:t>
            </a:r>
            <a:endParaRPr lang="en-US" dirty="0"/>
          </a:p>
        </p:txBody>
      </p:sp>
      <p:sp>
        <p:nvSpPr>
          <p:cNvPr id="3" name="Subtitle 2">
            <a:extLst>
              <a:ext uri="{FF2B5EF4-FFF2-40B4-BE49-F238E27FC236}">
                <a16:creationId xmlns:a16="http://schemas.microsoft.com/office/drawing/2014/main" id="{73C6D7F1-539D-7C14-9C5A-BE0DC0E1B749}"/>
              </a:ext>
            </a:extLst>
          </p:cNvPr>
          <p:cNvSpPr>
            <a:spLocks noGrp="1"/>
          </p:cNvSpPr>
          <p:nvPr>
            <p:ph type="subTitle" idx="1"/>
          </p:nvPr>
        </p:nvSpPr>
        <p:spPr>
          <a:xfrm>
            <a:off x="839788" y="3915000"/>
            <a:ext cx="8712200" cy="492443"/>
          </a:xfrm>
        </p:spPr>
        <p:txBody>
          <a:bodyPr wrap="square" lIns="0" tIns="0" rIns="0" bIns="0">
            <a:spAutoFit/>
          </a:bodyPr>
          <a:lstStyle>
            <a:lvl1pPr marL="0" indent="0" algn="l">
              <a:lnSpc>
                <a:spcPct val="100000"/>
              </a:lnSpc>
              <a:spcBef>
                <a:spcPts val="0"/>
              </a:spcBef>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ext Placeholder 10">
            <a:extLst>
              <a:ext uri="{FF2B5EF4-FFF2-40B4-BE49-F238E27FC236}">
                <a16:creationId xmlns:a16="http://schemas.microsoft.com/office/drawing/2014/main" id="{95E88337-18A9-EA7C-E062-3F4FCDFD6A3A}"/>
              </a:ext>
            </a:extLst>
          </p:cNvPr>
          <p:cNvSpPr>
            <a:spLocks noGrp="1"/>
          </p:cNvSpPr>
          <p:nvPr>
            <p:ph type="body" sz="quarter" idx="12" hasCustomPrompt="1"/>
          </p:nvPr>
        </p:nvSpPr>
        <p:spPr>
          <a:xfrm>
            <a:off x="889000" y="854274"/>
            <a:ext cx="3586164" cy="307777"/>
          </a:xfrm>
        </p:spPr>
        <p:txBody>
          <a:bodyPr lIns="0" rIns="0"/>
          <a:lstStyle>
            <a:lvl1pPr marL="0" indent="0">
              <a:lnSpc>
                <a:spcPct val="100000"/>
              </a:lnSpc>
              <a:spcBef>
                <a:spcPts val="0"/>
              </a:spcBef>
              <a:spcAft>
                <a:spcPts val="1000"/>
              </a:spcAft>
              <a:buNone/>
              <a:defRPr sz="2000" cap="all" spc="200" baseline="0">
                <a:solidFill>
                  <a:schemeClr val="bg1"/>
                </a:solidFill>
              </a:defRPr>
            </a:lvl1pPr>
          </a:lstStyle>
          <a:p>
            <a:pPr lvl="0"/>
            <a:r>
              <a:rPr lang="en-US" dirty="0"/>
              <a:t>Date</a:t>
            </a:r>
          </a:p>
        </p:txBody>
      </p:sp>
      <p:sp>
        <p:nvSpPr>
          <p:cNvPr id="13" name="Content Placeholder 12">
            <a:extLst>
              <a:ext uri="{FF2B5EF4-FFF2-40B4-BE49-F238E27FC236}">
                <a16:creationId xmlns:a16="http://schemas.microsoft.com/office/drawing/2014/main" id="{55A503F4-B27E-4A55-C596-6F1A76595CB6}"/>
              </a:ext>
            </a:extLst>
          </p:cNvPr>
          <p:cNvSpPr>
            <a:spLocks noGrp="1"/>
          </p:cNvSpPr>
          <p:nvPr>
            <p:ph sz="quarter" idx="13" hasCustomPrompt="1"/>
          </p:nvPr>
        </p:nvSpPr>
        <p:spPr>
          <a:xfrm>
            <a:off x="6275388" y="5680040"/>
            <a:ext cx="5059362" cy="377860"/>
          </a:xfrm>
        </p:spPr>
        <p:txBody>
          <a:bodyPr lIns="0" rIns="0"/>
          <a:lstStyle>
            <a:lvl1pPr marL="0" indent="0" algn="r">
              <a:lnSpc>
                <a:spcPct val="135000"/>
              </a:lnSpc>
              <a:buNone/>
              <a:defRPr sz="2000" b="0">
                <a:solidFill>
                  <a:schemeClr val="bg1"/>
                </a:solidFill>
              </a:defRPr>
            </a:lvl1pPr>
            <a:lvl2pPr>
              <a:defRPr sz="2000"/>
            </a:lvl2pPr>
            <a:lvl3pPr>
              <a:defRPr sz="2000"/>
            </a:lvl3pPr>
            <a:lvl4pPr>
              <a:defRPr sz="2000"/>
            </a:lvl4pPr>
            <a:lvl5pPr>
              <a:defRPr sz="2000"/>
            </a:lvl5pPr>
          </a:lstStyle>
          <a:p>
            <a:r>
              <a:rPr lang="en-US" dirty="0"/>
              <a:t>Presenter’s Name</a:t>
            </a:r>
          </a:p>
        </p:txBody>
      </p:sp>
      <p:pic>
        <p:nvPicPr>
          <p:cNvPr id="4" name="Graphic 3">
            <a:extLst>
              <a:ext uri="{FF2B5EF4-FFF2-40B4-BE49-F238E27FC236}">
                <a16:creationId xmlns:a16="http://schemas.microsoft.com/office/drawing/2014/main" id="{67E04C14-7BB0-20B0-1E39-8C0DD6651CA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28607" y="854274"/>
            <a:ext cx="1423606" cy="707057"/>
          </a:xfrm>
          <a:prstGeom prst="rect">
            <a:avLst/>
          </a:prstGeom>
        </p:spPr>
      </p:pic>
    </p:spTree>
    <p:extLst>
      <p:ext uri="{BB962C8B-B14F-4D97-AF65-F5344CB8AC3E}">
        <p14:creationId xmlns:p14="http://schemas.microsoft.com/office/powerpoint/2010/main" val="226913967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 Table">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A5555C6F-380A-E3FB-7F2B-71A0CC84691C}"/>
              </a:ext>
            </a:extLst>
          </p:cNvPr>
          <p:cNvSpPr>
            <a:spLocks noGrp="1"/>
          </p:cNvSpPr>
          <p:nvPr>
            <p:ph type="tbl" sz="quarter" idx="10"/>
          </p:nvPr>
        </p:nvSpPr>
        <p:spPr>
          <a:xfrm>
            <a:off x="4877139" y="1736725"/>
            <a:ext cx="6469971" cy="4321175"/>
          </a:xfrm>
        </p:spPr>
        <p:txBody>
          <a:bodyPr/>
          <a:lstStyle/>
          <a:p>
            <a:r>
              <a:rPr lang="en-US"/>
              <a:t>Click icon to add table</a:t>
            </a:r>
            <a:endParaRPr lang="en-US" dirty="0"/>
          </a:p>
        </p:txBody>
      </p:sp>
      <p:sp>
        <p:nvSpPr>
          <p:cNvPr id="2" name="Text Placeholder 4">
            <a:extLst>
              <a:ext uri="{FF2B5EF4-FFF2-40B4-BE49-F238E27FC236}">
                <a16:creationId xmlns:a16="http://schemas.microsoft.com/office/drawing/2014/main" id="{CBB7A5F5-61DE-C1CA-6743-98D800939F15}"/>
              </a:ext>
            </a:extLst>
          </p:cNvPr>
          <p:cNvSpPr>
            <a:spLocks noGrp="1"/>
          </p:cNvSpPr>
          <p:nvPr>
            <p:ph type="body" sz="quarter" idx="18" hasCustomPrompt="1"/>
          </p:nvPr>
        </p:nvSpPr>
        <p:spPr>
          <a:xfrm>
            <a:off x="839788" y="836613"/>
            <a:ext cx="10512425" cy="738664"/>
          </a:xfrm>
        </p:spPr>
        <p:txBody>
          <a:bodyPr lIns="0" rIns="0"/>
          <a:lstStyle>
            <a:lvl1pPr marL="0" indent="0">
              <a:lnSpc>
                <a:spcPct val="100000"/>
              </a:lnSpc>
              <a:buNone/>
              <a:defRPr sz="4800" b="1">
                <a:solidFill>
                  <a:srgbClr val="002440"/>
                </a:solidFill>
              </a:defRPr>
            </a:lvl1pPr>
            <a:lvl2pPr marL="457200" indent="0">
              <a:buNone/>
              <a:defRPr sz="4800" b="1">
                <a:solidFill>
                  <a:schemeClr val="bg1"/>
                </a:solidFill>
              </a:defRPr>
            </a:lvl2pPr>
            <a:lvl3pPr>
              <a:defRPr sz="4800" b="1">
                <a:solidFill>
                  <a:schemeClr val="bg1"/>
                </a:solidFill>
              </a:defRPr>
            </a:lvl3pPr>
            <a:lvl4pPr>
              <a:defRPr sz="4800" b="1">
                <a:solidFill>
                  <a:schemeClr val="bg1"/>
                </a:solidFill>
              </a:defRPr>
            </a:lvl4pPr>
            <a:lvl5pPr>
              <a:defRPr sz="4800" b="1">
                <a:solidFill>
                  <a:schemeClr val="bg1"/>
                </a:solidFill>
              </a:defRPr>
            </a:lvl5pPr>
          </a:lstStyle>
          <a:p>
            <a:pPr lvl="0"/>
            <a:r>
              <a:rPr lang="en-US" dirty="0"/>
              <a:t>Tables</a:t>
            </a:r>
          </a:p>
        </p:txBody>
      </p:sp>
      <p:sp>
        <p:nvSpPr>
          <p:cNvPr id="3" name="Text Placeholder 2">
            <a:extLst>
              <a:ext uri="{FF2B5EF4-FFF2-40B4-BE49-F238E27FC236}">
                <a16:creationId xmlns:a16="http://schemas.microsoft.com/office/drawing/2014/main" id="{5736BD4A-3DA3-65D6-65E0-A0051FE34A08}"/>
              </a:ext>
            </a:extLst>
          </p:cNvPr>
          <p:cNvSpPr>
            <a:spLocks noGrp="1"/>
          </p:cNvSpPr>
          <p:nvPr>
            <p:ph type="body" idx="19" hasCustomPrompt="1"/>
          </p:nvPr>
        </p:nvSpPr>
        <p:spPr>
          <a:xfrm>
            <a:off x="840235" y="1736725"/>
            <a:ext cx="3634928" cy="3392788"/>
          </a:xfrm>
        </p:spPr>
        <p:txBody>
          <a:bodyPr lIns="0" rIns="0"/>
          <a:lstStyle>
            <a:lvl1pPr marL="0" indent="0">
              <a:lnSpc>
                <a:spcPct val="114000"/>
              </a:lnSpc>
              <a:spcBef>
                <a:spcPts val="0"/>
              </a:spcBef>
              <a:spcAft>
                <a:spcPts val="1000"/>
              </a:spcAft>
              <a:buNone/>
              <a:defRPr sz="2400" b="0">
                <a:solidFill>
                  <a:srgbClr val="002440"/>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CA" sz="2000" dirty="0"/>
              <a:t>Right-align numbers for easy comparison, and left-align text for readability.</a:t>
            </a:r>
          </a:p>
          <a:p>
            <a:r>
              <a:rPr lang="en-CA" sz="2000" dirty="0"/>
              <a:t>Use alternating row colours for legibility, especially in long or wide tables.</a:t>
            </a:r>
          </a:p>
          <a:p>
            <a:r>
              <a:rPr lang="en-CA" sz="2000" dirty="0"/>
              <a:t>Always include units of measurement and keep number formatting consistent</a:t>
            </a:r>
          </a:p>
        </p:txBody>
      </p:sp>
    </p:spTree>
    <p:extLst>
      <p:ext uri="{BB962C8B-B14F-4D97-AF65-F5344CB8AC3E}">
        <p14:creationId xmlns:p14="http://schemas.microsoft.com/office/powerpoint/2010/main" val="395342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C25F29A-A114-E181-F3E6-4CA2E51B4691}"/>
              </a:ext>
            </a:extLst>
          </p:cNvPr>
          <p:cNvSpPr>
            <a:spLocks noGrp="1"/>
          </p:cNvSpPr>
          <p:nvPr>
            <p:ph type="pic" sz="quarter" idx="10"/>
          </p:nvPr>
        </p:nvSpPr>
        <p:spPr>
          <a:xfrm>
            <a:off x="6275389" y="1736725"/>
            <a:ext cx="5084761" cy="4033838"/>
          </a:xfrm>
        </p:spPr>
        <p:txBody>
          <a:bodyPr/>
          <a:lstStyle/>
          <a:p>
            <a:r>
              <a:rPr lang="en-US"/>
              <a:t>Click icon to add picture</a:t>
            </a:r>
            <a:endParaRPr lang="en-US" dirty="0"/>
          </a:p>
        </p:txBody>
      </p:sp>
      <p:sp>
        <p:nvSpPr>
          <p:cNvPr id="4" name="Text Placeholder 4">
            <a:extLst>
              <a:ext uri="{FF2B5EF4-FFF2-40B4-BE49-F238E27FC236}">
                <a16:creationId xmlns:a16="http://schemas.microsoft.com/office/drawing/2014/main" id="{6FAF0265-97CE-F033-39D2-121816B91087}"/>
              </a:ext>
            </a:extLst>
          </p:cNvPr>
          <p:cNvSpPr>
            <a:spLocks noGrp="1"/>
          </p:cNvSpPr>
          <p:nvPr>
            <p:ph type="body" sz="quarter" idx="18" hasCustomPrompt="1"/>
          </p:nvPr>
        </p:nvSpPr>
        <p:spPr>
          <a:xfrm>
            <a:off x="839788" y="836613"/>
            <a:ext cx="10520361" cy="738664"/>
          </a:xfrm>
        </p:spPr>
        <p:txBody>
          <a:bodyPr lIns="0" rIns="0"/>
          <a:lstStyle>
            <a:lvl1pPr marL="0" indent="0">
              <a:lnSpc>
                <a:spcPct val="100000"/>
              </a:lnSpc>
              <a:buNone/>
              <a:defRPr sz="4800" b="1">
                <a:solidFill>
                  <a:srgbClr val="002440"/>
                </a:solidFill>
              </a:defRPr>
            </a:lvl1pPr>
            <a:lvl2pPr marL="457200" indent="0">
              <a:buNone/>
              <a:defRPr sz="4800" b="1">
                <a:solidFill>
                  <a:schemeClr val="bg1"/>
                </a:solidFill>
              </a:defRPr>
            </a:lvl2pPr>
            <a:lvl3pPr>
              <a:defRPr sz="4800" b="1">
                <a:solidFill>
                  <a:schemeClr val="bg1"/>
                </a:solidFill>
              </a:defRPr>
            </a:lvl3pPr>
            <a:lvl4pPr>
              <a:defRPr sz="4800" b="1">
                <a:solidFill>
                  <a:schemeClr val="bg1"/>
                </a:solidFill>
              </a:defRPr>
            </a:lvl4pPr>
            <a:lvl5pPr>
              <a:defRPr sz="4800" b="1">
                <a:solidFill>
                  <a:schemeClr val="bg1"/>
                </a:solidFill>
              </a:defRPr>
            </a:lvl5pPr>
          </a:lstStyle>
          <a:p>
            <a:pPr lvl="0"/>
            <a:r>
              <a:rPr lang="en-US" dirty="0"/>
              <a:t>Let visuals lead the message</a:t>
            </a:r>
          </a:p>
        </p:txBody>
      </p:sp>
      <p:sp>
        <p:nvSpPr>
          <p:cNvPr id="2" name="Text Placeholder 10">
            <a:extLst>
              <a:ext uri="{FF2B5EF4-FFF2-40B4-BE49-F238E27FC236}">
                <a16:creationId xmlns:a16="http://schemas.microsoft.com/office/drawing/2014/main" id="{25090B55-110D-F2BE-A784-B3C01027C569}"/>
              </a:ext>
            </a:extLst>
          </p:cNvPr>
          <p:cNvSpPr>
            <a:spLocks noGrp="1"/>
          </p:cNvSpPr>
          <p:nvPr>
            <p:ph type="body" sz="quarter" idx="16" hasCustomPrompt="1"/>
          </p:nvPr>
        </p:nvSpPr>
        <p:spPr>
          <a:xfrm>
            <a:off x="831851" y="1741983"/>
            <a:ext cx="5084762" cy="4028580"/>
          </a:xfrm>
        </p:spPr>
        <p:txBody>
          <a:bodyPr lIns="0" rIns="0"/>
          <a:lstStyle>
            <a:lvl1pPr marL="0" indent="0">
              <a:lnSpc>
                <a:spcPct val="114000"/>
              </a:lnSpc>
              <a:spcAft>
                <a:spcPts val="1000"/>
              </a:spcAft>
              <a:buFontTx/>
              <a:buNone/>
              <a:defRPr sz="2000">
                <a:solidFill>
                  <a:srgbClr val="002440"/>
                </a:solidFill>
              </a:defRPr>
            </a:lvl1pPr>
            <a:lvl2pPr>
              <a:lnSpc>
                <a:spcPct val="114000"/>
              </a:lnSpc>
              <a:spcAft>
                <a:spcPts val="500"/>
              </a:spcAft>
              <a:defRPr sz="2000">
                <a:solidFill>
                  <a:srgbClr val="002440"/>
                </a:solidFill>
              </a:defRPr>
            </a:lvl2pPr>
            <a:lvl3pPr>
              <a:lnSpc>
                <a:spcPct val="114000"/>
              </a:lnSpc>
              <a:spcAft>
                <a:spcPts val="500"/>
              </a:spcAft>
              <a:defRPr sz="2000">
                <a:solidFill>
                  <a:srgbClr val="002440"/>
                </a:solidFill>
              </a:defRPr>
            </a:lvl3pPr>
            <a:lvl4pPr>
              <a:lnSpc>
                <a:spcPct val="114000"/>
              </a:lnSpc>
              <a:spcAft>
                <a:spcPts val="500"/>
              </a:spcAft>
              <a:defRPr sz="2000">
                <a:solidFill>
                  <a:srgbClr val="002440"/>
                </a:solidFill>
              </a:defRPr>
            </a:lvl4pPr>
            <a:lvl5pPr>
              <a:lnSpc>
                <a:spcPct val="114000"/>
              </a:lnSpc>
              <a:spcAft>
                <a:spcPts val="500"/>
              </a:spcAft>
              <a:defRPr sz="2000">
                <a:solidFill>
                  <a:srgbClr val="002440"/>
                </a:solidFill>
              </a:defRPr>
            </a:lvl5pPr>
          </a:lstStyle>
          <a:p>
            <a:r>
              <a:rPr lang="en-CA" dirty="0"/>
              <a:t>Use visuals to emphasize or clarify your message, not just to fill space. Visuals carry meaning, so choose images that support what you’re saying.</a:t>
            </a:r>
          </a:p>
          <a:p>
            <a:r>
              <a:rPr lang="en-CA" dirty="0"/>
              <a:t>For example, landscapes from Island Health regions — though beautiful — aren’t relevant unless discussing nature or the environment.</a:t>
            </a:r>
          </a:p>
          <a:p>
            <a:r>
              <a:rPr lang="en-CA" dirty="0"/>
              <a:t>Always add alt text to ensure accessibility.</a:t>
            </a:r>
          </a:p>
        </p:txBody>
      </p:sp>
      <p:sp>
        <p:nvSpPr>
          <p:cNvPr id="5" name="Text Placeholder 4">
            <a:extLst>
              <a:ext uri="{FF2B5EF4-FFF2-40B4-BE49-F238E27FC236}">
                <a16:creationId xmlns:a16="http://schemas.microsoft.com/office/drawing/2014/main" id="{A9D8ECF9-A078-7BC2-935F-A6D0FE4E4320}"/>
              </a:ext>
            </a:extLst>
          </p:cNvPr>
          <p:cNvSpPr>
            <a:spLocks noGrp="1"/>
          </p:cNvSpPr>
          <p:nvPr>
            <p:ph type="body" sz="quarter" idx="19" hasCustomPrompt="1"/>
          </p:nvPr>
        </p:nvSpPr>
        <p:spPr>
          <a:xfrm>
            <a:off x="839788" y="6069777"/>
            <a:ext cx="5076825" cy="263534"/>
          </a:xfrm>
        </p:spPr>
        <p:txBody>
          <a:bodyPr lIns="0" rIns="0"/>
          <a:lstStyle>
            <a:lvl1pPr marL="0" indent="0" algn="l">
              <a:buNone/>
              <a:defRPr sz="1600" i="1"/>
            </a:lvl1pPr>
            <a:lvl2pPr algn="l">
              <a:defRPr sz="1600"/>
            </a:lvl2pPr>
            <a:lvl3pPr algn="l">
              <a:defRPr sz="1600"/>
            </a:lvl3pPr>
            <a:lvl4pPr algn="l">
              <a:defRPr sz="1600"/>
            </a:lvl4pPr>
            <a:lvl5pPr algn="l">
              <a:defRPr sz="1600"/>
            </a:lvl5pPr>
          </a:lstStyle>
          <a:p>
            <a:pPr lvl="0"/>
            <a:r>
              <a:rPr lang="en-US" dirty="0"/>
              <a:t>Put Image Credits Here</a:t>
            </a:r>
          </a:p>
        </p:txBody>
      </p:sp>
    </p:spTree>
    <p:extLst>
      <p:ext uri="{BB962C8B-B14F-4D97-AF65-F5344CB8AC3E}">
        <p14:creationId xmlns:p14="http://schemas.microsoft.com/office/powerpoint/2010/main" val="279971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Key Points ">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CC825A6C-E31C-6F4E-3B52-B323B3B1EF98}"/>
              </a:ext>
            </a:extLst>
          </p:cNvPr>
          <p:cNvSpPr>
            <a:spLocks noGrp="1"/>
          </p:cNvSpPr>
          <p:nvPr>
            <p:ph type="body" sz="quarter" idx="17" hasCustomPrompt="1"/>
          </p:nvPr>
        </p:nvSpPr>
        <p:spPr>
          <a:xfrm>
            <a:off x="839788" y="848539"/>
            <a:ext cx="10512425" cy="307777"/>
          </a:xfrm>
        </p:spPr>
        <p:txBody>
          <a:bodyPr lIns="0" rIns="0"/>
          <a:lstStyle>
            <a:lvl1pPr marL="0" indent="0">
              <a:lnSpc>
                <a:spcPct val="100000"/>
              </a:lnSpc>
              <a:spcBef>
                <a:spcPts val="0"/>
              </a:spcBef>
              <a:spcAft>
                <a:spcPts val="500"/>
              </a:spcAft>
              <a:buNone/>
              <a:defRPr sz="2000" cap="all" spc="200" baseline="0">
                <a:solidFill>
                  <a:srgbClr val="002440"/>
                </a:solidFill>
              </a:defRPr>
            </a:lvl1pPr>
          </a:lstStyle>
          <a:p>
            <a:pPr lvl="0"/>
            <a:r>
              <a:rPr lang="en-US" dirty="0"/>
              <a:t>MINOR SLIDE HEADING OR BREADCRUMBS</a:t>
            </a:r>
          </a:p>
        </p:txBody>
      </p:sp>
      <p:sp>
        <p:nvSpPr>
          <p:cNvPr id="15" name="Text Placeholder 17">
            <a:extLst>
              <a:ext uri="{FF2B5EF4-FFF2-40B4-BE49-F238E27FC236}">
                <a16:creationId xmlns:a16="http://schemas.microsoft.com/office/drawing/2014/main" id="{886C1417-D2DC-BD18-9F47-CDB8CDFF5417}"/>
              </a:ext>
            </a:extLst>
          </p:cNvPr>
          <p:cNvSpPr>
            <a:spLocks noGrp="1"/>
          </p:cNvSpPr>
          <p:nvPr>
            <p:ph type="body" sz="quarter" idx="21" hasCustomPrompt="1"/>
          </p:nvPr>
        </p:nvSpPr>
        <p:spPr>
          <a:xfrm>
            <a:off x="839787" y="1318480"/>
            <a:ext cx="3257107" cy="861774"/>
          </a:xfrm>
        </p:spPr>
        <p:txBody>
          <a:bodyPr lIns="0"/>
          <a:lstStyle>
            <a:lvl1pPr marL="0" indent="0">
              <a:lnSpc>
                <a:spcPct val="100000"/>
              </a:lnSpc>
              <a:buNone/>
              <a:defRPr sz="2800" b="1">
                <a:solidFill>
                  <a:srgbClr val="002440"/>
                </a:solidFill>
              </a:defRPr>
            </a:lvl1pPr>
          </a:lstStyle>
          <a:p>
            <a:pPr lvl="0"/>
            <a:r>
              <a:rPr lang="en-US" dirty="0"/>
              <a:t>Let the layout step back</a:t>
            </a:r>
          </a:p>
        </p:txBody>
      </p:sp>
      <p:sp>
        <p:nvSpPr>
          <p:cNvPr id="18" name="Text Placeholder 19">
            <a:extLst>
              <a:ext uri="{FF2B5EF4-FFF2-40B4-BE49-F238E27FC236}">
                <a16:creationId xmlns:a16="http://schemas.microsoft.com/office/drawing/2014/main" id="{CB779469-06A5-363B-4570-AF18633BB221}"/>
              </a:ext>
            </a:extLst>
          </p:cNvPr>
          <p:cNvSpPr>
            <a:spLocks noGrp="1"/>
          </p:cNvSpPr>
          <p:nvPr>
            <p:ph type="body" sz="quarter" idx="22" hasCustomPrompt="1"/>
          </p:nvPr>
        </p:nvSpPr>
        <p:spPr>
          <a:xfrm>
            <a:off x="839787" y="2283664"/>
            <a:ext cx="3257108" cy="1381981"/>
          </a:xfrm>
        </p:spPr>
        <p:txBody>
          <a:bodyPr lIns="0" rIns="0"/>
          <a:lstStyle>
            <a:lvl1pPr marL="0" indent="0">
              <a:buNone/>
              <a:defRPr sz="2000"/>
            </a:lvl1pPr>
            <a:lvl2pPr>
              <a:defRPr sz="2000"/>
            </a:lvl2pPr>
            <a:lvl3pPr>
              <a:defRPr sz="2000"/>
            </a:lvl3pPr>
            <a:lvl4pPr>
              <a:defRPr sz="2000"/>
            </a:lvl4pPr>
            <a:lvl5pPr>
              <a:defRPr sz="2000"/>
            </a:lvl5pPr>
          </a:lstStyle>
          <a:p>
            <a:r>
              <a:rPr lang="en-CA" dirty="0"/>
              <a:t>When the content matters more than the slide title, choose a layout that keeps attention on the message.</a:t>
            </a:r>
          </a:p>
        </p:txBody>
      </p:sp>
      <p:sp>
        <p:nvSpPr>
          <p:cNvPr id="19" name="Text Placeholder 17">
            <a:extLst>
              <a:ext uri="{FF2B5EF4-FFF2-40B4-BE49-F238E27FC236}">
                <a16:creationId xmlns:a16="http://schemas.microsoft.com/office/drawing/2014/main" id="{9D60D804-DF43-3CCF-4376-4D2420A6D3C6}"/>
              </a:ext>
            </a:extLst>
          </p:cNvPr>
          <p:cNvSpPr>
            <a:spLocks noGrp="1"/>
          </p:cNvSpPr>
          <p:nvPr>
            <p:ph type="body" sz="quarter" idx="23" hasCustomPrompt="1"/>
          </p:nvPr>
        </p:nvSpPr>
        <p:spPr>
          <a:xfrm>
            <a:off x="4475163" y="1317235"/>
            <a:ext cx="3257107" cy="861774"/>
          </a:xfrm>
        </p:spPr>
        <p:txBody>
          <a:bodyPr lIns="0"/>
          <a:lstStyle>
            <a:lvl1pPr marL="0" indent="0">
              <a:lnSpc>
                <a:spcPct val="100000"/>
              </a:lnSpc>
              <a:buNone/>
              <a:defRPr sz="2800" b="1">
                <a:solidFill>
                  <a:srgbClr val="002440"/>
                </a:solidFill>
              </a:defRPr>
            </a:lvl1pPr>
          </a:lstStyle>
          <a:p>
            <a:r>
              <a:rPr lang="en-CA" b="1" dirty="0"/>
              <a:t>Prioritize readability</a:t>
            </a:r>
          </a:p>
        </p:txBody>
      </p:sp>
      <p:sp>
        <p:nvSpPr>
          <p:cNvPr id="20" name="Text Placeholder 19">
            <a:extLst>
              <a:ext uri="{FF2B5EF4-FFF2-40B4-BE49-F238E27FC236}">
                <a16:creationId xmlns:a16="http://schemas.microsoft.com/office/drawing/2014/main" id="{D4471EF0-4D7E-3144-2437-5AE4A7557BC0}"/>
              </a:ext>
            </a:extLst>
          </p:cNvPr>
          <p:cNvSpPr>
            <a:spLocks noGrp="1"/>
          </p:cNvSpPr>
          <p:nvPr>
            <p:ph type="body" sz="quarter" idx="24" hasCustomPrompt="1"/>
          </p:nvPr>
        </p:nvSpPr>
        <p:spPr>
          <a:xfrm>
            <a:off x="4475163" y="2282419"/>
            <a:ext cx="3257108" cy="1381981"/>
          </a:xfrm>
        </p:spPr>
        <p:txBody>
          <a:bodyPr lIns="0" rIns="0"/>
          <a:lstStyle>
            <a:lvl1pPr marL="0" indent="0">
              <a:buNone/>
              <a:defRPr sz="2000"/>
            </a:lvl1pPr>
            <a:lvl2pPr>
              <a:defRPr sz="2000"/>
            </a:lvl2pPr>
            <a:lvl3pPr>
              <a:defRPr sz="2000"/>
            </a:lvl3pPr>
            <a:lvl4pPr>
              <a:defRPr sz="2000"/>
            </a:lvl4pPr>
            <a:lvl5pPr>
              <a:defRPr sz="2000"/>
            </a:lvl5pPr>
          </a:lstStyle>
          <a:p>
            <a:r>
              <a:rPr lang="en-CA" dirty="0"/>
              <a:t>Never go below 20 pt for body text. Larger sizes improve accessibility and comprehension.</a:t>
            </a:r>
          </a:p>
        </p:txBody>
      </p:sp>
      <p:sp>
        <p:nvSpPr>
          <p:cNvPr id="21" name="Text Placeholder 17">
            <a:extLst>
              <a:ext uri="{FF2B5EF4-FFF2-40B4-BE49-F238E27FC236}">
                <a16:creationId xmlns:a16="http://schemas.microsoft.com/office/drawing/2014/main" id="{9371AA32-8E09-4B9D-C4D8-158AAD538B45}"/>
              </a:ext>
            </a:extLst>
          </p:cNvPr>
          <p:cNvSpPr>
            <a:spLocks noGrp="1"/>
          </p:cNvSpPr>
          <p:nvPr>
            <p:ph type="body" sz="quarter" idx="25" hasCustomPrompt="1"/>
          </p:nvPr>
        </p:nvSpPr>
        <p:spPr>
          <a:xfrm>
            <a:off x="8112125" y="1317235"/>
            <a:ext cx="3257107" cy="861774"/>
          </a:xfrm>
        </p:spPr>
        <p:txBody>
          <a:bodyPr lIns="0"/>
          <a:lstStyle>
            <a:lvl1pPr marL="0" indent="0">
              <a:lnSpc>
                <a:spcPct val="100000"/>
              </a:lnSpc>
              <a:buNone/>
              <a:defRPr sz="2800" b="1">
                <a:solidFill>
                  <a:srgbClr val="002440"/>
                </a:solidFill>
              </a:defRPr>
            </a:lvl1pPr>
          </a:lstStyle>
          <a:p>
            <a:r>
              <a:rPr lang="en-CA" b="1" dirty="0"/>
              <a:t>Break up large blocks of text</a:t>
            </a:r>
          </a:p>
        </p:txBody>
      </p:sp>
      <p:sp>
        <p:nvSpPr>
          <p:cNvPr id="22" name="Text Placeholder 19">
            <a:extLst>
              <a:ext uri="{FF2B5EF4-FFF2-40B4-BE49-F238E27FC236}">
                <a16:creationId xmlns:a16="http://schemas.microsoft.com/office/drawing/2014/main" id="{66F57AC0-88D4-C22B-ADEF-2B038DE9CFA1}"/>
              </a:ext>
            </a:extLst>
          </p:cNvPr>
          <p:cNvSpPr>
            <a:spLocks noGrp="1"/>
          </p:cNvSpPr>
          <p:nvPr>
            <p:ph type="body" sz="quarter" idx="26" hasCustomPrompt="1"/>
          </p:nvPr>
        </p:nvSpPr>
        <p:spPr>
          <a:xfrm>
            <a:off x="8112125" y="2282419"/>
            <a:ext cx="3257108" cy="1381981"/>
          </a:xfrm>
        </p:spPr>
        <p:txBody>
          <a:bodyPr lIns="0" rIns="0"/>
          <a:lstStyle>
            <a:lvl1pPr marL="0" indent="0">
              <a:buNone/>
              <a:defRPr sz="2000"/>
            </a:lvl1pPr>
            <a:lvl2pPr>
              <a:defRPr sz="2000"/>
            </a:lvl2pPr>
            <a:lvl3pPr>
              <a:defRPr sz="2000"/>
            </a:lvl3pPr>
            <a:lvl4pPr>
              <a:defRPr sz="2000"/>
            </a:lvl4pPr>
            <a:lvl5pPr>
              <a:defRPr sz="2000"/>
            </a:lvl5pPr>
          </a:lstStyle>
          <a:p>
            <a:r>
              <a:rPr lang="en-CA" dirty="0"/>
              <a:t>Chunk content into smaller, scannable parts. Avoid walls of text that slow down reading.</a:t>
            </a:r>
          </a:p>
        </p:txBody>
      </p:sp>
      <p:sp>
        <p:nvSpPr>
          <p:cNvPr id="23" name="Text Placeholder 17">
            <a:extLst>
              <a:ext uri="{FF2B5EF4-FFF2-40B4-BE49-F238E27FC236}">
                <a16:creationId xmlns:a16="http://schemas.microsoft.com/office/drawing/2014/main" id="{8029CB77-A629-E267-9446-D0768FE0B096}"/>
              </a:ext>
            </a:extLst>
          </p:cNvPr>
          <p:cNvSpPr>
            <a:spLocks noGrp="1"/>
          </p:cNvSpPr>
          <p:nvPr>
            <p:ph type="body" sz="quarter" idx="27" hasCustomPrompt="1"/>
          </p:nvPr>
        </p:nvSpPr>
        <p:spPr>
          <a:xfrm>
            <a:off x="839788" y="3859750"/>
            <a:ext cx="3257107" cy="861774"/>
          </a:xfrm>
        </p:spPr>
        <p:txBody>
          <a:bodyPr lIns="0" rIns="0"/>
          <a:lstStyle>
            <a:lvl1pPr marL="0" indent="0">
              <a:lnSpc>
                <a:spcPct val="100000"/>
              </a:lnSpc>
              <a:buNone/>
              <a:defRPr sz="2800" b="1">
                <a:solidFill>
                  <a:srgbClr val="002440"/>
                </a:solidFill>
              </a:defRPr>
            </a:lvl1pPr>
          </a:lstStyle>
          <a:p>
            <a:r>
              <a:rPr lang="en-CA" b="1" dirty="0"/>
              <a:t>Ensure visual hierarchy</a:t>
            </a:r>
          </a:p>
        </p:txBody>
      </p:sp>
      <p:sp>
        <p:nvSpPr>
          <p:cNvPr id="24" name="Text Placeholder 19">
            <a:extLst>
              <a:ext uri="{FF2B5EF4-FFF2-40B4-BE49-F238E27FC236}">
                <a16:creationId xmlns:a16="http://schemas.microsoft.com/office/drawing/2014/main" id="{6D10E3C0-FEEE-0E37-4613-B7701310E066}"/>
              </a:ext>
            </a:extLst>
          </p:cNvPr>
          <p:cNvSpPr>
            <a:spLocks noGrp="1"/>
          </p:cNvSpPr>
          <p:nvPr>
            <p:ph type="body" sz="quarter" idx="28" hasCustomPrompt="1"/>
          </p:nvPr>
        </p:nvSpPr>
        <p:spPr>
          <a:xfrm>
            <a:off x="839788" y="4824934"/>
            <a:ext cx="3257108" cy="1031116"/>
          </a:xfrm>
        </p:spPr>
        <p:txBody>
          <a:bodyPr lIns="0" rIns="0"/>
          <a:lstStyle>
            <a:lvl1pPr marL="0" indent="0">
              <a:buNone/>
              <a:defRPr sz="2000"/>
            </a:lvl1pPr>
            <a:lvl2pPr>
              <a:defRPr sz="2000"/>
            </a:lvl2pPr>
            <a:lvl3pPr>
              <a:defRPr sz="2000"/>
            </a:lvl3pPr>
            <a:lvl4pPr>
              <a:defRPr sz="2000"/>
            </a:lvl4pPr>
            <a:lvl5pPr>
              <a:defRPr sz="2000"/>
            </a:lvl5pPr>
          </a:lstStyle>
          <a:p>
            <a:r>
              <a:rPr lang="en-CA" dirty="0"/>
              <a:t>Make key elements stand out. Titles should be at least 1.5× the size of text.</a:t>
            </a:r>
          </a:p>
        </p:txBody>
      </p:sp>
      <p:sp>
        <p:nvSpPr>
          <p:cNvPr id="27" name="Text Placeholder 17">
            <a:extLst>
              <a:ext uri="{FF2B5EF4-FFF2-40B4-BE49-F238E27FC236}">
                <a16:creationId xmlns:a16="http://schemas.microsoft.com/office/drawing/2014/main" id="{FCD1541B-6BA1-E602-ED6F-CC2A006DC080}"/>
              </a:ext>
            </a:extLst>
          </p:cNvPr>
          <p:cNvSpPr>
            <a:spLocks noGrp="1"/>
          </p:cNvSpPr>
          <p:nvPr>
            <p:ph type="body" sz="quarter" idx="29" hasCustomPrompt="1"/>
          </p:nvPr>
        </p:nvSpPr>
        <p:spPr>
          <a:xfrm>
            <a:off x="4475163" y="3859750"/>
            <a:ext cx="3257107" cy="861774"/>
          </a:xfrm>
        </p:spPr>
        <p:txBody>
          <a:bodyPr lIns="0" rIns="0"/>
          <a:lstStyle>
            <a:lvl1pPr marL="0" indent="0">
              <a:lnSpc>
                <a:spcPct val="100000"/>
              </a:lnSpc>
              <a:buNone/>
              <a:defRPr sz="2800" b="1">
                <a:solidFill>
                  <a:srgbClr val="002440"/>
                </a:solidFill>
              </a:defRPr>
            </a:lvl1pPr>
          </a:lstStyle>
          <a:p>
            <a:r>
              <a:rPr lang="en-CA" b="1" dirty="0"/>
              <a:t>Use emphasis sparingly</a:t>
            </a:r>
          </a:p>
        </p:txBody>
      </p:sp>
      <p:sp>
        <p:nvSpPr>
          <p:cNvPr id="28" name="Text Placeholder 19">
            <a:extLst>
              <a:ext uri="{FF2B5EF4-FFF2-40B4-BE49-F238E27FC236}">
                <a16:creationId xmlns:a16="http://schemas.microsoft.com/office/drawing/2014/main" id="{E4E3002E-6E46-123E-1B57-768C6ECF2DAE}"/>
              </a:ext>
            </a:extLst>
          </p:cNvPr>
          <p:cNvSpPr>
            <a:spLocks noGrp="1"/>
          </p:cNvSpPr>
          <p:nvPr>
            <p:ph type="body" sz="quarter" idx="30" hasCustomPrompt="1"/>
          </p:nvPr>
        </p:nvSpPr>
        <p:spPr>
          <a:xfrm>
            <a:off x="4475163" y="4824934"/>
            <a:ext cx="3257107" cy="1031116"/>
          </a:xfrm>
        </p:spPr>
        <p:txBody>
          <a:bodyPr lIns="0" rIns="0"/>
          <a:lstStyle>
            <a:lvl1pPr marL="0" indent="0">
              <a:buNone/>
              <a:defRPr sz="2000"/>
            </a:lvl1pPr>
            <a:lvl2pPr>
              <a:defRPr sz="2000"/>
            </a:lvl2pPr>
            <a:lvl3pPr>
              <a:defRPr sz="2000"/>
            </a:lvl3pPr>
            <a:lvl4pPr>
              <a:defRPr sz="2000"/>
            </a:lvl4pPr>
            <a:lvl5pPr>
              <a:defRPr sz="2000"/>
            </a:lvl5pPr>
          </a:lstStyle>
          <a:p>
            <a:r>
              <a:rPr lang="en-CA" dirty="0"/>
              <a:t>Use bold/italic to highlight content. Avoid underlining unless it’s a link.</a:t>
            </a:r>
          </a:p>
        </p:txBody>
      </p:sp>
      <p:sp>
        <p:nvSpPr>
          <p:cNvPr id="29" name="Text Placeholder 17">
            <a:extLst>
              <a:ext uri="{FF2B5EF4-FFF2-40B4-BE49-F238E27FC236}">
                <a16:creationId xmlns:a16="http://schemas.microsoft.com/office/drawing/2014/main" id="{B3BA9412-6640-EC15-CFC4-862E78C84D14}"/>
              </a:ext>
            </a:extLst>
          </p:cNvPr>
          <p:cNvSpPr>
            <a:spLocks noGrp="1"/>
          </p:cNvSpPr>
          <p:nvPr>
            <p:ph type="body" sz="quarter" idx="31" hasCustomPrompt="1"/>
          </p:nvPr>
        </p:nvSpPr>
        <p:spPr>
          <a:xfrm>
            <a:off x="8112125" y="3859366"/>
            <a:ext cx="3257107" cy="861774"/>
          </a:xfrm>
        </p:spPr>
        <p:txBody>
          <a:bodyPr lIns="0" rIns="0"/>
          <a:lstStyle>
            <a:lvl1pPr marL="0" indent="0">
              <a:lnSpc>
                <a:spcPct val="100000"/>
              </a:lnSpc>
              <a:buNone/>
              <a:defRPr sz="2800" b="1">
                <a:solidFill>
                  <a:srgbClr val="002440"/>
                </a:solidFill>
              </a:defRPr>
            </a:lvl1pPr>
          </a:lstStyle>
          <a:p>
            <a:r>
              <a:rPr lang="en-CA" b="1" dirty="0"/>
              <a:t>Keep text colour consistent</a:t>
            </a:r>
            <a:endParaRPr lang="en-CA" dirty="0"/>
          </a:p>
        </p:txBody>
      </p:sp>
      <p:sp>
        <p:nvSpPr>
          <p:cNvPr id="31" name="Text Placeholder 19">
            <a:extLst>
              <a:ext uri="{FF2B5EF4-FFF2-40B4-BE49-F238E27FC236}">
                <a16:creationId xmlns:a16="http://schemas.microsoft.com/office/drawing/2014/main" id="{9A3CF132-D06E-714E-90ED-378EED211AA5}"/>
              </a:ext>
            </a:extLst>
          </p:cNvPr>
          <p:cNvSpPr>
            <a:spLocks noGrp="1"/>
          </p:cNvSpPr>
          <p:nvPr>
            <p:ph type="body" sz="quarter" idx="33" hasCustomPrompt="1"/>
          </p:nvPr>
        </p:nvSpPr>
        <p:spPr>
          <a:xfrm>
            <a:off x="8110538" y="4824933"/>
            <a:ext cx="3257108" cy="1381981"/>
          </a:xfrm>
        </p:spPr>
        <p:txBody>
          <a:bodyPr lIns="0" rIns="0"/>
          <a:lstStyle>
            <a:lvl1pPr marL="0" indent="0">
              <a:buNone/>
              <a:defRPr sz="2000"/>
            </a:lvl1pPr>
            <a:lvl2pPr>
              <a:defRPr sz="2000"/>
            </a:lvl2pPr>
            <a:lvl3pPr>
              <a:defRPr sz="2000"/>
            </a:lvl3pPr>
            <a:lvl4pPr>
              <a:defRPr sz="2000"/>
            </a:lvl4pPr>
            <a:lvl5pPr>
              <a:defRPr sz="2000"/>
            </a:lvl5pPr>
          </a:lstStyle>
          <a:p>
            <a:r>
              <a:rPr lang="en-CA" dirty="0"/>
              <a:t>Never change the colour of text — it’s disruptive. Body text should always be black or dark blue.</a:t>
            </a:r>
          </a:p>
        </p:txBody>
      </p:sp>
    </p:spTree>
    <p:extLst>
      <p:ext uri="{BB962C8B-B14F-4D97-AF65-F5344CB8AC3E}">
        <p14:creationId xmlns:p14="http://schemas.microsoft.com/office/powerpoint/2010/main" val="32157276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4925F-134F-F8FA-3A11-1D0CF4417929}"/>
              </a:ext>
            </a:extLst>
          </p:cNvPr>
          <p:cNvSpPr>
            <a:spLocks noGrp="1"/>
          </p:cNvSpPr>
          <p:nvPr>
            <p:ph type="title"/>
          </p:nvPr>
        </p:nvSpPr>
        <p:spPr>
          <a:xfrm>
            <a:off x="838200" y="365125"/>
            <a:ext cx="10515600" cy="1325563"/>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74F3D81-B65A-3057-FA03-A677032F3444}"/>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8DC84B-9339-7333-198C-32C8A8574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7132D-7EFE-4443-AF95-4037A57D2995}" type="datetimeFigureOut">
              <a:rPr lang="en-US" smtClean="0"/>
              <a:pPr/>
              <a:t>3/19/2026</a:t>
            </a:fld>
            <a:endParaRPr lang="en-US" dirty="0"/>
          </a:p>
        </p:txBody>
      </p:sp>
      <p:sp>
        <p:nvSpPr>
          <p:cNvPr id="5" name="Footer Placeholder 4">
            <a:extLst>
              <a:ext uri="{FF2B5EF4-FFF2-40B4-BE49-F238E27FC236}">
                <a16:creationId xmlns:a16="http://schemas.microsoft.com/office/drawing/2014/main" id="{A6250CC4-440B-441F-82A5-7AAA4816AE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7494D0-BF6C-76DF-B3A5-0CD76804E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32859-85A6-9B49-AA5C-33B36A3054E6}" type="slidenum">
              <a:rPr lang="en-US" smtClean="0"/>
              <a:t>‹#›</a:t>
            </a:fld>
            <a:endParaRPr lang="en-US"/>
          </a:p>
        </p:txBody>
      </p:sp>
    </p:spTree>
    <p:extLst>
      <p:ext uri="{BB962C8B-B14F-4D97-AF65-F5344CB8AC3E}">
        <p14:creationId xmlns:p14="http://schemas.microsoft.com/office/powerpoint/2010/main" val="656011144"/>
      </p:ext>
    </p:extLst>
  </p:cSld>
  <p:clrMap bg1="lt1" tx1="dk1" bg2="lt2" tx2="dk2" accent1="accent1" accent2="accent2" accent3="accent3" accent4="accent4" accent5="accent5" accent6="accent6" hlink="hlink" folHlink="folHlink"/>
  <p:sldLayoutIdLst>
    <p:sldLayoutId id="2147484016" r:id="rId1"/>
    <p:sldLayoutId id="2147484022" r:id="rId2"/>
    <p:sldLayoutId id="2147484023" r:id="rId3"/>
    <p:sldLayoutId id="2147484024" r:id="rId4"/>
  </p:sldLayoutIdLst>
  <p:txStyles>
    <p:titleStyle>
      <a:lvl1pPr algn="l" defTabSz="914400" rtl="0" eaLnBrk="1" latinLnBrk="0" hangingPunct="1">
        <a:lnSpc>
          <a:spcPct val="90000"/>
        </a:lnSpc>
        <a:spcBef>
          <a:spcPct val="0"/>
        </a:spcBef>
        <a:buNone/>
        <a:defRPr sz="4400" b="1" i="0" kern="1200">
          <a:solidFill>
            <a:schemeClr val="tx1"/>
          </a:solidFill>
          <a:latin typeface="BC Sans" pitchFamily="2" charset="0"/>
          <a:ea typeface="BC Sans" pitchFamily="2" charset="0"/>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b="0" i="0" kern="1200">
          <a:solidFill>
            <a:schemeClr val="tx1"/>
          </a:solidFill>
          <a:latin typeface="BC Sans" pitchFamily="2" charset="0"/>
          <a:ea typeface="BC Sans" pitchFamily="2" charset="0"/>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b="0" i="0" kern="1200">
          <a:solidFill>
            <a:schemeClr val="tx1"/>
          </a:solidFill>
          <a:latin typeface="BC Sans" pitchFamily="2" charset="0"/>
          <a:ea typeface="BC Sans" pitchFamily="2" charset="0"/>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BC Sans" pitchFamily="2" charset="0"/>
          <a:ea typeface="BC Sans" pitchFamily="2" charset="0"/>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BC Sans" pitchFamily="2" charset="0"/>
          <a:ea typeface="BC Sans" pitchFamily="2" charset="0"/>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BC Sans" pitchFamily="2" charset="0"/>
          <a:ea typeface="BC Sans"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F945-0F0C-6DB7-FE4F-21D8CE3F8BE9}"/>
              </a:ext>
            </a:extLst>
          </p:cNvPr>
          <p:cNvSpPr>
            <a:spLocks noGrp="1"/>
          </p:cNvSpPr>
          <p:nvPr>
            <p:ph type="ctrTitle"/>
          </p:nvPr>
        </p:nvSpPr>
        <p:spPr>
          <a:xfrm>
            <a:off x="839788" y="1941654"/>
            <a:ext cx="8712200" cy="615553"/>
          </a:xfrm>
        </p:spPr>
        <p:txBody>
          <a:bodyPr/>
          <a:lstStyle/>
          <a:p>
            <a:r>
              <a:rPr lang="en-CA" sz="4000" dirty="0"/>
              <a:t>Department of Primary Care</a:t>
            </a:r>
            <a:endParaRPr lang="en-US" sz="4000" dirty="0"/>
          </a:p>
        </p:txBody>
      </p:sp>
      <p:sp>
        <p:nvSpPr>
          <p:cNvPr id="3" name="Subtitle 2">
            <a:extLst>
              <a:ext uri="{FF2B5EF4-FFF2-40B4-BE49-F238E27FC236}">
                <a16:creationId xmlns:a16="http://schemas.microsoft.com/office/drawing/2014/main" id="{A59213C2-2BFC-0096-F06D-32DF311906ED}"/>
              </a:ext>
            </a:extLst>
          </p:cNvPr>
          <p:cNvSpPr>
            <a:spLocks noGrp="1"/>
          </p:cNvSpPr>
          <p:nvPr>
            <p:ph type="subTitle" idx="1"/>
          </p:nvPr>
        </p:nvSpPr>
        <p:spPr>
          <a:xfrm>
            <a:off x="839788" y="4116815"/>
            <a:ext cx="8712200" cy="509883"/>
          </a:xfrm>
        </p:spPr>
        <p:txBody>
          <a:bodyPr/>
          <a:lstStyle/>
          <a:p>
            <a:pPr>
              <a:lnSpc>
                <a:spcPts val="4200"/>
              </a:lnSpc>
            </a:pPr>
            <a:r>
              <a:rPr lang="en-CA" sz="2800" dirty="0"/>
              <a:t>Report to HAMAC </a:t>
            </a:r>
            <a:endParaRPr lang="en-US" sz="2800" dirty="0"/>
          </a:p>
        </p:txBody>
      </p:sp>
      <p:sp>
        <p:nvSpPr>
          <p:cNvPr id="4" name="Text Placeholder 3">
            <a:extLst>
              <a:ext uri="{FF2B5EF4-FFF2-40B4-BE49-F238E27FC236}">
                <a16:creationId xmlns:a16="http://schemas.microsoft.com/office/drawing/2014/main" id="{DB58299C-9558-1277-E01D-05AB8162D24C}"/>
              </a:ext>
            </a:extLst>
          </p:cNvPr>
          <p:cNvSpPr>
            <a:spLocks noGrp="1"/>
          </p:cNvSpPr>
          <p:nvPr>
            <p:ph type="body" sz="quarter" idx="12"/>
          </p:nvPr>
        </p:nvSpPr>
        <p:spPr/>
        <p:txBody>
          <a:bodyPr lIns="0" rIns="91440">
            <a:normAutofit/>
          </a:bodyPr>
          <a:lstStyle/>
          <a:p>
            <a:r>
              <a:rPr lang="en-US" dirty="0"/>
              <a:t>MARCH 12, 2026</a:t>
            </a:r>
          </a:p>
        </p:txBody>
      </p:sp>
      <p:sp>
        <p:nvSpPr>
          <p:cNvPr id="5" name="Content Placeholder 4">
            <a:extLst>
              <a:ext uri="{FF2B5EF4-FFF2-40B4-BE49-F238E27FC236}">
                <a16:creationId xmlns:a16="http://schemas.microsoft.com/office/drawing/2014/main" id="{D2FF4F30-276C-581B-C17A-CAC43B3AC788}"/>
              </a:ext>
            </a:extLst>
          </p:cNvPr>
          <p:cNvSpPr>
            <a:spLocks noGrp="1"/>
          </p:cNvSpPr>
          <p:nvPr>
            <p:ph sz="quarter" idx="13"/>
          </p:nvPr>
        </p:nvSpPr>
        <p:spPr>
          <a:xfrm>
            <a:off x="4318000" y="4748464"/>
            <a:ext cx="7575550" cy="1946976"/>
          </a:xfrm>
        </p:spPr>
        <p:txBody>
          <a:bodyPr>
            <a:normAutofit/>
          </a:bodyPr>
          <a:lstStyle/>
          <a:p>
            <a:pPr>
              <a:lnSpc>
                <a:spcPct val="100000"/>
              </a:lnSpc>
            </a:pPr>
            <a:r>
              <a:rPr lang="en-US" dirty="0"/>
              <a:t>Dr. William Cunningham</a:t>
            </a:r>
          </a:p>
          <a:p>
            <a:pPr>
              <a:lnSpc>
                <a:spcPct val="100000"/>
              </a:lnSpc>
            </a:pPr>
            <a:r>
              <a:rPr lang="en-US" dirty="0"/>
              <a:t>Department Head, Family Physicians (Hospitals Act Sites)</a:t>
            </a:r>
          </a:p>
          <a:p>
            <a:pPr>
              <a:lnSpc>
                <a:spcPct val="100000"/>
              </a:lnSpc>
            </a:pPr>
            <a:r>
              <a:rPr lang="en-US" dirty="0"/>
              <a:t>Medical Director Primary Care</a:t>
            </a:r>
          </a:p>
          <a:p>
            <a:pPr>
              <a:lnSpc>
                <a:spcPct val="100000"/>
              </a:lnSpc>
            </a:pPr>
            <a:r>
              <a:rPr lang="en-US" dirty="0"/>
              <a:t>(32 Island Health Owned &amp; Operated Primary Care Clinics)</a:t>
            </a:r>
          </a:p>
        </p:txBody>
      </p:sp>
      <p:sp>
        <p:nvSpPr>
          <p:cNvPr id="6" name="Title 1">
            <a:extLst>
              <a:ext uri="{FF2B5EF4-FFF2-40B4-BE49-F238E27FC236}">
                <a16:creationId xmlns:a16="http://schemas.microsoft.com/office/drawing/2014/main" id="{9EFB80DE-38A1-09DB-5AF5-0BD484E1FCE0}"/>
              </a:ext>
            </a:extLst>
          </p:cNvPr>
          <p:cNvSpPr txBox="1">
            <a:spLocks/>
          </p:cNvSpPr>
          <p:nvPr/>
        </p:nvSpPr>
        <p:spPr>
          <a:xfrm>
            <a:off x="839788" y="2731820"/>
            <a:ext cx="8712200" cy="1384995"/>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en-CA" sz="6600" b="1" i="0" kern="1200" smtClean="0">
                <a:solidFill>
                  <a:schemeClr val="bg1"/>
                </a:solidFill>
                <a:effectLst/>
                <a:latin typeface="BC Sans" pitchFamily="2" charset="0"/>
                <a:ea typeface="BC Sans" pitchFamily="2" charset="0"/>
                <a:cs typeface="+mj-cs"/>
              </a:defRPr>
            </a:lvl1pPr>
          </a:lstStyle>
          <a:p>
            <a:r>
              <a:rPr lang="en-CA" sz="4500" dirty="0"/>
              <a:t>Department of Family Physicians </a:t>
            </a:r>
          </a:p>
        </p:txBody>
      </p:sp>
      <p:cxnSp>
        <p:nvCxnSpPr>
          <p:cNvPr id="10" name="Straight Connector 9">
            <a:extLst>
              <a:ext uri="{FF2B5EF4-FFF2-40B4-BE49-F238E27FC236}">
                <a16:creationId xmlns:a16="http://schemas.microsoft.com/office/drawing/2014/main" id="{DF13DA16-70F3-9577-E26C-1D0B7F1D3214}"/>
              </a:ext>
            </a:extLst>
          </p:cNvPr>
          <p:cNvCxnSpPr>
            <a:cxnSpLocks/>
          </p:cNvCxnSpPr>
          <p:nvPr/>
        </p:nvCxnSpPr>
        <p:spPr>
          <a:xfrm flipH="1">
            <a:off x="1008857" y="2047904"/>
            <a:ext cx="6875303" cy="656426"/>
          </a:xfrm>
          <a:prstGeom prst="line">
            <a:avLst/>
          </a:prstGeom>
          <a:ln w="76200">
            <a:solidFill>
              <a:schemeClr val="accent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id="{C65A61D5-DC87-41B9-48A0-C3DD6366D401}"/>
              </a:ext>
            </a:extLst>
          </p:cNvPr>
          <p:cNvCxnSpPr>
            <a:cxnSpLocks/>
          </p:cNvCxnSpPr>
          <p:nvPr/>
        </p:nvCxnSpPr>
        <p:spPr>
          <a:xfrm>
            <a:off x="714217" y="1986152"/>
            <a:ext cx="7391558" cy="602906"/>
          </a:xfrm>
          <a:prstGeom prst="line">
            <a:avLst/>
          </a:prstGeom>
          <a:ln w="76200">
            <a:solidFill>
              <a:schemeClr val="accent2">
                <a:lumMod val="60000"/>
                <a:lumOff val="40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157256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C8929-E185-49A8-AAAC-567D8D20CA0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91D5416-B8A3-5288-3561-D900834C637F}"/>
              </a:ext>
            </a:extLst>
          </p:cNvPr>
          <p:cNvSpPr>
            <a:spLocks noGrp="1"/>
          </p:cNvSpPr>
          <p:nvPr>
            <p:ph type="body" sz="quarter" idx="18"/>
          </p:nvPr>
        </p:nvSpPr>
        <p:spPr>
          <a:xfrm>
            <a:off x="840235" y="674381"/>
            <a:ext cx="10512425" cy="738664"/>
          </a:xfrm>
        </p:spPr>
        <p:txBody>
          <a:bodyPr lIns="0" rIns="0">
            <a:normAutofit/>
          </a:bodyPr>
          <a:lstStyle/>
          <a:p>
            <a:r>
              <a:rPr lang="en-US" dirty="0"/>
              <a:t>Return of Service (ROS)</a:t>
            </a:r>
          </a:p>
        </p:txBody>
      </p:sp>
      <p:sp>
        <p:nvSpPr>
          <p:cNvPr id="2" name="Text Placeholder 3">
            <a:extLst>
              <a:ext uri="{FF2B5EF4-FFF2-40B4-BE49-F238E27FC236}">
                <a16:creationId xmlns:a16="http://schemas.microsoft.com/office/drawing/2014/main" id="{A01F1227-F6C5-002C-9228-87B5B357EF66}"/>
              </a:ext>
            </a:extLst>
          </p:cNvPr>
          <p:cNvSpPr>
            <a:spLocks noGrp="1"/>
          </p:cNvSpPr>
          <p:nvPr>
            <p:ph type="body" idx="19"/>
          </p:nvPr>
        </p:nvSpPr>
        <p:spPr>
          <a:xfrm>
            <a:off x="839788" y="1615441"/>
            <a:ext cx="10391430" cy="3453516"/>
          </a:xfrm>
        </p:spPr>
        <p:txBody>
          <a:bodyPr lIns="0" rIns="0">
            <a:normAutofit fontScale="62500" lnSpcReduction="20000"/>
          </a:bodyPr>
          <a:lstStyle/>
          <a:p>
            <a:pPr marL="342900" indent="-342900">
              <a:buFont typeface="Arial" panose="020B0604020202020204" pitchFamily="34" charset="0"/>
              <a:buChar char="•"/>
            </a:pPr>
            <a:r>
              <a:rPr lang="en-CA" sz="2600" b="1" dirty="0">
                <a:solidFill>
                  <a:srgbClr val="00558C"/>
                </a:solidFill>
              </a:rPr>
              <a:t>20 PRA IMGs ROS in Island Health annually (96 province-wide)</a:t>
            </a:r>
          </a:p>
          <a:p>
            <a:pPr marL="800100" lvl="1" indent="-342900">
              <a:buFont typeface="Arial" panose="020B0604020202020204" pitchFamily="34" charset="0"/>
              <a:buChar char="•"/>
            </a:pPr>
            <a:r>
              <a:rPr lang="en-CA" sz="2300" dirty="0">
                <a:solidFill>
                  <a:schemeClr val="tx1"/>
                </a:solidFill>
              </a:rPr>
              <a:t>ROS for those is 3 years, not including 12-week CFA required for licensure</a:t>
            </a:r>
          </a:p>
          <a:p>
            <a:pPr lvl="1"/>
            <a:endParaRPr lang="en-CA" dirty="0"/>
          </a:p>
          <a:p>
            <a:pPr marL="342900" indent="-342900">
              <a:buFont typeface="Arial" panose="020B0604020202020204" pitchFamily="34" charset="0"/>
              <a:buChar char="•"/>
            </a:pPr>
            <a:r>
              <a:rPr lang="en-CA" sz="2600" b="1" dirty="0">
                <a:solidFill>
                  <a:srgbClr val="00558C"/>
                </a:solidFill>
              </a:rPr>
              <a:t>9 CCFP ROS in Island Health</a:t>
            </a:r>
          </a:p>
          <a:p>
            <a:pPr marL="800100" lvl="1" indent="-342900">
              <a:buFont typeface="Arial" panose="020B0604020202020204" pitchFamily="34" charset="0"/>
              <a:buChar char="•"/>
            </a:pPr>
            <a:r>
              <a:rPr lang="en-CA" sz="2300" dirty="0">
                <a:solidFill>
                  <a:schemeClr val="tx1"/>
                </a:solidFill>
              </a:rPr>
              <a:t>Victoria (6), Strathcona (2), Nanaimo (1)</a:t>
            </a:r>
            <a:endParaRPr lang="en-CA" sz="2300" dirty="0"/>
          </a:p>
          <a:p>
            <a:pPr marL="800100" lvl="1" indent="-342900">
              <a:buFont typeface="Arial" panose="020B0604020202020204" pitchFamily="34" charset="0"/>
              <a:buChar char="•"/>
            </a:pPr>
            <a:r>
              <a:rPr lang="en-CA" sz="2300" dirty="0">
                <a:solidFill>
                  <a:schemeClr val="tx1"/>
                </a:solidFill>
              </a:rPr>
              <a:t>ROS for those is 2 years </a:t>
            </a:r>
          </a:p>
          <a:p>
            <a:pPr marL="800100" lvl="1" indent="-342900">
              <a:buFont typeface="Arial" panose="020B0604020202020204" pitchFamily="34" charset="0"/>
              <a:buChar char="•"/>
            </a:pPr>
            <a:endParaRPr lang="en-CA" sz="2100" dirty="0">
              <a:solidFill>
                <a:schemeClr val="tx1"/>
              </a:solidFill>
            </a:endParaRPr>
          </a:p>
          <a:p>
            <a:pPr marL="342900" indent="-342900">
              <a:buFont typeface="Arial" panose="020B0604020202020204" pitchFamily="34" charset="0"/>
              <a:buChar char="•"/>
            </a:pPr>
            <a:r>
              <a:rPr lang="en-CA" sz="2600" b="1" dirty="0">
                <a:solidFill>
                  <a:srgbClr val="00558C"/>
                </a:solidFill>
              </a:rPr>
              <a:t>PRA-BC Retention Rate is 50% Island-wide </a:t>
            </a:r>
            <a:r>
              <a:rPr lang="en-CA" sz="2600" dirty="0">
                <a:solidFill>
                  <a:schemeClr val="tx1"/>
                </a:solidFill>
              </a:rPr>
              <a:t>(Stay within the HA and at their ROS clinic)</a:t>
            </a:r>
            <a:endParaRPr lang="en-CA" sz="2600" b="1" dirty="0">
              <a:solidFill>
                <a:srgbClr val="00558C"/>
              </a:solidFill>
            </a:endParaRPr>
          </a:p>
          <a:p>
            <a:pPr marL="800100" lvl="1" indent="-342900">
              <a:buFont typeface="Arial" panose="020B0604020202020204" pitchFamily="34" charset="0"/>
              <a:buChar char="•"/>
            </a:pPr>
            <a:r>
              <a:rPr lang="en-CA" sz="2300" dirty="0">
                <a:solidFill>
                  <a:schemeClr val="tx1"/>
                </a:solidFill>
              </a:rPr>
              <a:t>Only 4% leave their ROS clinic, but stay within the HA</a:t>
            </a:r>
          </a:p>
          <a:p>
            <a:pPr lvl="1"/>
            <a:endParaRPr lang="en-CA" dirty="0"/>
          </a:p>
          <a:p>
            <a:pPr marL="342900" indent="-342900">
              <a:buFont typeface="Arial" panose="020B0604020202020204" pitchFamily="34" charset="0"/>
              <a:buChar char="•"/>
            </a:pPr>
            <a:r>
              <a:rPr lang="en-CA" sz="2600" b="1" dirty="0">
                <a:solidFill>
                  <a:srgbClr val="00558C"/>
                </a:solidFill>
              </a:rPr>
              <a:t>UBC IMG ROS Retention Rate is 64% </a:t>
            </a:r>
            <a:r>
              <a:rPr lang="en-CA" sz="2600" dirty="0">
                <a:solidFill>
                  <a:schemeClr val="tx1"/>
                </a:solidFill>
              </a:rPr>
              <a:t>(Stay within Island Health at the end of their ROS period)</a:t>
            </a:r>
            <a:endParaRPr lang="en-CA" sz="2600" b="1" dirty="0">
              <a:solidFill>
                <a:srgbClr val="00558C"/>
              </a:solidFill>
            </a:endParaRPr>
          </a:p>
          <a:p>
            <a:pPr marL="800100" lvl="1" indent="-342900">
              <a:buFont typeface="Arial" panose="020B0604020202020204" pitchFamily="34" charset="0"/>
              <a:buChar char="•"/>
            </a:pPr>
            <a:r>
              <a:rPr lang="en-CA" sz="2300" dirty="0">
                <a:solidFill>
                  <a:schemeClr val="tx1"/>
                </a:solidFill>
              </a:rPr>
              <a:t>Only 36% stay at their ROS clinic</a:t>
            </a:r>
          </a:p>
          <a:p>
            <a:pPr lvl="1"/>
            <a:endParaRPr lang="en-CA" sz="1300" dirty="0">
              <a:solidFill>
                <a:schemeClr val="tx1"/>
              </a:solidFill>
            </a:endParaRPr>
          </a:p>
          <a:p>
            <a:pPr lvl="1"/>
            <a:endParaRPr lang="en-CA" sz="2600" dirty="0">
              <a:solidFill>
                <a:schemeClr val="tx1"/>
              </a:solidFill>
            </a:endParaRPr>
          </a:p>
          <a:p>
            <a:pPr lvl="1"/>
            <a:endParaRPr lang="en-CA" sz="2300" dirty="0">
              <a:solidFill>
                <a:schemeClr val="tx1"/>
              </a:solidFill>
            </a:endParaRPr>
          </a:p>
        </p:txBody>
      </p:sp>
      <p:graphicFrame>
        <p:nvGraphicFramePr>
          <p:cNvPr id="5" name="Table 4">
            <a:extLst>
              <a:ext uri="{FF2B5EF4-FFF2-40B4-BE49-F238E27FC236}">
                <a16:creationId xmlns:a16="http://schemas.microsoft.com/office/drawing/2014/main" id="{DBDAA038-88DC-A9D1-7766-3762E9B331DF}"/>
              </a:ext>
            </a:extLst>
          </p:cNvPr>
          <p:cNvGraphicFramePr>
            <a:graphicFrameLocks noGrp="1"/>
          </p:cNvGraphicFramePr>
          <p:nvPr>
            <p:extLst>
              <p:ext uri="{D42A27DB-BD31-4B8C-83A1-F6EECF244321}">
                <p14:modId xmlns:p14="http://schemas.microsoft.com/office/powerpoint/2010/main" val="1938106933"/>
              </p:ext>
            </p:extLst>
          </p:nvPr>
        </p:nvGraphicFramePr>
        <p:xfrm>
          <a:off x="1937797" y="5726419"/>
          <a:ext cx="7762795" cy="914400"/>
        </p:xfrm>
        <a:graphic>
          <a:graphicData uri="http://schemas.openxmlformats.org/drawingml/2006/table">
            <a:tbl>
              <a:tblPr firstRow="1" bandRow="1">
                <a:tableStyleId>{5C22544A-7EE6-4342-B048-85BDC9FD1C3A}</a:tableStyleId>
              </a:tblPr>
              <a:tblGrid>
                <a:gridCol w="2196881">
                  <a:extLst>
                    <a:ext uri="{9D8B030D-6E8A-4147-A177-3AD203B41FA5}">
                      <a16:colId xmlns:a16="http://schemas.microsoft.com/office/drawing/2014/main" val="546602961"/>
                    </a:ext>
                  </a:extLst>
                </a:gridCol>
                <a:gridCol w="5565914">
                  <a:extLst>
                    <a:ext uri="{9D8B030D-6E8A-4147-A177-3AD203B41FA5}">
                      <a16:colId xmlns:a16="http://schemas.microsoft.com/office/drawing/2014/main" val="1068210709"/>
                    </a:ext>
                  </a:extLst>
                </a:gridCol>
              </a:tblGrid>
              <a:tr h="0">
                <a:tc>
                  <a:txBody>
                    <a:bodyPr/>
                    <a:lstStyle/>
                    <a:p>
                      <a:r>
                        <a:rPr lang="en-US" sz="1400" dirty="0"/>
                        <a:t>Program</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r>
                        <a:rPr lang="en-US" sz="1400" b="1" dirty="0">
                          <a:solidFill>
                            <a:schemeClr val="bg1"/>
                          </a:solidFill>
                        </a:rPr>
                        <a:t>Higher</a:t>
                      </a:r>
                      <a:r>
                        <a:rPr lang="en-US" sz="1400" b="0" dirty="0">
                          <a:solidFill>
                            <a:schemeClr val="tx1"/>
                          </a:solidFill>
                        </a:rPr>
                        <a:t> </a:t>
                      </a:r>
                      <a:r>
                        <a:rPr lang="en-US" sz="1400" b="1" dirty="0">
                          <a:solidFill>
                            <a:schemeClr val="bg1"/>
                          </a:solidFill>
                        </a:rPr>
                        <a:t>retention rate of:</a:t>
                      </a:r>
                      <a:endParaRPr lang="en-CA" sz="14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3968763081"/>
                  </a:ext>
                </a:extLst>
              </a:tr>
              <a:tr h="0">
                <a:tc>
                  <a:txBody>
                    <a:bodyPr/>
                    <a:lstStyle/>
                    <a:p>
                      <a:r>
                        <a:rPr lang="en-US" sz="1400" b="1" dirty="0">
                          <a:solidFill>
                            <a:schemeClr val="tx1"/>
                          </a:solidFill>
                        </a:rPr>
                        <a:t>PRA-BC Program</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b="0" dirty="0">
                          <a:solidFill>
                            <a:schemeClr val="tx1"/>
                          </a:solidFill>
                        </a:rPr>
                        <a:t>Physician staying at their ROS clinic</a:t>
                      </a:r>
                      <a:endParaRPr lang="en-CA" sz="1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72039658"/>
                  </a:ext>
                </a:extLst>
              </a:tr>
              <a:tr h="0">
                <a:tc>
                  <a:txBody>
                    <a:bodyPr/>
                    <a:lstStyle/>
                    <a:p>
                      <a:r>
                        <a:rPr lang="en-US" sz="1400" b="1" dirty="0">
                          <a:solidFill>
                            <a:schemeClr val="tx1"/>
                          </a:solidFill>
                        </a:rPr>
                        <a:t>UBC IMG ROS Program</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t>Physician staying with the HA, not necessarily at their ROS clinic</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29492051"/>
                  </a:ext>
                </a:extLst>
              </a:tr>
            </a:tbl>
          </a:graphicData>
        </a:graphic>
      </p:graphicFrame>
      <p:sp>
        <p:nvSpPr>
          <p:cNvPr id="6" name="Star: 5 Points 5">
            <a:extLst>
              <a:ext uri="{FF2B5EF4-FFF2-40B4-BE49-F238E27FC236}">
                <a16:creationId xmlns:a16="http://schemas.microsoft.com/office/drawing/2014/main" id="{CB32D112-A9C4-F261-28F8-3639C82A07D0}"/>
              </a:ext>
            </a:extLst>
          </p:cNvPr>
          <p:cNvSpPr/>
          <p:nvPr/>
        </p:nvSpPr>
        <p:spPr>
          <a:xfrm>
            <a:off x="8567531" y="198119"/>
            <a:ext cx="3444547" cy="3289189"/>
          </a:xfrm>
          <a:prstGeom prst="star5">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D3D5CEFF-785E-AAE5-7179-27D0C195DB1F}"/>
              </a:ext>
            </a:extLst>
          </p:cNvPr>
          <p:cNvSpPr txBox="1"/>
          <p:nvPr/>
        </p:nvSpPr>
        <p:spPr>
          <a:xfrm>
            <a:off x="9519521" y="1501768"/>
            <a:ext cx="1540565" cy="1200329"/>
          </a:xfrm>
          <a:prstGeom prst="rect">
            <a:avLst/>
          </a:prstGeom>
          <a:noFill/>
        </p:spPr>
        <p:txBody>
          <a:bodyPr wrap="square" rtlCol="0">
            <a:spAutoFit/>
          </a:bodyPr>
          <a:lstStyle/>
          <a:p>
            <a:pPr algn="ctr"/>
            <a:r>
              <a:rPr lang="en-US" b="1" dirty="0">
                <a:solidFill>
                  <a:schemeClr val="bg1"/>
                </a:solidFill>
              </a:rPr>
              <a:t>Big thank you to Christal Lawson!</a:t>
            </a:r>
            <a:endParaRPr lang="en-CA" b="1" dirty="0">
              <a:solidFill>
                <a:schemeClr val="bg1"/>
              </a:solidFill>
            </a:endParaRPr>
          </a:p>
        </p:txBody>
      </p:sp>
      <p:sp>
        <p:nvSpPr>
          <p:cNvPr id="9" name="TextBox 8">
            <a:extLst>
              <a:ext uri="{FF2B5EF4-FFF2-40B4-BE49-F238E27FC236}">
                <a16:creationId xmlns:a16="http://schemas.microsoft.com/office/drawing/2014/main" id="{1BEBA76C-F957-D575-8842-541747623756}"/>
              </a:ext>
            </a:extLst>
          </p:cNvPr>
          <p:cNvSpPr txBox="1"/>
          <p:nvPr/>
        </p:nvSpPr>
        <p:spPr>
          <a:xfrm>
            <a:off x="615542" y="5242559"/>
            <a:ext cx="10960915" cy="338554"/>
          </a:xfrm>
          <a:prstGeom prst="rect">
            <a:avLst/>
          </a:prstGeom>
          <a:noFill/>
        </p:spPr>
        <p:txBody>
          <a:bodyPr wrap="square">
            <a:spAutoFit/>
          </a:bodyPr>
          <a:lstStyle/>
          <a:p>
            <a:r>
              <a:rPr lang="en-US" sz="1600" b="1" dirty="0">
                <a:solidFill>
                  <a:schemeClr val="accent2">
                    <a:lumMod val="60000"/>
                    <a:lumOff val="40000"/>
                  </a:schemeClr>
                </a:solidFill>
              </a:rPr>
              <a:t>We are always looking for PRA assessors. Especially PRA assessors in the emerge departments and UPCCs.</a:t>
            </a:r>
            <a:endParaRPr lang="en-CA" sz="1600" b="1" dirty="0">
              <a:solidFill>
                <a:schemeClr val="accent2">
                  <a:lumMod val="60000"/>
                  <a:lumOff val="40000"/>
                </a:schemeClr>
              </a:solidFill>
            </a:endParaRPr>
          </a:p>
        </p:txBody>
      </p:sp>
    </p:spTree>
    <p:extLst>
      <p:ext uri="{BB962C8B-B14F-4D97-AF65-F5344CB8AC3E}">
        <p14:creationId xmlns:p14="http://schemas.microsoft.com/office/powerpoint/2010/main" val="1537140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9055E-7F75-269D-E32B-AA5F3BC8935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960182A-27E4-3A70-564B-E5A4A5F56D28}"/>
              </a:ext>
            </a:extLst>
          </p:cNvPr>
          <p:cNvSpPr>
            <a:spLocks noGrp="1"/>
          </p:cNvSpPr>
          <p:nvPr>
            <p:ph type="body" sz="quarter" idx="18"/>
          </p:nvPr>
        </p:nvSpPr>
        <p:spPr>
          <a:xfrm>
            <a:off x="840235" y="674381"/>
            <a:ext cx="10512425" cy="738664"/>
          </a:xfrm>
        </p:spPr>
        <p:txBody>
          <a:bodyPr lIns="0" rIns="0">
            <a:normAutofit/>
          </a:bodyPr>
          <a:lstStyle/>
          <a:p>
            <a:r>
              <a:rPr lang="en-US" dirty="0"/>
              <a:t>Areas of Risk for Service Delivery</a:t>
            </a:r>
          </a:p>
        </p:txBody>
      </p:sp>
      <p:sp>
        <p:nvSpPr>
          <p:cNvPr id="2" name="TextBox 1">
            <a:extLst>
              <a:ext uri="{FF2B5EF4-FFF2-40B4-BE49-F238E27FC236}">
                <a16:creationId xmlns:a16="http://schemas.microsoft.com/office/drawing/2014/main" id="{D3ACB89B-220B-8439-925A-869242CB03B5}"/>
              </a:ext>
            </a:extLst>
          </p:cNvPr>
          <p:cNvSpPr txBox="1"/>
          <p:nvPr/>
        </p:nvSpPr>
        <p:spPr>
          <a:xfrm>
            <a:off x="0" y="-33395"/>
            <a:ext cx="12192000" cy="369332"/>
          </a:xfrm>
          <a:prstGeom prst="rect">
            <a:avLst/>
          </a:prstGeom>
          <a:solidFill>
            <a:schemeClr val="bg2">
              <a:lumMod val="25000"/>
            </a:schemeClr>
          </a:solidFill>
        </p:spPr>
        <p:txBody>
          <a:bodyPr wrap="square" rtlCol="0">
            <a:spAutoFit/>
          </a:bodyPr>
          <a:lstStyle/>
          <a:p>
            <a:r>
              <a:rPr lang="en-US" b="1" dirty="0">
                <a:solidFill>
                  <a:schemeClr val="bg1"/>
                </a:solidFill>
              </a:rPr>
              <a:t>CHALLENGES</a:t>
            </a:r>
            <a:endParaRPr lang="en-CA" b="1" dirty="0">
              <a:solidFill>
                <a:schemeClr val="bg1"/>
              </a:solidFill>
            </a:endParaRPr>
          </a:p>
        </p:txBody>
      </p:sp>
      <p:sp>
        <p:nvSpPr>
          <p:cNvPr id="7" name="Text Placeholder 3">
            <a:extLst>
              <a:ext uri="{FF2B5EF4-FFF2-40B4-BE49-F238E27FC236}">
                <a16:creationId xmlns:a16="http://schemas.microsoft.com/office/drawing/2014/main" id="{B277C4C2-6794-229F-49A6-52FFDDD85526}"/>
              </a:ext>
            </a:extLst>
          </p:cNvPr>
          <p:cNvSpPr>
            <a:spLocks noGrp="1"/>
          </p:cNvSpPr>
          <p:nvPr>
            <p:ph type="body" idx="19"/>
          </p:nvPr>
        </p:nvSpPr>
        <p:spPr>
          <a:xfrm>
            <a:off x="839787" y="1883987"/>
            <a:ext cx="10512425" cy="4431712"/>
          </a:xfrm>
        </p:spPr>
        <p:txBody>
          <a:bodyPr lIns="0" rIns="0">
            <a:normAutofit lnSpcReduction="10000"/>
          </a:bodyPr>
          <a:lstStyle/>
          <a:p>
            <a:pPr lvl="1"/>
            <a:r>
              <a:rPr lang="en-CA" sz="1800" dirty="0">
                <a:solidFill>
                  <a:schemeClr val="tx1"/>
                </a:solidFill>
              </a:rPr>
              <a:t>I </a:t>
            </a:r>
            <a:r>
              <a:rPr lang="en-CA" sz="1800" b="1" dirty="0">
                <a:solidFill>
                  <a:srgbClr val="00558C"/>
                </a:solidFill>
              </a:rPr>
              <a:t>cannot find Site Chiefs or Division Heads </a:t>
            </a:r>
            <a:r>
              <a:rPr lang="en-CA" sz="1800" dirty="0">
                <a:solidFill>
                  <a:schemeClr val="tx1"/>
                </a:solidFill>
              </a:rPr>
              <a:t>who are willing to do the job (e.g. Free standing Division of Hospitalists/In Patient MRP [8 sites NRGH/RJH/NRGH and then the hybrids SPH/CDH/CVH/CRH/WCGH].</a:t>
            </a:r>
          </a:p>
          <a:p>
            <a:pPr lvl="1"/>
            <a:endParaRPr lang="en-CA" sz="1300" dirty="0">
              <a:solidFill>
                <a:schemeClr val="tx1"/>
              </a:solidFill>
            </a:endParaRPr>
          </a:p>
          <a:p>
            <a:pPr lvl="1"/>
            <a:r>
              <a:rPr lang="en-CA" sz="1800" dirty="0">
                <a:solidFill>
                  <a:schemeClr val="tx1"/>
                </a:solidFill>
              </a:rPr>
              <a:t>Finding workforce to do all that we are asking FPs to do and being very aware of the contribution of Nurse Practitioners and also Midwives. </a:t>
            </a:r>
          </a:p>
          <a:p>
            <a:pPr marL="742950" lvl="1" indent="-285750">
              <a:buFont typeface="Arial" panose="020B0604020202020204" pitchFamily="34" charset="0"/>
              <a:buChar char="•"/>
            </a:pPr>
            <a:r>
              <a:rPr lang="en-CA" sz="1800" dirty="0">
                <a:solidFill>
                  <a:schemeClr val="tx1"/>
                </a:solidFill>
              </a:rPr>
              <a:t>Our Hospitals Act sites use the same workforce as Community Primary Care. Currently, our Health Care system and hospitals are suffering greatly on account of the lack of Primary Care. There needs to be balance. </a:t>
            </a:r>
          </a:p>
          <a:p>
            <a:pPr lvl="1"/>
            <a:endParaRPr lang="en-CA" sz="1300" dirty="0">
              <a:solidFill>
                <a:schemeClr val="tx1"/>
              </a:solidFill>
            </a:endParaRPr>
          </a:p>
          <a:p>
            <a:pPr lvl="1"/>
            <a:r>
              <a:rPr lang="en-CA" sz="1800" b="1" dirty="0">
                <a:solidFill>
                  <a:srgbClr val="00558C"/>
                </a:solidFill>
              </a:rPr>
              <a:t>Rural services ED coverage</a:t>
            </a:r>
            <a:r>
              <a:rPr lang="en-CA" sz="1800" dirty="0">
                <a:solidFill>
                  <a:schemeClr val="tx1"/>
                </a:solidFill>
              </a:rPr>
              <a:t>.  Always a challenge. We have a pool of 187 docs that do that work. Thank you Dr. Maria Kang for the help and the support staff. </a:t>
            </a:r>
          </a:p>
          <a:p>
            <a:pPr lvl="1"/>
            <a:endParaRPr lang="en-CA" sz="1300" dirty="0">
              <a:solidFill>
                <a:schemeClr val="tx1"/>
              </a:solidFill>
            </a:endParaRPr>
          </a:p>
          <a:p>
            <a:pPr lvl="1"/>
            <a:r>
              <a:rPr lang="en-CA" sz="1800" b="1" dirty="0">
                <a:solidFill>
                  <a:srgbClr val="00558C"/>
                </a:solidFill>
              </a:rPr>
              <a:t>Community Shift Coverage </a:t>
            </a:r>
            <a:r>
              <a:rPr lang="en-CA" sz="1800" dirty="0">
                <a:solidFill>
                  <a:schemeClr val="tx1"/>
                </a:solidFill>
              </a:rPr>
              <a:t>– Challenging to find coverage for family practice in the community, particularly in rural areas</a:t>
            </a:r>
          </a:p>
          <a:p>
            <a:pPr lvl="1"/>
            <a:endParaRPr lang="en-CA" sz="1800" dirty="0">
              <a:solidFill>
                <a:schemeClr val="tx1"/>
              </a:solidFill>
            </a:endParaRPr>
          </a:p>
          <a:p>
            <a:pPr lvl="1"/>
            <a:endParaRPr lang="en-CA" dirty="0">
              <a:solidFill>
                <a:schemeClr val="tx1"/>
              </a:solidFill>
            </a:endParaRPr>
          </a:p>
        </p:txBody>
      </p:sp>
      <p:sp>
        <p:nvSpPr>
          <p:cNvPr id="8" name="Oval 7">
            <a:extLst>
              <a:ext uri="{FF2B5EF4-FFF2-40B4-BE49-F238E27FC236}">
                <a16:creationId xmlns:a16="http://schemas.microsoft.com/office/drawing/2014/main" id="{3DAA345A-3C9B-EAC8-C687-3EBAB4607F89}"/>
              </a:ext>
            </a:extLst>
          </p:cNvPr>
          <p:cNvSpPr/>
          <p:nvPr/>
        </p:nvSpPr>
        <p:spPr>
          <a:xfrm>
            <a:off x="558800" y="1717845"/>
            <a:ext cx="619760" cy="578315"/>
          </a:xfrm>
          <a:prstGeom prst="ellips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3AD9ED75-94EA-1C7F-A904-ECBE78B1558B}"/>
              </a:ext>
            </a:extLst>
          </p:cNvPr>
          <p:cNvSpPr txBox="1"/>
          <p:nvPr/>
        </p:nvSpPr>
        <p:spPr>
          <a:xfrm>
            <a:off x="680720" y="1794738"/>
            <a:ext cx="355600" cy="430887"/>
          </a:xfrm>
          <a:prstGeom prst="rect">
            <a:avLst/>
          </a:prstGeom>
          <a:noFill/>
        </p:spPr>
        <p:txBody>
          <a:bodyPr wrap="square" rtlCol="0">
            <a:spAutoFit/>
          </a:bodyPr>
          <a:lstStyle/>
          <a:p>
            <a:r>
              <a:rPr lang="en-US" sz="2200" b="1" dirty="0">
                <a:solidFill>
                  <a:schemeClr val="bg1"/>
                </a:solidFill>
              </a:rPr>
              <a:t>1</a:t>
            </a:r>
            <a:endParaRPr lang="en-CA" sz="2200" b="1" dirty="0">
              <a:solidFill>
                <a:schemeClr val="bg1"/>
              </a:solidFill>
            </a:endParaRPr>
          </a:p>
        </p:txBody>
      </p:sp>
      <p:sp>
        <p:nvSpPr>
          <p:cNvPr id="10" name="Oval 9">
            <a:extLst>
              <a:ext uri="{FF2B5EF4-FFF2-40B4-BE49-F238E27FC236}">
                <a16:creationId xmlns:a16="http://schemas.microsoft.com/office/drawing/2014/main" id="{20698079-6C7A-2AA7-5CB1-AE52C08ADD7B}"/>
              </a:ext>
            </a:extLst>
          </p:cNvPr>
          <p:cNvSpPr/>
          <p:nvPr/>
        </p:nvSpPr>
        <p:spPr>
          <a:xfrm>
            <a:off x="558800" y="2963397"/>
            <a:ext cx="619760" cy="578315"/>
          </a:xfrm>
          <a:prstGeom prst="ellips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B8FD2051-1BE2-9C51-AE69-953E38E87869}"/>
              </a:ext>
            </a:extLst>
          </p:cNvPr>
          <p:cNvSpPr txBox="1"/>
          <p:nvPr/>
        </p:nvSpPr>
        <p:spPr>
          <a:xfrm>
            <a:off x="680720" y="3040290"/>
            <a:ext cx="355600" cy="430887"/>
          </a:xfrm>
          <a:prstGeom prst="rect">
            <a:avLst/>
          </a:prstGeom>
          <a:noFill/>
        </p:spPr>
        <p:txBody>
          <a:bodyPr wrap="square" rtlCol="0">
            <a:spAutoFit/>
          </a:bodyPr>
          <a:lstStyle/>
          <a:p>
            <a:r>
              <a:rPr lang="en-US" sz="2200" b="1" dirty="0">
                <a:solidFill>
                  <a:schemeClr val="bg1"/>
                </a:solidFill>
              </a:rPr>
              <a:t>2</a:t>
            </a:r>
            <a:endParaRPr lang="en-CA" sz="2200" b="1" dirty="0">
              <a:solidFill>
                <a:schemeClr val="bg1"/>
              </a:solidFill>
            </a:endParaRPr>
          </a:p>
        </p:txBody>
      </p:sp>
      <p:sp>
        <p:nvSpPr>
          <p:cNvPr id="5" name="Oval 4">
            <a:extLst>
              <a:ext uri="{FF2B5EF4-FFF2-40B4-BE49-F238E27FC236}">
                <a16:creationId xmlns:a16="http://schemas.microsoft.com/office/drawing/2014/main" id="{735E2647-8639-A35F-C0FE-F59C07A4B4F0}"/>
              </a:ext>
            </a:extLst>
          </p:cNvPr>
          <p:cNvSpPr/>
          <p:nvPr/>
        </p:nvSpPr>
        <p:spPr>
          <a:xfrm>
            <a:off x="558800" y="4562655"/>
            <a:ext cx="619760" cy="578315"/>
          </a:xfrm>
          <a:prstGeom prst="ellips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71457939-AC16-3A1D-093F-6413C4930430}"/>
              </a:ext>
            </a:extLst>
          </p:cNvPr>
          <p:cNvSpPr txBox="1"/>
          <p:nvPr/>
        </p:nvSpPr>
        <p:spPr>
          <a:xfrm>
            <a:off x="680720" y="4639548"/>
            <a:ext cx="355600" cy="430887"/>
          </a:xfrm>
          <a:prstGeom prst="rect">
            <a:avLst/>
          </a:prstGeom>
          <a:noFill/>
        </p:spPr>
        <p:txBody>
          <a:bodyPr wrap="square" rtlCol="0">
            <a:spAutoFit/>
          </a:bodyPr>
          <a:lstStyle/>
          <a:p>
            <a:r>
              <a:rPr lang="en-US" sz="2200" b="1" dirty="0">
                <a:solidFill>
                  <a:schemeClr val="bg1"/>
                </a:solidFill>
              </a:rPr>
              <a:t>3</a:t>
            </a:r>
            <a:endParaRPr lang="en-CA" sz="2200" b="1" dirty="0">
              <a:solidFill>
                <a:schemeClr val="bg1"/>
              </a:solidFill>
            </a:endParaRPr>
          </a:p>
        </p:txBody>
      </p:sp>
      <p:sp>
        <p:nvSpPr>
          <p:cNvPr id="12" name="Oval 11">
            <a:extLst>
              <a:ext uri="{FF2B5EF4-FFF2-40B4-BE49-F238E27FC236}">
                <a16:creationId xmlns:a16="http://schemas.microsoft.com/office/drawing/2014/main" id="{C7715C90-4C26-05A9-5D28-265EE3E2EAD2}"/>
              </a:ext>
            </a:extLst>
          </p:cNvPr>
          <p:cNvSpPr/>
          <p:nvPr/>
        </p:nvSpPr>
        <p:spPr>
          <a:xfrm>
            <a:off x="558800" y="5439177"/>
            <a:ext cx="619760" cy="578315"/>
          </a:xfrm>
          <a:prstGeom prst="ellips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D0230101-6FD8-28D7-0DB9-65B756A492D8}"/>
              </a:ext>
            </a:extLst>
          </p:cNvPr>
          <p:cNvSpPr txBox="1"/>
          <p:nvPr/>
        </p:nvSpPr>
        <p:spPr>
          <a:xfrm>
            <a:off x="680720" y="5516070"/>
            <a:ext cx="355600" cy="430887"/>
          </a:xfrm>
          <a:prstGeom prst="rect">
            <a:avLst/>
          </a:prstGeom>
          <a:noFill/>
        </p:spPr>
        <p:txBody>
          <a:bodyPr wrap="square" rtlCol="0">
            <a:spAutoFit/>
          </a:bodyPr>
          <a:lstStyle/>
          <a:p>
            <a:r>
              <a:rPr lang="en-US" sz="2200" b="1" dirty="0">
                <a:solidFill>
                  <a:schemeClr val="bg1"/>
                </a:solidFill>
              </a:rPr>
              <a:t>4</a:t>
            </a:r>
            <a:endParaRPr lang="en-CA" sz="2200" b="1" dirty="0">
              <a:solidFill>
                <a:schemeClr val="bg1"/>
              </a:solidFill>
            </a:endParaRPr>
          </a:p>
        </p:txBody>
      </p:sp>
    </p:spTree>
    <p:extLst>
      <p:ext uri="{BB962C8B-B14F-4D97-AF65-F5344CB8AC3E}">
        <p14:creationId xmlns:p14="http://schemas.microsoft.com/office/powerpoint/2010/main" val="858489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6047D-0E48-7666-B61C-84505633737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E177F07-F0A8-03B0-9358-7318357B33E5}"/>
              </a:ext>
            </a:extLst>
          </p:cNvPr>
          <p:cNvSpPr>
            <a:spLocks noGrp="1"/>
          </p:cNvSpPr>
          <p:nvPr>
            <p:ph type="body" sz="quarter" idx="18"/>
          </p:nvPr>
        </p:nvSpPr>
        <p:spPr>
          <a:xfrm>
            <a:off x="840235" y="674381"/>
            <a:ext cx="10512425" cy="738664"/>
          </a:xfrm>
        </p:spPr>
        <p:txBody>
          <a:bodyPr lIns="0" rIns="0">
            <a:normAutofit/>
          </a:bodyPr>
          <a:lstStyle/>
          <a:p>
            <a:r>
              <a:rPr lang="en-US" dirty="0"/>
              <a:t>Areas of Current Growth</a:t>
            </a:r>
          </a:p>
        </p:txBody>
      </p:sp>
      <p:sp>
        <p:nvSpPr>
          <p:cNvPr id="6" name="Text Placeholder 3">
            <a:extLst>
              <a:ext uri="{FF2B5EF4-FFF2-40B4-BE49-F238E27FC236}">
                <a16:creationId xmlns:a16="http://schemas.microsoft.com/office/drawing/2014/main" id="{33796649-7563-53F8-C3E8-535BA9013E04}"/>
              </a:ext>
            </a:extLst>
          </p:cNvPr>
          <p:cNvSpPr>
            <a:spLocks noGrp="1"/>
          </p:cNvSpPr>
          <p:nvPr>
            <p:ph type="body" idx="19"/>
          </p:nvPr>
        </p:nvSpPr>
        <p:spPr>
          <a:xfrm>
            <a:off x="839787" y="1578429"/>
            <a:ext cx="10512425" cy="1803712"/>
          </a:xfrm>
        </p:spPr>
        <p:txBody>
          <a:bodyPr lIns="0" rIns="0">
            <a:normAutofit fontScale="85000" lnSpcReduction="20000"/>
          </a:bodyPr>
          <a:lstStyle/>
          <a:p>
            <a:r>
              <a:rPr lang="en-CA" b="1" dirty="0">
                <a:solidFill>
                  <a:srgbClr val="00558C"/>
                </a:solidFill>
              </a:rPr>
              <a:t>The Department of Family Physicians has expanded significantly</a:t>
            </a:r>
          </a:p>
          <a:p>
            <a:pPr marL="342900" indent="-342900">
              <a:buFont typeface="Arial" panose="020B0604020202020204" pitchFamily="34" charset="0"/>
              <a:buChar char="•"/>
            </a:pPr>
            <a:r>
              <a:rPr lang="en-CA" sz="2100" dirty="0">
                <a:solidFill>
                  <a:schemeClr val="tx1"/>
                </a:solidFill>
              </a:rPr>
              <a:t>From 1172 FP providers + 402 + 1574</a:t>
            </a:r>
          </a:p>
          <a:p>
            <a:pPr marL="342900" indent="-342900">
              <a:buFont typeface="Arial" panose="020B0604020202020204" pitchFamily="34" charset="0"/>
              <a:buChar char="•"/>
            </a:pPr>
            <a:r>
              <a:rPr lang="en-CA" sz="2100" dirty="0">
                <a:solidFill>
                  <a:schemeClr val="tx1"/>
                </a:solidFill>
              </a:rPr>
              <a:t>Including changes to Credentialing &amp; Privileging approval pathways</a:t>
            </a:r>
          </a:p>
          <a:p>
            <a:pPr marL="342900" indent="-342900">
              <a:buFont typeface="Arial" panose="020B0604020202020204" pitchFamily="34" charset="0"/>
              <a:buChar char="•"/>
            </a:pPr>
            <a:r>
              <a:rPr lang="en-CA" sz="2100" dirty="0">
                <a:solidFill>
                  <a:schemeClr val="tx1"/>
                </a:solidFill>
              </a:rPr>
              <a:t>The key is to have standardised processes and that everyone does their work in a timely fashion.</a:t>
            </a:r>
          </a:p>
        </p:txBody>
      </p:sp>
      <p:graphicFrame>
        <p:nvGraphicFramePr>
          <p:cNvPr id="7" name="Table 6">
            <a:extLst>
              <a:ext uri="{FF2B5EF4-FFF2-40B4-BE49-F238E27FC236}">
                <a16:creationId xmlns:a16="http://schemas.microsoft.com/office/drawing/2014/main" id="{7A7BE159-F1C4-EDF5-7960-9B579E6B4659}"/>
              </a:ext>
            </a:extLst>
          </p:cNvPr>
          <p:cNvGraphicFramePr>
            <a:graphicFrameLocks noGrp="1"/>
          </p:cNvGraphicFramePr>
          <p:nvPr>
            <p:extLst>
              <p:ext uri="{D42A27DB-BD31-4B8C-83A1-F6EECF244321}">
                <p14:modId xmlns:p14="http://schemas.microsoft.com/office/powerpoint/2010/main" val="4192774368"/>
              </p:ext>
            </p:extLst>
          </p:nvPr>
        </p:nvGraphicFramePr>
        <p:xfrm>
          <a:off x="843550" y="3385609"/>
          <a:ext cx="5252450" cy="2897393"/>
        </p:xfrm>
        <a:graphic>
          <a:graphicData uri="http://schemas.openxmlformats.org/drawingml/2006/table">
            <a:tbl>
              <a:tblPr firstRow="1" bandRow="1">
                <a:tableStyleId>{5C22544A-7EE6-4342-B048-85BDC9FD1C3A}</a:tableStyleId>
              </a:tblPr>
              <a:tblGrid>
                <a:gridCol w="5252450">
                  <a:extLst>
                    <a:ext uri="{9D8B030D-6E8A-4147-A177-3AD203B41FA5}">
                      <a16:colId xmlns:a16="http://schemas.microsoft.com/office/drawing/2014/main" val="1954933015"/>
                    </a:ext>
                  </a:extLst>
                </a:gridCol>
              </a:tblGrid>
              <a:tr h="386674">
                <a:tc>
                  <a:txBody>
                    <a:bodyPr/>
                    <a:lstStyle/>
                    <a:p>
                      <a:pPr algn="l">
                        <a:lnSpc>
                          <a:spcPct val="114000"/>
                        </a:lnSpc>
                        <a:spcAft>
                          <a:spcPts val="1000"/>
                        </a:spcAft>
                      </a:pPr>
                      <a:r>
                        <a:rPr lang="en-CA" sz="1800" b="1" kern="1200" dirty="0">
                          <a:solidFill>
                            <a:schemeClr val="lt1"/>
                          </a:solidFill>
                          <a:effectLst/>
                        </a:rPr>
                        <a:t>Department – Family Physicians</a:t>
                      </a:r>
                      <a:endParaRPr lang="en-US" sz="1800" b="1" i="0" dirty="0">
                        <a:latin typeface="BC Sans" pitchFamily="2" charset="0"/>
                        <a:ea typeface="BC Sans" pitchFamily="2" charset="0"/>
                      </a:endParaRPr>
                    </a:p>
                  </a:txBody>
                  <a:tcPr marL="108000" marR="108000" marT="108000" marB="108000" anchor="ctr">
                    <a:solidFill>
                      <a:schemeClr val="bg2">
                        <a:lumMod val="25000"/>
                      </a:schemeClr>
                    </a:solidFill>
                  </a:tcPr>
                </a:tc>
                <a:extLst>
                  <a:ext uri="{0D108BD9-81ED-4DB2-BD59-A6C34878D82A}">
                    <a16:rowId xmlns:a16="http://schemas.microsoft.com/office/drawing/2014/main" val="339796827"/>
                  </a:ext>
                </a:extLst>
              </a:tr>
              <a:tr h="495313">
                <a:tc>
                  <a:txBody>
                    <a:bodyPr/>
                    <a:lstStyle/>
                    <a:p>
                      <a:pPr marL="176212" indent="0">
                        <a:lnSpc>
                          <a:spcPct val="114000"/>
                        </a:lnSpc>
                        <a:spcAft>
                          <a:spcPts val="1000"/>
                        </a:spcAft>
                        <a:buFont typeface="Wingdings" panose="05000000000000000000" pitchFamily="2" charset="2"/>
                        <a:buNone/>
                      </a:pPr>
                      <a:r>
                        <a:rPr lang="en-US" sz="1800" b="1" i="0" dirty="0">
                          <a:solidFill>
                            <a:schemeClr val="tx1"/>
                          </a:solidFill>
                          <a:latin typeface="BC Sans" pitchFamily="2" charset="0"/>
                          <a:ea typeface="BC Sans" pitchFamily="2" charset="0"/>
                        </a:rPr>
                        <a:t>FP Oncology</a:t>
                      </a:r>
                    </a:p>
                  </a:txBody>
                  <a:tcPr marL="108000" marR="108000" marT="108000" marB="108000" anchor="ctr">
                    <a:solidFill>
                      <a:schemeClr val="bg1">
                        <a:lumMod val="95000"/>
                      </a:schemeClr>
                    </a:solidFill>
                  </a:tcPr>
                </a:tc>
                <a:extLst>
                  <a:ext uri="{0D108BD9-81ED-4DB2-BD59-A6C34878D82A}">
                    <a16:rowId xmlns:a16="http://schemas.microsoft.com/office/drawing/2014/main" val="1422646745"/>
                  </a:ext>
                </a:extLst>
              </a:tr>
              <a:tr h="472770">
                <a:tc>
                  <a:txBody>
                    <a:bodyPr/>
                    <a:lstStyle/>
                    <a:p>
                      <a:pPr marL="176213" marR="0" lvl="0" indent="0" algn="l" defTabSz="914400" rtl="0" eaLnBrk="1" fontAlgn="auto" latinLnBrk="0" hangingPunct="1">
                        <a:lnSpc>
                          <a:spcPct val="114000"/>
                        </a:lnSpc>
                        <a:spcBef>
                          <a:spcPts val="0"/>
                        </a:spcBef>
                        <a:spcAft>
                          <a:spcPts val="1000"/>
                        </a:spcAft>
                        <a:buClrTx/>
                        <a:buSzTx/>
                        <a:buFont typeface="Wingdings" panose="05000000000000000000" pitchFamily="2" charset="2"/>
                        <a:buNone/>
                        <a:tabLst/>
                        <a:defRPr/>
                      </a:pPr>
                      <a:r>
                        <a:rPr lang="en-US" sz="1800" b="1" i="0" dirty="0">
                          <a:latin typeface="BC Sans" pitchFamily="2" charset="0"/>
                          <a:ea typeface="BC Sans" pitchFamily="2" charset="0"/>
                        </a:rPr>
                        <a:t>FP Rural Emergency Medicine &amp; In-Patient MRP</a:t>
                      </a:r>
                      <a:endParaRPr lang="en-US" sz="1800" b="0" i="0" dirty="0">
                        <a:latin typeface="BC Sans" pitchFamily="2" charset="0"/>
                        <a:ea typeface="BC Sans" pitchFamily="2" charset="0"/>
                      </a:endParaRPr>
                    </a:p>
                  </a:txBody>
                  <a:tcPr marL="108000" marR="108000" marT="108000" marB="108000" anchor="ctr">
                    <a:solidFill>
                      <a:schemeClr val="bg1">
                        <a:lumMod val="85000"/>
                      </a:schemeClr>
                    </a:solidFill>
                  </a:tcPr>
                </a:tc>
                <a:extLst>
                  <a:ext uri="{0D108BD9-81ED-4DB2-BD59-A6C34878D82A}">
                    <a16:rowId xmlns:a16="http://schemas.microsoft.com/office/drawing/2014/main" val="3838490005"/>
                  </a:ext>
                </a:extLst>
              </a:tr>
              <a:tr h="434172">
                <a:tc>
                  <a:txBody>
                    <a:bodyPr/>
                    <a:lstStyle/>
                    <a:p>
                      <a:pPr marL="176213" indent="0">
                        <a:lnSpc>
                          <a:spcPct val="114000"/>
                        </a:lnSpc>
                        <a:spcAft>
                          <a:spcPts val="1000"/>
                        </a:spcAft>
                        <a:buFont typeface="Wingdings" panose="05000000000000000000" pitchFamily="2" charset="2"/>
                        <a:buNone/>
                      </a:pPr>
                      <a:r>
                        <a:rPr lang="en-US" sz="1800" b="1" i="0" dirty="0">
                          <a:latin typeface="BC Sans" pitchFamily="2" charset="0"/>
                          <a:ea typeface="BC Sans" pitchFamily="2" charset="0"/>
                        </a:rPr>
                        <a:t>FP Obstetrics</a:t>
                      </a:r>
                    </a:p>
                  </a:txBody>
                  <a:tcPr marL="108000" marR="108000" marT="108000" marB="108000" anchor="ctr">
                    <a:solidFill>
                      <a:schemeClr val="bg1">
                        <a:lumMod val="95000"/>
                      </a:schemeClr>
                    </a:solidFill>
                  </a:tcPr>
                </a:tc>
                <a:extLst>
                  <a:ext uri="{0D108BD9-81ED-4DB2-BD59-A6C34878D82A}">
                    <a16:rowId xmlns:a16="http://schemas.microsoft.com/office/drawing/2014/main" val="1279416884"/>
                  </a:ext>
                </a:extLst>
              </a:tr>
              <a:tr h="546159">
                <a:tc>
                  <a:txBody>
                    <a:bodyPr/>
                    <a:lstStyle/>
                    <a:p>
                      <a:pPr marL="176212" indent="0">
                        <a:lnSpc>
                          <a:spcPct val="114000"/>
                        </a:lnSpc>
                        <a:spcAft>
                          <a:spcPts val="1000"/>
                        </a:spcAft>
                        <a:buFont typeface="Wingdings" panose="05000000000000000000" pitchFamily="2" charset="2"/>
                        <a:buNone/>
                      </a:pPr>
                      <a:r>
                        <a:rPr lang="en-US" sz="1800" b="1" i="0" dirty="0">
                          <a:latin typeface="BC Sans" pitchFamily="2" charset="0"/>
                          <a:ea typeface="BC Sans" pitchFamily="2" charset="0"/>
                        </a:rPr>
                        <a:t>Associates</a:t>
                      </a:r>
                    </a:p>
                  </a:txBody>
                  <a:tcPr marL="108000" marR="108000" marT="108000" marB="108000" anchor="ctr">
                    <a:solidFill>
                      <a:schemeClr val="bg1">
                        <a:lumMod val="85000"/>
                      </a:schemeClr>
                    </a:solidFill>
                  </a:tcPr>
                </a:tc>
                <a:extLst>
                  <a:ext uri="{0D108BD9-81ED-4DB2-BD59-A6C34878D82A}">
                    <a16:rowId xmlns:a16="http://schemas.microsoft.com/office/drawing/2014/main" val="1487645462"/>
                  </a:ext>
                </a:extLst>
              </a:tr>
            </a:tbl>
          </a:graphicData>
        </a:graphic>
      </p:graphicFrame>
      <p:graphicFrame>
        <p:nvGraphicFramePr>
          <p:cNvPr id="8" name="Table 7">
            <a:extLst>
              <a:ext uri="{FF2B5EF4-FFF2-40B4-BE49-F238E27FC236}">
                <a16:creationId xmlns:a16="http://schemas.microsoft.com/office/drawing/2014/main" id="{9B1F760E-4A05-EE79-060E-D47558F8089B}"/>
              </a:ext>
            </a:extLst>
          </p:cNvPr>
          <p:cNvGraphicFramePr>
            <a:graphicFrameLocks noGrp="1"/>
          </p:cNvGraphicFramePr>
          <p:nvPr>
            <p:extLst>
              <p:ext uri="{D42A27DB-BD31-4B8C-83A1-F6EECF244321}">
                <p14:modId xmlns:p14="http://schemas.microsoft.com/office/powerpoint/2010/main" val="1439069980"/>
              </p:ext>
            </p:extLst>
          </p:nvPr>
        </p:nvGraphicFramePr>
        <p:xfrm>
          <a:off x="6095999" y="3385609"/>
          <a:ext cx="5252450" cy="2893925"/>
        </p:xfrm>
        <a:graphic>
          <a:graphicData uri="http://schemas.openxmlformats.org/drawingml/2006/table">
            <a:tbl>
              <a:tblPr firstRow="1" bandRow="1">
                <a:tableStyleId>{5C22544A-7EE6-4342-B048-85BDC9FD1C3A}</a:tableStyleId>
              </a:tblPr>
              <a:tblGrid>
                <a:gridCol w="5252450">
                  <a:extLst>
                    <a:ext uri="{9D8B030D-6E8A-4147-A177-3AD203B41FA5}">
                      <a16:colId xmlns:a16="http://schemas.microsoft.com/office/drawing/2014/main" val="1954933015"/>
                    </a:ext>
                  </a:extLst>
                </a:gridCol>
              </a:tblGrid>
              <a:tr h="0">
                <a:tc>
                  <a:txBody>
                    <a:bodyPr/>
                    <a:lstStyle/>
                    <a:p>
                      <a:pPr algn="l">
                        <a:lnSpc>
                          <a:spcPct val="114000"/>
                        </a:lnSpc>
                        <a:spcAft>
                          <a:spcPts val="1000"/>
                        </a:spcAft>
                      </a:pPr>
                      <a:r>
                        <a:rPr lang="en-CA" sz="1800" b="1" kern="1200" dirty="0">
                          <a:solidFill>
                            <a:schemeClr val="lt1"/>
                          </a:solidFill>
                          <a:effectLst/>
                        </a:rPr>
                        <a:t>Standalone Divisions</a:t>
                      </a:r>
                      <a:endParaRPr lang="en-US" sz="1800" b="1" i="0" dirty="0">
                        <a:latin typeface="BC Sans" pitchFamily="2" charset="0"/>
                        <a:ea typeface="BC Sans" pitchFamily="2" charset="0"/>
                      </a:endParaRPr>
                    </a:p>
                  </a:txBody>
                  <a:tcPr marL="108000" marR="108000" marT="108000" marB="108000" anchor="ctr">
                    <a:solidFill>
                      <a:schemeClr val="bg2">
                        <a:lumMod val="25000"/>
                      </a:schemeClr>
                    </a:solidFill>
                  </a:tcPr>
                </a:tc>
                <a:extLst>
                  <a:ext uri="{0D108BD9-81ED-4DB2-BD59-A6C34878D82A}">
                    <a16:rowId xmlns:a16="http://schemas.microsoft.com/office/drawing/2014/main" val="339796827"/>
                  </a:ext>
                </a:extLst>
              </a:tr>
              <a:tr h="0">
                <a:tc>
                  <a:txBody>
                    <a:bodyPr/>
                    <a:lstStyle/>
                    <a:p>
                      <a:pPr marL="176212" indent="0">
                        <a:lnSpc>
                          <a:spcPct val="114000"/>
                        </a:lnSpc>
                        <a:spcAft>
                          <a:spcPts val="1000"/>
                        </a:spcAft>
                        <a:buFont typeface="Wingdings" panose="05000000000000000000" pitchFamily="2" charset="2"/>
                        <a:buNone/>
                      </a:pPr>
                      <a:r>
                        <a:rPr lang="en-US" sz="1800" b="1" i="0" dirty="0">
                          <a:solidFill>
                            <a:schemeClr val="tx1"/>
                          </a:solidFill>
                          <a:latin typeface="BC Sans" pitchFamily="2" charset="0"/>
                          <a:ea typeface="BC Sans" pitchFamily="2" charset="0"/>
                        </a:rPr>
                        <a:t>Addiction Medicine</a:t>
                      </a:r>
                    </a:p>
                  </a:txBody>
                  <a:tcPr marL="108000" marR="108000" marT="108000" marB="108000" anchor="ctr">
                    <a:solidFill>
                      <a:schemeClr val="bg1">
                        <a:lumMod val="95000"/>
                      </a:schemeClr>
                    </a:solidFill>
                  </a:tcPr>
                </a:tc>
                <a:extLst>
                  <a:ext uri="{0D108BD9-81ED-4DB2-BD59-A6C34878D82A}">
                    <a16:rowId xmlns:a16="http://schemas.microsoft.com/office/drawing/2014/main" val="1422646745"/>
                  </a:ext>
                </a:extLst>
              </a:tr>
              <a:tr h="820289">
                <a:tc>
                  <a:txBody>
                    <a:bodyPr/>
                    <a:lstStyle/>
                    <a:p>
                      <a:pPr marL="176213" marR="0" lvl="0" indent="0" algn="l" defTabSz="914400" rtl="0" eaLnBrk="1" fontAlgn="auto" latinLnBrk="0" hangingPunct="1">
                        <a:lnSpc>
                          <a:spcPct val="114000"/>
                        </a:lnSpc>
                        <a:spcBef>
                          <a:spcPts val="0"/>
                        </a:spcBef>
                        <a:spcAft>
                          <a:spcPts val="1000"/>
                        </a:spcAft>
                        <a:buClrTx/>
                        <a:buSzTx/>
                        <a:buFont typeface="Wingdings" panose="05000000000000000000" pitchFamily="2" charset="2"/>
                        <a:buNone/>
                        <a:tabLst/>
                        <a:defRPr/>
                      </a:pPr>
                      <a:r>
                        <a:rPr lang="en-US" sz="1800" b="1" i="0" dirty="0">
                          <a:latin typeface="BC Sans" pitchFamily="2" charset="0"/>
                          <a:ea typeface="BC Sans" pitchFamily="2" charset="0"/>
                        </a:rPr>
                        <a:t>Hospitalists/Family Physicians MRP</a:t>
                      </a:r>
                      <a:endParaRPr lang="en-US" sz="1800" b="0" i="0" dirty="0">
                        <a:latin typeface="BC Sans" pitchFamily="2" charset="0"/>
                        <a:ea typeface="BC Sans" pitchFamily="2" charset="0"/>
                      </a:endParaRPr>
                    </a:p>
                  </a:txBody>
                  <a:tcPr marL="108000" marR="108000" marT="108000" marB="108000" anchor="ctr">
                    <a:solidFill>
                      <a:schemeClr val="bg1">
                        <a:lumMod val="85000"/>
                      </a:schemeClr>
                    </a:solidFill>
                  </a:tcPr>
                </a:tc>
                <a:extLst>
                  <a:ext uri="{0D108BD9-81ED-4DB2-BD59-A6C34878D82A}">
                    <a16:rowId xmlns:a16="http://schemas.microsoft.com/office/drawing/2014/main" val="3838490005"/>
                  </a:ext>
                </a:extLst>
              </a:tr>
              <a:tr h="511629">
                <a:tc>
                  <a:txBody>
                    <a:bodyPr/>
                    <a:lstStyle/>
                    <a:p>
                      <a:pPr marL="176213" indent="0">
                        <a:lnSpc>
                          <a:spcPct val="114000"/>
                        </a:lnSpc>
                        <a:spcAft>
                          <a:spcPts val="1000"/>
                        </a:spcAft>
                        <a:buFont typeface="Wingdings" panose="05000000000000000000" pitchFamily="2" charset="2"/>
                        <a:buNone/>
                      </a:pPr>
                      <a:r>
                        <a:rPr lang="en-US" sz="1800" b="1" i="0" dirty="0">
                          <a:latin typeface="BC Sans" pitchFamily="2" charset="0"/>
                          <a:ea typeface="BC Sans" pitchFamily="2" charset="0"/>
                        </a:rPr>
                        <a:t>Palliative Care &amp; End of Life</a:t>
                      </a:r>
                    </a:p>
                  </a:txBody>
                  <a:tcPr marL="108000" marR="108000" marT="108000" marB="108000" anchor="ctr">
                    <a:solidFill>
                      <a:schemeClr val="bg1">
                        <a:lumMod val="95000"/>
                      </a:schemeClr>
                    </a:solidFill>
                  </a:tcPr>
                </a:tc>
                <a:extLst>
                  <a:ext uri="{0D108BD9-81ED-4DB2-BD59-A6C34878D82A}">
                    <a16:rowId xmlns:a16="http://schemas.microsoft.com/office/drawing/2014/main" val="1279416884"/>
                  </a:ext>
                </a:extLst>
              </a:tr>
              <a:tr h="542759">
                <a:tc>
                  <a:txBody>
                    <a:bodyPr/>
                    <a:lstStyle/>
                    <a:p>
                      <a:pPr marL="176212" indent="0">
                        <a:lnSpc>
                          <a:spcPct val="114000"/>
                        </a:lnSpc>
                        <a:spcAft>
                          <a:spcPts val="1000"/>
                        </a:spcAft>
                        <a:buFont typeface="Wingdings" panose="05000000000000000000" pitchFamily="2" charset="2"/>
                        <a:buNone/>
                      </a:pPr>
                      <a:r>
                        <a:rPr lang="en-US" sz="1800" b="1" i="0" dirty="0" err="1">
                          <a:latin typeface="BC Sans" pitchFamily="2" charset="0"/>
                          <a:ea typeface="BC Sans" pitchFamily="2" charset="0"/>
                        </a:rPr>
                        <a:t>MAiD</a:t>
                      </a:r>
                      <a:endParaRPr lang="en-US" sz="1800" b="1" i="0" dirty="0">
                        <a:latin typeface="BC Sans" pitchFamily="2" charset="0"/>
                        <a:ea typeface="BC Sans" pitchFamily="2" charset="0"/>
                      </a:endParaRPr>
                    </a:p>
                  </a:txBody>
                  <a:tcPr marL="108000" marR="108000" marT="108000" marB="108000" anchor="ctr">
                    <a:solidFill>
                      <a:schemeClr val="bg1">
                        <a:lumMod val="85000"/>
                      </a:schemeClr>
                    </a:solidFill>
                  </a:tcPr>
                </a:tc>
                <a:extLst>
                  <a:ext uri="{0D108BD9-81ED-4DB2-BD59-A6C34878D82A}">
                    <a16:rowId xmlns:a16="http://schemas.microsoft.com/office/drawing/2014/main" val="1487645462"/>
                  </a:ext>
                </a:extLst>
              </a:tr>
            </a:tbl>
          </a:graphicData>
        </a:graphic>
      </p:graphicFrame>
    </p:spTree>
    <p:extLst>
      <p:ext uri="{BB962C8B-B14F-4D97-AF65-F5344CB8AC3E}">
        <p14:creationId xmlns:p14="http://schemas.microsoft.com/office/powerpoint/2010/main" val="815194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79C9F-E1EB-D494-ADE9-25DE114D1B8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31C222B-A00B-612B-91F9-0352830CB55F}"/>
              </a:ext>
            </a:extLst>
          </p:cNvPr>
          <p:cNvSpPr txBox="1"/>
          <p:nvPr/>
        </p:nvSpPr>
        <p:spPr>
          <a:xfrm>
            <a:off x="6936235" y="2521078"/>
            <a:ext cx="4794657" cy="3662541"/>
          </a:xfrm>
          <a:prstGeom prst="rect">
            <a:avLst/>
          </a:prstGeom>
          <a:noFill/>
        </p:spPr>
        <p:txBody>
          <a:bodyPr wrap="square" lIns="91440" tIns="45720" rIns="91440" bIns="45720" anchor="t">
            <a:spAutoFit/>
          </a:bodyPr>
          <a:lstStyle/>
          <a:p>
            <a:r>
              <a:rPr lang="en-CA" sz="1600" b="1" dirty="0">
                <a:solidFill>
                  <a:srgbClr val="00558C"/>
                </a:solidFill>
                <a:effectLst/>
                <a:ea typeface="Times New Roman" panose="02020603050405020304" pitchFamily="18" charset="0"/>
                <a:cs typeface="Aptos" panose="020B0004020202020204" pitchFamily="34" charset="0"/>
              </a:rPr>
              <a:t>NOTE: </a:t>
            </a:r>
            <a:r>
              <a:rPr lang="en-CA" sz="1600" dirty="0">
                <a:effectLst/>
                <a:ea typeface="Times New Roman" panose="02020603050405020304" pitchFamily="18" charset="0"/>
                <a:cs typeface="Aptos" panose="020B0004020202020204" pitchFamily="34" charset="0"/>
              </a:rPr>
              <a:t>The number on the Health Connect Registry is about 50% of total </a:t>
            </a:r>
            <a:r>
              <a:rPr lang="en-CA" sz="1600" dirty="0">
                <a:ea typeface="Times New Roman" panose="02020603050405020304" pitchFamily="18" charset="0"/>
                <a:cs typeface="Aptos" panose="020B0004020202020204" pitchFamily="34" charset="0"/>
              </a:rPr>
              <a:t>closure, </a:t>
            </a:r>
            <a:r>
              <a:rPr lang="en-CA" sz="1600" dirty="0">
                <a:effectLst/>
                <a:ea typeface="Times New Roman" panose="02020603050405020304" pitchFamily="18" charset="0"/>
                <a:cs typeface="Aptos" panose="020B0004020202020204" pitchFamily="34" charset="0"/>
              </a:rPr>
              <a:t>and the number of Complex is 15%. Presumably, you want to attach those first.</a:t>
            </a:r>
          </a:p>
          <a:p>
            <a:endParaRPr lang="en-CA" sz="1600" dirty="0">
              <a:effectLst/>
              <a:ea typeface="Times New Roman" panose="02020603050405020304" pitchFamily="18" charset="0"/>
              <a:cs typeface="Aptos" panose="020B0004020202020204" pitchFamily="34" charset="0"/>
            </a:endParaRPr>
          </a:p>
          <a:p>
            <a:r>
              <a:rPr lang="en-CA" sz="1600" dirty="0">
                <a:ea typeface="Times New Roman" panose="02020603050405020304" pitchFamily="18" charset="0"/>
                <a:cs typeface="Aptos" panose="020B0004020202020204" pitchFamily="34" charset="0"/>
              </a:rPr>
              <a:t>However, </a:t>
            </a:r>
            <a:r>
              <a:rPr lang="en-CA" sz="1600" dirty="0">
                <a:effectLst/>
                <a:ea typeface="Times New Roman" panose="02020603050405020304" pitchFamily="18" charset="0"/>
                <a:cs typeface="Aptos" panose="020B0004020202020204" pitchFamily="34" charset="0"/>
              </a:rPr>
              <a:t>Complex is not always those on the ACSC list. ACSC should be #1 for attachment. </a:t>
            </a:r>
            <a:endParaRPr lang="en-CA" sz="1600" dirty="0">
              <a:ea typeface="Times New Roman" panose="02020603050405020304" pitchFamily="18" charset="0"/>
              <a:cs typeface="Aptos" panose="020B0004020202020204" pitchFamily="34" charset="0"/>
            </a:endParaRPr>
          </a:p>
          <a:p>
            <a:endParaRPr lang="en-CA" sz="1200" dirty="0">
              <a:ea typeface="Times New Roman" panose="02020603050405020304" pitchFamily="18" charset="0"/>
              <a:cs typeface="Aptos" panose="020B0004020202020204" pitchFamily="34" charset="0"/>
            </a:endParaRPr>
          </a:p>
          <a:p>
            <a:r>
              <a:rPr lang="en-CA" sz="1600" dirty="0">
                <a:effectLst/>
                <a:ea typeface="Times New Roman" panose="02020603050405020304" pitchFamily="18" charset="0"/>
                <a:cs typeface="Aptos" panose="020B0004020202020204" pitchFamily="34" charset="0"/>
              </a:rPr>
              <a:t>To close the attachment gap, assuming 1250 patients per FP and 1000 per NP (if they </a:t>
            </a:r>
            <a:r>
              <a:rPr lang="en-CA" sz="1600">
                <a:effectLst/>
                <a:ea typeface="Times New Roman" panose="02020603050405020304" pitchFamily="18" charset="0"/>
                <a:cs typeface="Aptos" panose="020B0004020202020204" pitchFamily="34" charset="0"/>
              </a:rPr>
              <a:t>work full time) – </a:t>
            </a:r>
            <a:r>
              <a:rPr lang="en-CA" sz="1600" dirty="0">
                <a:effectLst/>
                <a:ea typeface="Times New Roman" panose="02020603050405020304" pitchFamily="18" charset="0"/>
                <a:cs typeface="Aptos" panose="020B0004020202020204" pitchFamily="34" charset="0"/>
              </a:rPr>
              <a:t>would take 195 FP (if they work full time) or 244 NP (if they work full time). </a:t>
            </a:r>
            <a:endParaRPr lang="en-CA" sz="1600" dirty="0">
              <a:ea typeface="Times New Roman" panose="02020603050405020304" pitchFamily="18" charset="0"/>
              <a:cs typeface="Aptos" panose="020B0004020202020204" pitchFamily="34" charset="0"/>
            </a:endParaRPr>
          </a:p>
          <a:p>
            <a:endParaRPr lang="en-CA" sz="1200" dirty="0">
              <a:ea typeface="Times New Roman" panose="02020603050405020304" pitchFamily="18" charset="0"/>
              <a:cs typeface="Aptos" panose="020B0004020202020204" pitchFamily="34" charset="0"/>
            </a:endParaRPr>
          </a:p>
          <a:p>
            <a:pPr lvl="0"/>
            <a:r>
              <a:rPr lang="en-CA" sz="1600" b="1" dirty="0">
                <a:solidFill>
                  <a:schemeClr val="accent2">
                    <a:lumMod val="60000"/>
                    <a:lumOff val="40000"/>
                  </a:schemeClr>
                </a:solidFill>
                <a:effectLst/>
                <a:ea typeface="Times New Roman" panose="02020603050405020304" pitchFamily="18" charset="0"/>
                <a:cs typeface="Aptos" panose="020B0004020202020204" pitchFamily="34" charset="0"/>
              </a:rPr>
              <a:t>Our problem now is NOT finding FP or NP, it is finding a place for them to work. </a:t>
            </a:r>
            <a:endParaRPr lang="en-CA" sz="1600" b="1" dirty="0">
              <a:solidFill>
                <a:schemeClr val="accent2">
                  <a:lumMod val="60000"/>
                  <a:lumOff val="40000"/>
                </a:schemeClr>
              </a:solidFill>
              <a:effectLst/>
              <a:ea typeface="Aptos" panose="020B0004020202020204" pitchFamily="34" charset="0"/>
              <a:cs typeface="Aptos" panose="020B0004020202020204" pitchFamily="34" charset="0"/>
            </a:endParaRPr>
          </a:p>
        </p:txBody>
      </p:sp>
      <p:pic>
        <p:nvPicPr>
          <p:cNvPr id="2" name="Picture 1">
            <a:extLst>
              <a:ext uri="{FF2B5EF4-FFF2-40B4-BE49-F238E27FC236}">
                <a16:creationId xmlns:a16="http://schemas.microsoft.com/office/drawing/2014/main" id="{46180A0A-927C-9D65-6529-8F23B2F050DB}"/>
              </a:ext>
            </a:extLst>
          </p:cNvPr>
          <p:cNvPicPr>
            <a:picLocks noChangeAspect="1"/>
          </p:cNvPicPr>
          <p:nvPr/>
        </p:nvPicPr>
        <p:blipFill>
          <a:blip r:embed="rId3"/>
          <a:stretch>
            <a:fillRect/>
          </a:stretch>
        </p:blipFill>
        <p:spPr>
          <a:xfrm>
            <a:off x="233169" y="2133601"/>
            <a:ext cx="6535504" cy="4015597"/>
          </a:xfrm>
          <a:prstGeom prst="rect">
            <a:avLst/>
          </a:prstGeom>
        </p:spPr>
      </p:pic>
      <p:sp>
        <p:nvSpPr>
          <p:cNvPr id="3" name="Text Placeholder 2">
            <a:extLst>
              <a:ext uri="{FF2B5EF4-FFF2-40B4-BE49-F238E27FC236}">
                <a16:creationId xmlns:a16="http://schemas.microsoft.com/office/drawing/2014/main" id="{CC30768A-9DA3-4E9E-7603-7B7F02DEC414}"/>
              </a:ext>
            </a:extLst>
          </p:cNvPr>
          <p:cNvSpPr>
            <a:spLocks noGrp="1"/>
          </p:cNvSpPr>
          <p:nvPr>
            <p:ph type="body" sz="quarter" idx="18"/>
          </p:nvPr>
        </p:nvSpPr>
        <p:spPr>
          <a:xfrm>
            <a:off x="840235" y="674381"/>
            <a:ext cx="10512425" cy="738664"/>
          </a:xfrm>
        </p:spPr>
        <p:txBody>
          <a:bodyPr vert="horz" lIns="0" tIns="0" rIns="0" bIns="0" rtlCol="0" anchor="t">
            <a:normAutofit/>
          </a:bodyPr>
          <a:lstStyle/>
          <a:p>
            <a:r>
              <a:rPr lang="en-US" dirty="0">
                <a:latin typeface="BC Sans"/>
                <a:ea typeface="BC Sans"/>
              </a:rPr>
              <a:t>Planning for the Future</a:t>
            </a:r>
            <a:endParaRPr lang="en-US" dirty="0"/>
          </a:p>
        </p:txBody>
      </p:sp>
      <p:sp>
        <p:nvSpPr>
          <p:cNvPr id="8" name="TextBox 7">
            <a:extLst>
              <a:ext uri="{FF2B5EF4-FFF2-40B4-BE49-F238E27FC236}">
                <a16:creationId xmlns:a16="http://schemas.microsoft.com/office/drawing/2014/main" id="{4F3BD563-6F60-E83A-8685-6916895FAED7}"/>
              </a:ext>
            </a:extLst>
          </p:cNvPr>
          <p:cNvSpPr txBox="1"/>
          <p:nvPr/>
        </p:nvSpPr>
        <p:spPr>
          <a:xfrm>
            <a:off x="840235" y="1530664"/>
            <a:ext cx="6096000" cy="430887"/>
          </a:xfrm>
          <a:prstGeom prst="rect">
            <a:avLst/>
          </a:prstGeom>
          <a:noFill/>
        </p:spPr>
        <p:txBody>
          <a:bodyPr wrap="square">
            <a:spAutoFit/>
          </a:bodyPr>
          <a:lstStyle/>
          <a:p>
            <a:r>
              <a:rPr lang="en-CA" sz="2200" b="1" dirty="0">
                <a:solidFill>
                  <a:srgbClr val="00558C"/>
                </a:solidFill>
              </a:rPr>
              <a:t>We share the workforce with community.</a:t>
            </a:r>
          </a:p>
        </p:txBody>
      </p:sp>
    </p:spTree>
    <p:extLst>
      <p:ext uri="{BB962C8B-B14F-4D97-AF65-F5344CB8AC3E}">
        <p14:creationId xmlns:p14="http://schemas.microsoft.com/office/powerpoint/2010/main" val="1783769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hart of a number of patients with different colored dots&#10;&#10;AI-generated content may be incorrect.">
            <a:extLst>
              <a:ext uri="{FF2B5EF4-FFF2-40B4-BE49-F238E27FC236}">
                <a16:creationId xmlns:a16="http://schemas.microsoft.com/office/drawing/2014/main" id="{19144A5A-5D7D-9723-3E34-D4F94B25219D}"/>
              </a:ext>
            </a:extLst>
          </p:cNvPr>
          <p:cNvPicPr>
            <a:picLocks noChangeAspect="1"/>
          </p:cNvPicPr>
          <p:nvPr/>
        </p:nvPicPr>
        <p:blipFill>
          <a:blip r:embed="rId2"/>
          <a:stretch>
            <a:fillRect/>
          </a:stretch>
        </p:blipFill>
        <p:spPr>
          <a:xfrm>
            <a:off x="2533942" y="0"/>
            <a:ext cx="9658058" cy="6967330"/>
          </a:xfrm>
          <a:prstGeom prst="rect">
            <a:avLst/>
          </a:prstGeom>
        </p:spPr>
      </p:pic>
      <p:sp>
        <p:nvSpPr>
          <p:cNvPr id="5" name="Rectangle 4">
            <a:extLst>
              <a:ext uri="{FF2B5EF4-FFF2-40B4-BE49-F238E27FC236}">
                <a16:creationId xmlns:a16="http://schemas.microsoft.com/office/drawing/2014/main" id="{AAAD6543-6F2E-2E34-F5EA-C7F161F3C17F}"/>
              </a:ext>
            </a:extLst>
          </p:cNvPr>
          <p:cNvSpPr/>
          <p:nvPr/>
        </p:nvSpPr>
        <p:spPr>
          <a:xfrm>
            <a:off x="2474844" y="0"/>
            <a:ext cx="88916" cy="8368748"/>
          </a:xfrm>
          <a:prstGeom prst="rect">
            <a:avLst/>
          </a:prstGeom>
          <a:solidFill>
            <a:srgbClr val="127EC6"/>
          </a:solidFill>
          <a:ln>
            <a:solidFill>
              <a:srgbClr val="127E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0C5976B9-E6EA-CA28-A7A5-AB83C4D270DD}"/>
              </a:ext>
            </a:extLst>
          </p:cNvPr>
          <p:cNvSpPr txBox="1"/>
          <p:nvPr/>
        </p:nvSpPr>
        <p:spPr>
          <a:xfrm>
            <a:off x="29817" y="1945574"/>
            <a:ext cx="2673538" cy="677108"/>
          </a:xfrm>
          <a:prstGeom prst="rect">
            <a:avLst/>
          </a:prstGeom>
          <a:noFill/>
        </p:spPr>
        <p:txBody>
          <a:bodyPr wrap="square" rtlCol="0">
            <a:spAutoFit/>
          </a:bodyPr>
          <a:lstStyle/>
          <a:p>
            <a:r>
              <a:rPr lang="en-US" sz="3800" b="1" dirty="0">
                <a:latin typeface="+mj-lt"/>
              </a:rPr>
              <a:t>The ‘Why’</a:t>
            </a:r>
            <a:endParaRPr lang="en-CA" sz="3800" b="1" dirty="0">
              <a:latin typeface="+mj-lt"/>
            </a:endParaRPr>
          </a:p>
        </p:txBody>
      </p:sp>
      <p:sp>
        <p:nvSpPr>
          <p:cNvPr id="4" name="TextBox 3">
            <a:extLst>
              <a:ext uri="{FF2B5EF4-FFF2-40B4-BE49-F238E27FC236}">
                <a16:creationId xmlns:a16="http://schemas.microsoft.com/office/drawing/2014/main" id="{D26B8350-7B29-4463-46B3-990C0C5802EF}"/>
              </a:ext>
            </a:extLst>
          </p:cNvPr>
          <p:cNvSpPr txBox="1"/>
          <p:nvPr/>
        </p:nvSpPr>
        <p:spPr>
          <a:xfrm>
            <a:off x="270842" y="2782669"/>
            <a:ext cx="2174184" cy="1015663"/>
          </a:xfrm>
          <a:prstGeom prst="rect">
            <a:avLst/>
          </a:prstGeom>
          <a:noFill/>
        </p:spPr>
        <p:txBody>
          <a:bodyPr wrap="square">
            <a:spAutoFit/>
          </a:bodyPr>
          <a:lstStyle/>
          <a:p>
            <a:r>
              <a:rPr lang="en-CA" sz="2000" b="1" dirty="0">
                <a:solidFill>
                  <a:srgbClr val="00558C"/>
                </a:solidFill>
              </a:rPr>
              <a:t>Chronic Disease Prevalence</a:t>
            </a:r>
          </a:p>
        </p:txBody>
      </p:sp>
      <p:sp>
        <p:nvSpPr>
          <p:cNvPr id="7" name="TextBox 6">
            <a:extLst>
              <a:ext uri="{FF2B5EF4-FFF2-40B4-BE49-F238E27FC236}">
                <a16:creationId xmlns:a16="http://schemas.microsoft.com/office/drawing/2014/main" id="{33EC60B1-EFF2-9CA8-2C1D-5C5AD709D446}"/>
              </a:ext>
            </a:extLst>
          </p:cNvPr>
          <p:cNvSpPr txBox="1"/>
          <p:nvPr/>
        </p:nvSpPr>
        <p:spPr>
          <a:xfrm>
            <a:off x="270842" y="3887783"/>
            <a:ext cx="1915767" cy="1477328"/>
          </a:xfrm>
          <a:prstGeom prst="rect">
            <a:avLst/>
          </a:prstGeom>
          <a:noFill/>
        </p:spPr>
        <p:txBody>
          <a:bodyPr wrap="square">
            <a:spAutoFit/>
          </a:bodyPr>
          <a:lstStyle/>
          <a:p>
            <a:r>
              <a:rPr lang="en-CA" dirty="0"/>
              <a:t>Excellent health and care for everyone, everywhere, every time.</a:t>
            </a:r>
          </a:p>
        </p:txBody>
      </p:sp>
    </p:spTree>
    <p:extLst>
      <p:ext uri="{BB962C8B-B14F-4D97-AF65-F5344CB8AC3E}">
        <p14:creationId xmlns:p14="http://schemas.microsoft.com/office/powerpoint/2010/main" val="2289709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84E74-DDDE-F86E-ECE9-32E46441DCA9}"/>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7BFF9891-7F04-2292-6724-18B3F06D7327}"/>
              </a:ext>
            </a:extLst>
          </p:cNvPr>
          <p:cNvSpPr txBox="1"/>
          <p:nvPr/>
        </p:nvSpPr>
        <p:spPr>
          <a:xfrm>
            <a:off x="0" y="-33395"/>
            <a:ext cx="12192000" cy="369332"/>
          </a:xfrm>
          <a:prstGeom prst="rect">
            <a:avLst/>
          </a:prstGeom>
          <a:solidFill>
            <a:schemeClr val="bg2">
              <a:lumMod val="25000"/>
            </a:schemeClr>
          </a:solidFill>
        </p:spPr>
        <p:txBody>
          <a:bodyPr wrap="square" rtlCol="0">
            <a:spAutoFit/>
          </a:bodyPr>
          <a:lstStyle/>
          <a:p>
            <a:endParaRPr lang="en-CA" b="1" dirty="0">
              <a:solidFill>
                <a:schemeClr val="bg2">
                  <a:lumMod val="25000"/>
                </a:schemeClr>
              </a:solidFill>
            </a:endParaRPr>
          </a:p>
        </p:txBody>
      </p:sp>
      <p:sp>
        <p:nvSpPr>
          <p:cNvPr id="10" name="Title 1">
            <a:extLst>
              <a:ext uri="{FF2B5EF4-FFF2-40B4-BE49-F238E27FC236}">
                <a16:creationId xmlns:a16="http://schemas.microsoft.com/office/drawing/2014/main" id="{EAADA1EE-DAF1-1367-700A-BED68C7F26CB}"/>
              </a:ext>
            </a:extLst>
          </p:cNvPr>
          <p:cNvSpPr txBox="1">
            <a:spLocks/>
          </p:cNvSpPr>
          <p:nvPr/>
        </p:nvSpPr>
        <p:spPr>
          <a:xfrm>
            <a:off x="1068070" y="1580776"/>
            <a:ext cx="10055860" cy="3702982"/>
          </a:xfrm>
          <a:prstGeom prst="rect">
            <a:avLst/>
          </a:prstGeom>
        </p:spPr>
        <p:txBody>
          <a:bodyPr anchor="ctr"/>
          <a:lstStyle>
            <a:lvl1pPr algn="l" defTabSz="914400" rtl="0" eaLnBrk="1" latinLnBrk="0" hangingPunct="1">
              <a:lnSpc>
                <a:spcPct val="90000"/>
              </a:lnSpc>
              <a:spcBef>
                <a:spcPct val="0"/>
              </a:spcBef>
              <a:buNone/>
              <a:defRPr sz="4400" b="1" i="0" kern="1200">
                <a:solidFill>
                  <a:schemeClr val="tx1"/>
                </a:solidFill>
                <a:latin typeface="BC Sans" pitchFamily="2" charset="0"/>
                <a:ea typeface="BC Sans" pitchFamily="2" charset="0"/>
                <a:cs typeface="+mj-cs"/>
              </a:defRPr>
            </a:lvl1pPr>
          </a:lstStyle>
          <a:p>
            <a:pPr lvl="0" algn="ctr"/>
            <a:r>
              <a:rPr lang="en-CA" dirty="0">
                <a:solidFill>
                  <a:srgbClr val="00558C"/>
                </a:solidFill>
              </a:rPr>
              <a:t>Lots of change. </a:t>
            </a:r>
          </a:p>
          <a:p>
            <a:pPr lvl="0" algn="ctr"/>
            <a:endParaRPr lang="en-CA" dirty="0"/>
          </a:p>
          <a:p>
            <a:pPr lvl="0" algn="ctr"/>
            <a:r>
              <a:rPr lang="en-CA" sz="3000" b="0" dirty="0"/>
              <a:t>The Department of Family Physicians needs to focus on Quality so that there is excellent care for everyone, everywhere, every time. </a:t>
            </a:r>
          </a:p>
          <a:p>
            <a:pPr lvl="0" algn="ctr"/>
            <a:endParaRPr lang="en-CA" dirty="0"/>
          </a:p>
          <a:p>
            <a:pPr lvl="0" algn="ctr"/>
            <a:r>
              <a:rPr lang="en-CA" dirty="0">
                <a:solidFill>
                  <a:srgbClr val="00558C"/>
                </a:solidFill>
              </a:rPr>
              <a:t>Thank you!</a:t>
            </a:r>
          </a:p>
        </p:txBody>
      </p:sp>
      <p:sp>
        <p:nvSpPr>
          <p:cNvPr id="16" name="TextBox 15">
            <a:extLst>
              <a:ext uri="{FF2B5EF4-FFF2-40B4-BE49-F238E27FC236}">
                <a16:creationId xmlns:a16="http://schemas.microsoft.com/office/drawing/2014/main" id="{DE1EFEAE-B765-B42A-AA12-E7A698B9A8A4}"/>
              </a:ext>
            </a:extLst>
          </p:cNvPr>
          <p:cNvSpPr txBox="1"/>
          <p:nvPr/>
        </p:nvSpPr>
        <p:spPr>
          <a:xfrm>
            <a:off x="0" y="6528597"/>
            <a:ext cx="12192000" cy="369332"/>
          </a:xfrm>
          <a:prstGeom prst="rect">
            <a:avLst/>
          </a:prstGeom>
          <a:solidFill>
            <a:schemeClr val="bg2">
              <a:lumMod val="25000"/>
            </a:schemeClr>
          </a:solidFill>
        </p:spPr>
        <p:txBody>
          <a:bodyPr wrap="square" rtlCol="0">
            <a:spAutoFit/>
          </a:bodyPr>
          <a:lstStyle/>
          <a:p>
            <a:endParaRPr lang="en-CA" b="1" dirty="0">
              <a:solidFill>
                <a:schemeClr val="bg1"/>
              </a:solidFill>
            </a:endParaRPr>
          </a:p>
        </p:txBody>
      </p:sp>
    </p:spTree>
    <p:extLst>
      <p:ext uri="{BB962C8B-B14F-4D97-AF65-F5344CB8AC3E}">
        <p14:creationId xmlns:p14="http://schemas.microsoft.com/office/powerpoint/2010/main" val="2149114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F4886-FC0F-E13D-47E7-56498C9A87E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DF9F9DE-6B51-FC5C-087A-22B7ECD56F5B}"/>
              </a:ext>
            </a:extLst>
          </p:cNvPr>
          <p:cNvSpPr>
            <a:spLocks noGrp="1"/>
          </p:cNvSpPr>
          <p:nvPr>
            <p:ph type="body" sz="quarter" idx="18"/>
          </p:nvPr>
        </p:nvSpPr>
        <p:spPr>
          <a:xfrm>
            <a:off x="840235" y="674381"/>
            <a:ext cx="10512425" cy="738664"/>
          </a:xfrm>
        </p:spPr>
        <p:txBody>
          <a:bodyPr lIns="0" rIns="0">
            <a:normAutofit/>
          </a:bodyPr>
          <a:lstStyle/>
          <a:p>
            <a:r>
              <a:rPr lang="en-US" dirty="0"/>
              <a:t>Department Overview </a:t>
            </a:r>
          </a:p>
        </p:txBody>
      </p:sp>
      <p:graphicFrame>
        <p:nvGraphicFramePr>
          <p:cNvPr id="9" name="Table 8">
            <a:extLst>
              <a:ext uri="{FF2B5EF4-FFF2-40B4-BE49-F238E27FC236}">
                <a16:creationId xmlns:a16="http://schemas.microsoft.com/office/drawing/2014/main" id="{7E14911D-C0EF-4830-9575-91CFB7FA0A60}"/>
              </a:ext>
            </a:extLst>
          </p:cNvPr>
          <p:cNvGraphicFramePr>
            <a:graphicFrameLocks noGrp="1"/>
          </p:cNvGraphicFramePr>
          <p:nvPr>
            <p:extLst>
              <p:ext uri="{D42A27DB-BD31-4B8C-83A1-F6EECF244321}">
                <p14:modId xmlns:p14="http://schemas.microsoft.com/office/powerpoint/2010/main" val="974481915"/>
              </p:ext>
            </p:extLst>
          </p:nvPr>
        </p:nvGraphicFramePr>
        <p:xfrm>
          <a:off x="840235" y="2512779"/>
          <a:ext cx="8347680" cy="3835754"/>
        </p:xfrm>
        <a:graphic>
          <a:graphicData uri="http://schemas.openxmlformats.org/drawingml/2006/table">
            <a:tbl>
              <a:tblPr firstRow="1" bandRow="1">
                <a:tableStyleId>{5C22544A-7EE6-4342-B048-85BDC9FD1C3A}</a:tableStyleId>
              </a:tblPr>
              <a:tblGrid>
                <a:gridCol w="2004565">
                  <a:extLst>
                    <a:ext uri="{9D8B030D-6E8A-4147-A177-3AD203B41FA5}">
                      <a16:colId xmlns:a16="http://schemas.microsoft.com/office/drawing/2014/main" val="3475985221"/>
                    </a:ext>
                  </a:extLst>
                </a:gridCol>
                <a:gridCol w="1930400">
                  <a:extLst>
                    <a:ext uri="{9D8B030D-6E8A-4147-A177-3AD203B41FA5}">
                      <a16:colId xmlns:a16="http://schemas.microsoft.com/office/drawing/2014/main" val="3914067632"/>
                    </a:ext>
                  </a:extLst>
                </a:gridCol>
                <a:gridCol w="866875">
                  <a:extLst>
                    <a:ext uri="{9D8B030D-6E8A-4147-A177-3AD203B41FA5}">
                      <a16:colId xmlns:a16="http://schemas.microsoft.com/office/drawing/2014/main" val="4116306248"/>
                    </a:ext>
                  </a:extLst>
                </a:gridCol>
                <a:gridCol w="1666240">
                  <a:extLst>
                    <a:ext uri="{9D8B030D-6E8A-4147-A177-3AD203B41FA5}">
                      <a16:colId xmlns:a16="http://schemas.microsoft.com/office/drawing/2014/main" val="3843328965"/>
                    </a:ext>
                  </a:extLst>
                </a:gridCol>
                <a:gridCol w="772160">
                  <a:extLst>
                    <a:ext uri="{9D8B030D-6E8A-4147-A177-3AD203B41FA5}">
                      <a16:colId xmlns:a16="http://schemas.microsoft.com/office/drawing/2014/main" val="19933637"/>
                    </a:ext>
                  </a:extLst>
                </a:gridCol>
                <a:gridCol w="1107440">
                  <a:extLst>
                    <a:ext uri="{9D8B030D-6E8A-4147-A177-3AD203B41FA5}">
                      <a16:colId xmlns:a16="http://schemas.microsoft.com/office/drawing/2014/main" val="569382732"/>
                    </a:ext>
                  </a:extLst>
                </a:gridCol>
              </a:tblGrid>
              <a:tr h="472530">
                <a:tc gridSpan="4">
                  <a:txBody>
                    <a:bodyPr/>
                    <a:lstStyle/>
                    <a:p>
                      <a:pPr>
                        <a:lnSpc>
                          <a:spcPct val="114000"/>
                        </a:lnSpc>
                        <a:spcAft>
                          <a:spcPts val="1000"/>
                        </a:spcAft>
                      </a:pPr>
                      <a:r>
                        <a:rPr lang="en-CA" sz="2000" b="1" i="0" kern="1200" dirty="0">
                          <a:solidFill>
                            <a:schemeClr val="lt1"/>
                          </a:solidFill>
                          <a:effectLst/>
                          <a:latin typeface="BC Sans" pitchFamily="2" charset="0"/>
                          <a:ea typeface="BC Sans" pitchFamily="2" charset="0"/>
                          <a:cs typeface="+mn-cs"/>
                        </a:rPr>
                        <a:t>SUMMARY</a:t>
                      </a:r>
                      <a:endParaRPr lang="en-US" sz="2000" b="1" i="0" dirty="0">
                        <a:latin typeface="BC Sans" pitchFamily="2" charset="0"/>
                        <a:ea typeface="BC Sans" pitchFamily="2" charset="0"/>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58C"/>
                    </a:solidFill>
                  </a:tcPr>
                </a:tc>
                <a:tc hMerge="1">
                  <a:txBody>
                    <a:bodyPr/>
                    <a:lstStyle/>
                    <a:p>
                      <a:pPr>
                        <a:lnSpc>
                          <a:spcPct val="114000"/>
                        </a:lnSpc>
                        <a:spcAft>
                          <a:spcPts val="1000"/>
                        </a:spcAft>
                      </a:pPr>
                      <a:endParaRPr lang="en-US" sz="2000" b="0" i="0" dirty="0">
                        <a:latin typeface="BC Sans" pitchFamily="2" charset="0"/>
                        <a:ea typeface="BC Sans" pitchFamily="2" charset="0"/>
                      </a:endParaRPr>
                    </a:p>
                  </a:txBody>
                  <a:tcPr marL="108000" marR="108000" marT="108000" marB="108000" anchor="ctr">
                    <a:solidFill>
                      <a:srgbClr val="00558C"/>
                    </a:solidFill>
                  </a:tcPr>
                </a:tc>
                <a:tc hMerge="1">
                  <a:txBody>
                    <a:bodyPr/>
                    <a:lstStyle/>
                    <a:p>
                      <a:pPr>
                        <a:lnSpc>
                          <a:spcPct val="114000"/>
                        </a:lnSpc>
                        <a:spcAft>
                          <a:spcPts val="1000"/>
                        </a:spcAft>
                      </a:pPr>
                      <a:endParaRPr lang="en-US" sz="2000" b="1" i="0" dirty="0">
                        <a:latin typeface="BC Sans" pitchFamily="2" charset="0"/>
                        <a:ea typeface="BC Sans" pitchFamily="2" charset="0"/>
                      </a:endParaRPr>
                    </a:p>
                  </a:txBody>
                  <a:tcPr marL="108000" marR="108000" marT="108000" marB="108000" anchor="ctr">
                    <a:solidFill>
                      <a:srgbClr val="00558C"/>
                    </a:solidFill>
                  </a:tcPr>
                </a:tc>
                <a:tc hMerge="1">
                  <a:txBody>
                    <a:bodyPr/>
                    <a:lstStyle/>
                    <a:p>
                      <a:pPr>
                        <a:lnSpc>
                          <a:spcPct val="114000"/>
                        </a:lnSpc>
                        <a:spcAft>
                          <a:spcPts val="1000"/>
                        </a:spcAft>
                      </a:pPr>
                      <a:endParaRPr lang="en-US" sz="2000" b="1" i="0" dirty="0">
                        <a:latin typeface="BC Sans" pitchFamily="2" charset="0"/>
                        <a:ea typeface="BC Sans" pitchFamily="2" charset="0"/>
                      </a:endParaRPr>
                    </a:p>
                  </a:txBody>
                  <a:tcPr marL="108000" marR="108000" marT="108000" marB="108000" anchor="ctr">
                    <a:solidFill>
                      <a:srgbClr val="00558C"/>
                    </a:solidFill>
                  </a:tcPr>
                </a:tc>
                <a:tc>
                  <a:txBody>
                    <a:bodyPr/>
                    <a:lstStyle/>
                    <a:p>
                      <a:pPr>
                        <a:lnSpc>
                          <a:spcPct val="114000"/>
                        </a:lnSpc>
                        <a:spcAft>
                          <a:spcPts val="1000"/>
                        </a:spcAft>
                      </a:pPr>
                      <a:endParaRPr lang="en-US" sz="2000" b="1" i="0" dirty="0">
                        <a:latin typeface="BC Sans" pitchFamily="2" charset="0"/>
                        <a:ea typeface="BC Sans" pitchFamily="2" charset="0"/>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58C"/>
                    </a:solidFill>
                  </a:tcPr>
                </a:tc>
                <a:tc>
                  <a:txBody>
                    <a:bodyPr/>
                    <a:lstStyle/>
                    <a:p>
                      <a:pPr>
                        <a:lnSpc>
                          <a:spcPct val="114000"/>
                        </a:lnSpc>
                        <a:spcAft>
                          <a:spcPts val="1000"/>
                        </a:spcAft>
                      </a:pPr>
                      <a:endParaRPr lang="en-US" sz="2000" b="1" i="0" dirty="0">
                        <a:latin typeface="BC Sans" pitchFamily="2" charset="0"/>
                        <a:ea typeface="BC Sans" pitchFamily="2" charset="0"/>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339796827"/>
                  </a:ext>
                </a:extLst>
              </a:tr>
              <a:tr h="693396">
                <a:tc>
                  <a:txBody>
                    <a:bodyPr/>
                    <a:lstStyle/>
                    <a:p>
                      <a:pPr>
                        <a:lnSpc>
                          <a:spcPct val="114000"/>
                        </a:lnSpc>
                        <a:spcAft>
                          <a:spcPts val="1000"/>
                        </a:spcAft>
                      </a:pPr>
                      <a:r>
                        <a:rPr lang="en-CA" sz="2000" b="1" i="0" kern="1200" dirty="0">
                          <a:solidFill>
                            <a:schemeClr val="dk1"/>
                          </a:solidFill>
                          <a:effectLst/>
                          <a:latin typeface="BC Sans" pitchFamily="2" charset="0"/>
                          <a:ea typeface="BC Sans" pitchFamily="2" charset="0"/>
                          <a:cs typeface="+mn-cs"/>
                        </a:rPr>
                        <a:t>Providers</a:t>
                      </a:r>
                      <a:endParaRPr lang="en-US" sz="2000" b="1" i="0" dirty="0">
                        <a:latin typeface="BC Sans" pitchFamily="2" charset="0"/>
                        <a:ea typeface="BC Sans" pitchFamily="2" charset="0"/>
                      </a:endParaRPr>
                    </a:p>
                  </a:txBody>
                  <a:tcPr marL="108000" marR="108000" marT="108000" marB="108000" anchor="ctr">
                    <a:lnT w="38100" cmpd="sng">
                      <a:noFill/>
                    </a:lnT>
                    <a:lnB w="12700" cap="flat" cmpd="sng" algn="ctr">
                      <a:noFill/>
                      <a:prstDash val="solid"/>
                      <a:round/>
                      <a:headEnd type="none" w="med" len="med"/>
                      <a:tailEnd type="none" w="med" len="med"/>
                    </a:lnB>
                    <a:solidFill>
                      <a:schemeClr val="bg1">
                        <a:lumMod val="95000"/>
                      </a:schemeClr>
                    </a:solidFill>
                  </a:tcPr>
                </a:tc>
                <a:tc>
                  <a:txBody>
                    <a:bodyPr/>
                    <a:lstStyle/>
                    <a:p>
                      <a:pPr algn="r">
                        <a:lnSpc>
                          <a:spcPct val="114000"/>
                        </a:lnSpc>
                        <a:spcAft>
                          <a:spcPts val="1000"/>
                        </a:spcAft>
                      </a:pPr>
                      <a:r>
                        <a:rPr lang="en-US" sz="2000" b="0" i="0" dirty="0">
                          <a:latin typeface="BC Sans" pitchFamily="2" charset="0"/>
                          <a:ea typeface="BC Sans" pitchFamily="2" charset="0"/>
                        </a:rPr>
                        <a:t>1172</a:t>
                      </a:r>
                    </a:p>
                  </a:txBody>
                  <a:tcPr marL="108000" marR="108000" marT="108000" marB="108000" anchor="ctr">
                    <a:lnT w="38100" cmpd="sng">
                      <a:noFill/>
                    </a:lnT>
                    <a:lnB w="12700" cap="flat" cmpd="sng" algn="ctr">
                      <a:noFill/>
                      <a:prstDash val="solid"/>
                      <a:round/>
                      <a:headEnd type="none" w="med" len="med"/>
                      <a:tailEnd type="none" w="med" len="med"/>
                    </a:lnB>
                    <a:solidFill>
                      <a:schemeClr val="bg1">
                        <a:lumMod val="95000"/>
                      </a:schemeClr>
                    </a:solidFill>
                  </a:tcPr>
                </a:tc>
                <a:tc>
                  <a:txBody>
                    <a:bodyPr/>
                    <a:lstStyle/>
                    <a:p>
                      <a:pPr algn="l">
                        <a:lnSpc>
                          <a:spcPct val="114000"/>
                        </a:lnSpc>
                        <a:spcAft>
                          <a:spcPts val="1000"/>
                        </a:spcAft>
                      </a:pPr>
                      <a:endParaRPr lang="en-US" sz="2000" b="1" i="0" dirty="0">
                        <a:latin typeface="BC Sans" pitchFamily="2" charset="0"/>
                        <a:ea typeface="BC Sans" pitchFamily="2" charset="0"/>
                      </a:endParaRPr>
                    </a:p>
                  </a:txBody>
                  <a:tcPr marL="108000" marR="108000" marT="108000" marB="108000" anchor="ctr">
                    <a:lnT w="38100" cmpd="sng">
                      <a:noFill/>
                    </a:lnT>
                    <a:lnB w="12700" cap="flat" cmpd="sng" algn="ctr">
                      <a:noFill/>
                      <a:prstDash val="solid"/>
                      <a:round/>
                      <a:headEnd type="none" w="med" len="med"/>
                      <a:tailEnd type="none" w="med" len="med"/>
                    </a:lnB>
                    <a:solidFill>
                      <a:schemeClr val="bg1">
                        <a:lumMod val="95000"/>
                      </a:schemeClr>
                    </a:solidFill>
                  </a:tcPr>
                </a:tc>
                <a:tc>
                  <a:txBody>
                    <a:bodyPr/>
                    <a:lstStyle/>
                    <a:p>
                      <a:pPr algn="r">
                        <a:lnSpc>
                          <a:spcPct val="114000"/>
                        </a:lnSpc>
                        <a:spcAft>
                          <a:spcPts val="1000"/>
                        </a:spcAft>
                      </a:pPr>
                      <a:endParaRPr lang="en-US" sz="2000" b="0" i="0" dirty="0">
                        <a:latin typeface="BC Sans" pitchFamily="2" charset="0"/>
                        <a:ea typeface="BC Sans" pitchFamily="2" charset="0"/>
                      </a:endParaRPr>
                    </a:p>
                  </a:txBody>
                  <a:tcPr marL="108000" marR="108000" marT="108000" marB="108000" anchor="ctr">
                    <a:lnT w="38100" cmpd="sng">
                      <a:noFill/>
                    </a:lnT>
                    <a:lnB w="12700" cap="flat" cmpd="sng" algn="ctr">
                      <a:noFill/>
                      <a:prstDash val="solid"/>
                      <a:round/>
                      <a:headEnd type="none" w="med" len="med"/>
                      <a:tailEnd type="none" w="med" len="med"/>
                    </a:lnB>
                    <a:solidFill>
                      <a:schemeClr val="bg1">
                        <a:lumMod val="95000"/>
                      </a:schemeClr>
                    </a:solidFill>
                  </a:tcPr>
                </a:tc>
                <a:tc>
                  <a:txBody>
                    <a:bodyPr/>
                    <a:lstStyle/>
                    <a:p>
                      <a:pPr algn="r">
                        <a:lnSpc>
                          <a:spcPct val="114000"/>
                        </a:lnSpc>
                        <a:spcAft>
                          <a:spcPts val="1000"/>
                        </a:spcAft>
                      </a:pPr>
                      <a:endParaRPr lang="en-US" sz="2000" b="0" i="0" dirty="0">
                        <a:latin typeface="BC Sans" pitchFamily="2" charset="0"/>
                        <a:ea typeface="BC Sans" pitchFamily="2" charset="0"/>
                      </a:endParaRPr>
                    </a:p>
                  </a:txBody>
                  <a:tcPr marL="108000" marR="108000" marT="108000" marB="108000" anchor="ctr">
                    <a:lnT w="38100" cmpd="sng">
                      <a:noFill/>
                    </a:lnT>
                    <a:lnB w="12700" cap="flat" cmpd="sng" algn="ctr">
                      <a:noFill/>
                      <a:prstDash val="solid"/>
                      <a:round/>
                      <a:headEnd type="none" w="med" len="med"/>
                      <a:tailEnd type="none" w="med" len="med"/>
                    </a:lnB>
                    <a:solidFill>
                      <a:schemeClr val="bg1">
                        <a:lumMod val="95000"/>
                      </a:schemeClr>
                    </a:solidFill>
                  </a:tcPr>
                </a:tc>
                <a:tc>
                  <a:txBody>
                    <a:bodyPr/>
                    <a:lstStyle/>
                    <a:p>
                      <a:pPr algn="r">
                        <a:lnSpc>
                          <a:spcPct val="114000"/>
                        </a:lnSpc>
                        <a:spcAft>
                          <a:spcPts val="1000"/>
                        </a:spcAft>
                      </a:pPr>
                      <a:endParaRPr lang="en-US" sz="2000" b="0" i="0" dirty="0">
                        <a:latin typeface="BC Sans" pitchFamily="2" charset="0"/>
                        <a:ea typeface="BC Sans" pitchFamily="2" charset="0"/>
                      </a:endParaRPr>
                    </a:p>
                  </a:txBody>
                  <a:tcPr marL="108000" marR="108000" marT="108000" marB="108000" anchor="ctr">
                    <a:lnT w="38100" cmpd="sng">
                      <a:noFill/>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22646745"/>
                  </a:ext>
                </a:extLst>
              </a:tr>
              <a:tr h="693396">
                <a:tc>
                  <a:txBody>
                    <a:bodyPr/>
                    <a:lstStyle/>
                    <a:p>
                      <a:pPr>
                        <a:lnSpc>
                          <a:spcPct val="114000"/>
                        </a:lnSpc>
                        <a:spcAft>
                          <a:spcPts val="1000"/>
                        </a:spcAft>
                      </a:pPr>
                      <a:r>
                        <a:rPr lang="en-US" sz="2000" b="1" i="0" kern="1200" dirty="0">
                          <a:solidFill>
                            <a:schemeClr val="dk1"/>
                          </a:solidFill>
                          <a:effectLst/>
                          <a:latin typeface="BC Sans" pitchFamily="2" charset="0"/>
                          <a:ea typeface="BC Sans" pitchFamily="2" charset="0"/>
                          <a:cs typeface="+mn-cs"/>
                        </a:rPr>
                        <a:t>A</a:t>
                      </a:r>
                      <a:r>
                        <a:rPr lang="en-CA" sz="2000" b="1" i="0" kern="1200" dirty="0">
                          <a:solidFill>
                            <a:schemeClr val="dk1"/>
                          </a:solidFill>
                          <a:effectLst/>
                          <a:latin typeface="BC Sans" pitchFamily="2" charset="0"/>
                          <a:ea typeface="BC Sans" pitchFamily="2" charset="0"/>
                          <a:cs typeface="+mn-cs"/>
                        </a:rPr>
                        <a:t>ssignments</a:t>
                      </a:r>
                      <a:endParaRPr lang="en-US" sz="2000" b="1" i="0" dirty="0">
                        <a:latin typeface="BC Sans" pitchFamily="2" charset="0"/>
                        <a:ea typeface="BC Sans" pitchFamily="2" charset="0"/>
                      </a:endParaRPr>
                    </a:p>
                  </a:txBody>
                  <a:tcPr marL="108000" marR="108000" marT="108000" marB="108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lnSpc>
                          <a:spcPct val="114000"/>
                        </a:lnSpc>
                        <a:spcAft>
                          <a:spcPts val="1000"/>
                        </a:spcAft>
                      </a:pPr>
                      <a:r>
                        <a:rPr lang="en-US" sz="2000" b="0" i="0" dirty="0">
                          <a:latin typeface="BC Sans" pitchFamily="2" charset="0"/>
                          <a:ea typeface="BC Sans" pitchFamily="2" charset="0"/>
                        </a:rPr>
                        <a:t>2476</a:t>
                      </a:r>
                    </a:p>
                  </a:txBody>
                  <a:tcPr marL="108000" marR="108000" marT="108000" marB="108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14000"/>
                        </a:lnSpc>
                        <a:spcAft>
                          <a:spcPts val="1000"/>
                        </a:spcAft>
                      </a:pPr>
                      <a:endParaRPr lang="en-US" sz="2000" b="1" i="0" dirty="0">
                        <a:latin typeface="BC Sans" pitchFamily="2" charset="0"/>
                        <a:ea typeface="BC Sans" pitchFamily="2" charset="0"/>
                      </a:endParaRPr>
                    </a:p>
                  </a:txBody>
                  <a:tcPr marL="108000" marR="108000" marT="108000" marB="108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lnSpc>
                          <a:spcPct val="114000"/>
                        </a:lnSpc>
                        <a:spcAft>
                          <a:spcPts val="1000"/>
                        </a:spcAft>
                      </a:pPr>
                      <a:endParaRPr lang="en-US" sz="2000" b="0" i="0" dirty="0">
                        <a:latin typeface="BC Sans" pitchFamily="2" charset="0"/>
                        <a:ea typeface="BC Sans" pitchFamily="2" charset="0"/>
                      </a:endParaRPr>
                    </a:p>
                  </a:txBody>
                  <a:tcPr marL="108000" marR="108000" marT="108000" marB="108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lnSpc>
                          <a:spcPct val="114000"/>
                        </a:lnSpc>
                        <a:spcAft>
                          <a:spcPts val="1000"/>
                        </a:spcAft>
                      </a:pPr>
                      <a:endParaRPr lang="en-US" sz="2000" b="0" i="0" dirty="0">
                        <a:latin typeface="BC Sans" pitchFamily="2" charset="0"/>
                        <a:ea typeface="BC Sans" pitchFamily="2" charset="0"/>
                      </a:endParaRPr>
                    </a:p>
                  </a:txBody>
                  <a:tcPr marL="108000" marR="108000" marT="108000" marB="108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lnSpc>
                          <a:spcPct val="114000"/>
                        </a:lnSpc>
                        <a:spcAft>
                          <a:spcPts val="1000"/>
                        </a:spcAft>
                      </a:pPr>
                      <a:endParaRPr lang="en-US" sz="2000" b="0" i="0" dirty="0">
                        <a:latin typeface="BC Sans" pitchFamily="2" charset="0"/>
                        <a:ea typeface="BC Sans" pitchFamily="2" charset="0"/>
                      </a:endParaRPr>
                    </a:p>
                  </a:txBody>
                  <a:tcPr marL="108000" marR="108000" marT="108000" marB="108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38490005"/>
                  </a:ext>
                </a:extLst>
              </a:tr>
              <a:tr h="501545">
                <a:tc>
                  <a:txBody>
                    <a:bodyPr/>
                    <a:lstStyle/>
                    <a:p>
                      <a:pPr>
                        <a:lnSpc>
                          <a:spcPct val="114000"/>
                        </a:lnSpc>
                        <a:spcAft>
                          <a:spcPts val="1000"/>
                        </a:spcAft>
                      </a:pPr>
                      <a:endParaRPr lang="en-US" sz="2000" b="1" i="0" dirty="0">
                        <a:latin typeface="BC Sans" pitchFamily="2" charset="0"/>
                        <a:ea typeface="BC Sans" pitchFamily="2" charset="0"/>
                      </a:endParaRPr>
                    </a:p>
                  </a:txBody>
                  <a:tcPr marL="108000" marR="108000" marT="108000" marB="108000" anchor="ctr">
                    <a:lnT w="12700" cap="flat" cmpd="sng" algn="ctr">
                      <a:noFill/>
                      <a:prstDash val="solid"/>
                      <a:round/>
                      <a:headEnd type="none" w="med" len="med"/>
                      <a:tailEnd type="none" w="med" len="med"/>
                    </a:lnT>
                    <a:solidFill>
                      <a:schemeClr val="bg1">
                        <a:lumMod val="95000"/>
                      </a:schemeClr>
                    </a:solidFill>
                  </a:tcPr>
                </a:tc>
                <a:tc>
                  <a:txBody>
                    <a:bodyPr/>
                    <a:lstStyle/>
                    <a:p>
                      <a:pPr algn="l">
                        <a:lnSpc>
                          <a:spcPct val="114000"/>
                        </a:lnSpc>
                        <a:spcAft>
                          <a:spcPts val="1000"/>
                        </a:spcAft>
                      </a:pPr>
                      <a:r>
                        <a:rPr lang="en-US" sz="2000" b="1" i="0" dirty="0">
                          <a:solidFill>
                            <a:srgbClr val="00558C"/>
                          </a:solidFill>
                          <a:latin typeface="BC Sans" pitchFamily="2" charset="0"/>
                          <a:ea typeface="BC Sans" pitchFamily="2" charset="0"/>
                        </a:rPr>
                        <a:t>Active</a:t>
                      </a:r>
                    </a:p>
                  </a:txBody>
                  <a:tcPr marL="108000" marR="108000" marT="108000" marB="108000" anchor="ctr">
                    <a:lnT w="12700" cap="flat" cmpd="sng" algn="ctr">
                      <a:noFill/>
                      <a:prstDash val="solid"/>
                      <a:round/>
                      <a:headEnd type="none" w="med" len="med"/>
                      <a:tailEnd type="none" w="med" len="med"/>
                    </a:lnT>
                    <a:solidFill>
                      <a:schemeClr val="bg1">
                        <a:lumMod val="95000"/>
                      </a:schemeClr>
                    </a:solidFill>
                  </a:tcPr>
                </a:tc>
                <a:tc>
                  <a:txBody>
                    <a:bodyPr/>
                    <a:lstStyle/>
                    <a:p>
                      <a:pPr algn="l">
                        <a:lnSpc>
                          <a:spcPct val="114000"/>
                        </a:lnSpc>
                        <a:spcAft>
                          <a:spcPts val="1000"/>
                        </a:spcAft>
                      </a:pPr>
                      <a:r>
                        <a:rPr lang="en-US" sz="2000" b="0" i="0" dirty="0">
                          <a:latin typeface="BC Sans" pitchFamily="2" charset="0"/>
                          <a:ea typeface="BC Sans" pitchFamily="2" charset="0"/>
                        </a:rPr>
                        <a:t>722</a:t>
                      </a:r>
                    </a:p>
                  </a:txBody>
                  <a:tcPr marL="108000" marR="108000" marT="108000" marB="108000" anchor="ctr">
                    <a:lnT w="12700" cap="flat" cmpd="sng" algn="ctr">
                      <a:noFill/>
                      <a:prstDash val="solid"/>
                      <a:round/>
                      <a:headEnd type="none" w="med" len="med"/>
                      <a:tailEnd type="none" w="med" len="med"/>
                    </a:lnT>
                    <a:solidFill>
                      <a:schemeClr val="bg1">
                        <a:lumMod val="95000"/>
                      </a:schemeClr>
                    </a:solidFill>
                  </a:tcPr>
                </a:tc>
                <a:tc>
                  <a:txBody>
                    <a:bodyPr/>
                    <a:lstStyle/>
                    <a:p>
                      <a:pPr algn="l">
                        <a:lnSpc>
                          <a:spcPct val="114000"/>
                        </a:lnSpc>
                        <a:spcAft>
                          <a:spcPts val="1000"/>
                        </a:spcAft>
                      </a:pPr>
                      <a:r>
                        <a:rPr lang="en-US" sz="2000" b="1" i="0" dirty="0">
                          <a:solidFill>
                            <a:srgbClr val="00558C"/>
                          </a:solidFill>
                          <a:latin typeface="BC Sans" pitchFamily="2" charset="0"/>
                          <a:ea typeface="BC Sans" pitchFamily="2" charset="0"/>
                        </a:rPr>
                        <a:t>Provisional</a:t>
                      </a:r>
                    </a:p>
                  </a:txBody>
                  <a:tcPr marL="108000" marR="108000" marT="108000" marB="108000" anchor="ctr">
                    <a:lnT w="12700" cap="flat" cmpd="sng" algn="ctr">
                      <a:noFill/>
                      <a:prstDash val="solid"/>
                      <a:round/>
                      <a:headEnd type="none" w="med" len="med"/>
                      <a:tailEnd type="none" w="med" len="med"/>
                    </a:lnT>
                    <a:solidFill>
                      <a:schemeClr val="bg1">
                        <a:lumMod val="95000"/>
                      </a:schemeClr>
                    </a:solidFill>
                  </a:tcPr>
                </a:tc>
                <a:tc>
                  <a:txBody>
                    <a:bodyPr/>
                    <a:lstStyle/>
                    <a:p>
                      <a:pPr algn="l">
                        <a:lnSpc>
                          <a:spcPct val="114000"/>
                        </a:lnSpc>
                        <a:spcAft>
                          <a:spcPts val="1000"/>
                        </a:spcAft>
                      </a:pPr>
                      <a:r>
                        <a:rPr lang="en-US" sz="2000" b="0" i="0" dirty="0">
                          <a:latin typeface="BC Sans" pitchFamily="2" charset="0"/>
                          <a:ea typeface="BC Sans" pitchFamily="2" charset="0"/>
                        </a:rPr>
                        <a:t>155</a:t>
                      </a:r>
                    </a:p>
                  </a:txBody>
                  <a:tcPr marL="108000" marR="108000" marT="108000" marB="108000" anchor="ctr">
                    <a:lnT w="12700" cap="flat" cmpd="sng" algn="ctr">
                      <a:noFill/>
                      <a:prstDash val="solid"/>
                      <a:round/>
                      <a:headEnd type="none" w="med" len="med"/>
                      <a:tailEnd type="none" w="med" len="med"/>
                    </a:lnT>
                    <a:solidFill>
                      <a:schemeClr val="bg1">
                        <a:lumMod val="95000"/>
                      </a:schemeClr>
                    </a:solidFill>
                  </a:tcPr>
                </a:tc>
                <a:tc>
                  <a:txBody>
                    <a:bodyPr/>
                    <a:lstStyle/>
                    <a:p>
                      <a:pPr algn="l">
                        <a:lnSpc>
                          <a:spcPct val="114000"/>
                        </a:lnSpc>
                        <a:spcAft>
                          <a:spcPts val="1000"/>
                        </a:spcAft>
                      </a:pPr>
                      <a:r>
                        <a:rPr lang="en-US" sz="2000" b="1" i="0" dirty="0">
                          <a:solidFill>
                            <a:srgbClr val="00558C"/>
                          </a:solidFill>
                          <a:latin typeface="BC Sans" pitchFamily="2" charset="0"/>
                          <a:ea typeface="BC Sans" pitchFamily="2" charset="0"/>
                        </a:rPr>
                        <a:t> = 877</a:t>
                      </a:r>
                    </a:p>
                  </a:txBody>
                  <a:tcPr marL="108000" marR="108000" marT="108000" marB="108000" anchor="ctr">
                    <a:lnT w="127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279416884"/>
                  </a:ext>
                </a:extLst>
              </a:tr>
              <a:tr h="501545">
                <a:tc>
                  <a:txBody>
                    <a:bodyPr/>
                    <a:lstStyle/>
                    <a:p>
                      <a:pPr>
                        <a:lnSpc>
                          <a:spcPct val="114000"/>
                        </a:lnSpc>
                        <a:spcAft>
                          <a:spcPts val="1000"/>
                        </a:spcAft>
                      </a:pPr>
                      <a:endParaRPr lang="en-US" sz="2000" b="1" i="0" dirty="0">
                        <a:latin typeface="BC Sans" pitchFamily="2" charset="0"/>
                        <a:ea typeface="BC Sans" pitchFamily="2" charset="0"/>
                      </a:endParaRPr>
                    </a:p>
                  </a:txBody>
                  <a:tcPr marL="108000" marR="108000" marT="108000" marB="108000" anchor="ctr">
                    <a:solidFill>
                      <a:schemeClr val="bg1">
                        <a:lumMod val="95000"/>
                      </a:schemeClr>
                    </a:solidFill>
                  </a:tcPr>
                </a:tc>
                <a:tc>
                  <a:txBody>
                    <a:bodyPr/>
                    <a:lstStyle/>
                    <a:p>
                      <a:pPr algn="l">
                        <a:lnSpc>
                          <a:spcPct val="114000"/>
                        </a:lnSpc>
                        <a:spcAft>
                          <a:spcPts val="1000"/>
                        </a:spcAft>
                      </a:pPr>
                      <a:r>
                        <a:rPr lang="en-US" sz="2000" b="1" i="0" dirty="0">
                          <a:solidFill>
                            <a:srgbClr val="00558C"/>
                          </a:solidFill>
                          <a:latin typeface="BC Sans" pitchFamily="2" charset="0"/>
                          <a:ea typeface="BC Sans" pitchFamily="2" charset="0"/>
                        </a:rPr>
                        <a:t>Associates</a:t>
                      </a:r>
                    </a:p>
                  </a:txBody>
                  <a:tcPr marL="108000" marR="108000" marT="108000" marB="108000" anchor="ctr">
                    <a:solidFill>
                      <a:schemeClr val="bg1">
                        <a:lumMod val="95000"/>
                      </a:schemeClr>
                    </a:solidFill>
                  </a:tcPr>
                </a:tc>
                <a:tc>
                  <a:txBody>
                    <a:bodyPr/>
                    <a:lstStyle/>
                    <a:p>
                      <a:pPr algn="l">
                        <a:lnSpc>
                          <a:spcPct val="114000"/>
                        </a:lnSpc>
                        <a:spcAft>
                          <a:spcPts val="1000"/>
                        </a:spcAft>
                      </a:pPr>
                      <a:r>
                        <a:rPr lang="en-US" sz="2000" b="0" i="0" dirty="0">
                          <a:latin typeface="BC Sans" pitchFamily="2" charset="0"/>
                          <a:ea typeface="BC Sans" pitchFamily="2" charset="0"/>
                        </a:rPr>
                        <a:t>1120</a:t>
                      </a:r>
                    </a:p>
                  </a:txBody>
                  <a:tcPr marL="108000" marR="108000" marT="108000" marB="108000" anchor="ctr">
                    <a:solidFill>
                      <a:schemeClr val="bg1">
                        <a:lumMod val="95000"/>
                      </a:schemeClr>
                    </a:solidFill>
                  </a:tcPr>
                </a:tc>
                <a:tc>
                  <a:txBody>
                    <a:bodyPr/>
                    <a:lstStyle/>
                    <a:p>
                      <a:pPr algn="l">
                        <a:lnSpc>
                          <a:spcPct val="114000"/>
                        </a:lnSpc>
                        <a:spcAft>
                          <a:spcPts val="1000"/>
                        </a:spcAft>
                      </a:pPr>
                      <a:endParaRPr lang="en-US" sz="2000" b="1" i="0" dirty="0">
                        <a:solidFill>
                          <a:srgbClr val="00558C"/>
                        </a:solidFill>
                        <a:latin typeface="BC Sans" pitchFamily="2" charset="0"/>
                        <a:ea typeface="BC Sans" pitchFamily="2" charset="0"/>
                      </a:endParaRPr>
                    </a:p>
                  </a:txBody>
                  <a:tcPr marL="108000" marR="108000" marT="108000" marB="108000" anchor="ctr">
                    <a:solidFill>
                      <a:schemeClr val="bg1">
                        <a:lumMod val="95000"/>
                      </a:schemeClr>
                    </a:solidFill>
                  </a:tcPr>
                </a:tc>
                <a:tc>
                  <a:txBody>
                    <a:bodyPr/>
                    <a:lstStyle/>
                    <a:p>
                      <a:pPr algn="l">
                        <a:lnSpc>
                          <a:spcPct val="114000"/>
                        </a:lnSpc>
                        <a:spcAft>
                          <a:spcPts val="1000"/>
                        </a:spcAft>
                      </a:pPr>
                      <a:endParaRPr lang="en-US" sz="2000" b="0" i="0" dirty="0">
                        <a:latin typeface="BC Sans" pitchFamily="2" charset="0"/>
                        <a:ea typeface="BC Sans" pitchFamily="2" charset="0"/>
                      </a:endParaRPr>
                    </a:p>
                  </a:txBody>
                  <a:tcPr marL="108000" marR="108000" marT="108000" marB="108000" anchor="ctr">
                    <a:solidFill>
                      <a:schemeClr val="bg1">
                        <a:lumMod val="95000"/>
                      </a:schemeClr>
                    </a:solidFill>
                  </a:tcPr>
                </a:tc>
                <a:tc>
                  <a:txBody>
                    <a:bodyPr/>
                    <a:lstStyle/>
                    <a:p>
                      <a:pPr algn="l">
                        <a:lnSpc>
                          <a:spcPct val="114000"/>
                        </a:lnSpc>
                        <a:spcAft>
                          <a:spcPts val="1000"/>
                        </a:spcAft>
                      </a:pPr>
                      <a:endParaRPr lang="en-US" sz="2000" b="1" i="0" dirty="0">
                        <a:solidFill>
                          <a:srgbClr val="00558C"/>
                        </a:solidFill>
                        <a:latin typeface="BC Sans" pitchFamily="2" charset="0"/>
                        <a:ea typeface="BC Sans" pitchFamily="2" charset="0"/>
                      </a:endParaRPr>
                    </a:p>
                  </a:txBody>
                  <a:tcPr marL="108000" marR="108000" marT="108000" marB="108000" anchor="ctr">
                    <a:solidFill>
                      <a:schemeClr val="bg1">
                        <a:lumMod val="95000"/>
                      </a:schemeClr>
                    </a:solidFill>
                  </a:tcPr>
                </a:tc>
                <a:extLst>
                  <a:ext uri="{0D108BD9-81ED-4DB2-BD59-A6C34878D82A}">
                    <a16:rowId xmlns:a16="http://schemas.microsoft.com/office/drawing/2014/main" val="2754908305"/>
                  </a:ext>
                </a:extLst>
              </a:tr>
              <a:tr h="716693">
                <a:tc>
                  <a:txBody>
                    <a:bodyPr/>
                    <a:lstStyle/>
                    <a:p>
                      <a:pPr>
                        <a:lnSpc>
                          <a:spcPct val="114000"/>
                        </a:lnSpc>
                        <a:spcAft>
                          <a:spcPts val="1000"/>
                        </a:spcAft>
                      </a:pPr>
                      <a:endParaRPr lang="en-US" sz="2000" b="1" i="0" dirty="0">
                        <a:latin typeface="BC Sans" pitchFamily="2" charset="0"/>
                        <a:ea typeface="BC Sans" pitchFamily="2" charset="0"/>
                      </a:endParaRPr>
                    </a:p>
                  </a:txBody>
                  <a:tcPr marL="108000" marR="108000" marT="108000" marB="108000" anchor="ctr">
                    <a:solidFill>
                      <a:schemeClr val="bg1">
                        <a:lumMod val="95000"/>
                      </a:schemeClr>
                    </a:solidFill>
                  </a:tcPr>
                </a:tc>
                <a:tc>
                  <a:txBody>
                    <a:bodyPr/>
                    <a:lstStyle/>
                    <a:p>
                      <a:pPr algn="l">
                        <a:lnSpc>
                          <a:spcPct val="114000"/>
                        </a:lnSpc>
                        <a:spcAft>
                          <a:spcPts val="1000"/>
                        </a:spcAft>
                      </a:pPr>
                      <a:r>
                        <a:rPr lang="en-US" sz="2000" b="1" i="0" dirty="0">
                          <a:solidFill>
                            <a:srgbClr val="00558C"/>
                          </a:solidFill>
                          <a:latin typeface="BC Sans" pitchFamily="2" charset="0"/>
                          <a:ea typeface="BC Sans" pitchFamily="2" charset="0"/>
                        </a:rPr>
                        <a:t>Temporaries</a:t>
                      </a:r>
                    </a:p>
                  </a:txBody>
                  <a:tcPr marL="108000" marR="108000" marT="108000" marB="108000" anchor="ctr">
                    <a:solidFill>
                      <a:schemeClr val="bg1">
                        <a:lumMod val="95000"/>
                      </a:schemeClr>
                    </a:solidFill>
                  </a:tcPr>
                </a:tc>
                <a:tc>
                  <a:txBody>
                    <a:bodyPr/>
                    <a:lstStyle/>
                    <a:p>
                      <a:pPr algn="l">
                        <a:lnSpc>
                          <a:spcPct val="114000"/>
                        </a:lnSpc>
                        <a:spcAft>
                          <a:spcPts val="1000"/>
                        </a:spcAft>
                      </a:pPr>
                      <a:r>
                        <a:rPr lang="en-US" sz="2000" b="0" i="0" dirty="0">
                          <a:latin typeface="BC Sans" pitchFamily="2" charset="0"/>
                          <a:ea typeface="BC Sans" pitchFamily="2" charset="0"/>
                        </a:rPr>
                        <a:t>353</a:t>
                      </a:r>
                    </a:p>
                  </a:txBody>
                  <a:tcPr marL="108000" marR="108000" marT="108000" marB="108000" anchor="ctr">
                    <a:solidFill>
                      <a:schemeClr val="bg1">
                        <a:lumMod val="95000"/>
                      </a:schemeClr>
                    </a:solidFill>
                  </a:tcPr>
                </a:tc>
                <a:tc gridSpan="3">
                  <a:txBody>
                    <a:bodyPr/>
                    <a:lstStyle/>
                    <a:p>
                      <a:pPr algn="l">
                        <a:lnSpc>
                          <a:spcPct val="114000"/>
                        </a:lnSpc>
                        <a:spcAft>
                          <a:spcPts val="1000"/>
                        </a:spcAft>
                      </a:pPr>
                      <a:r>
                        <a:rPr lang="en-CA" sz="1800" kern="1200" dirty="0">
                          <a:solidFill>
                            <a:schemeClr val="dk1"/>
                          </a:solidFill>
                          <a:effectLst/>
                          <a:latin typeface="+mn-lt"/>
                          <a:ea typeface="+mn-ea"/>
                          <a:cs typeface="+mn-cs"/>
                        </a:rPr>
                        <a:t>(239 = PHH 38, PMH 37, TGH 93 and LMGH 56)</a:t>
                      </a:r>
                      <a:endParaRPr lang="en-US" sz="2000" b="1" i="0" dirty="0">
                        <a:solidFill>
                          <a:srgbClr val="00558C"/>
                        </a:solidFill>
                        <a:latin typeface="BC Sans" pitchFamily="2" charset="0"/>
                        <a:ea typeface="BC Sans" pitchFamily="2" charset="0"/>
                      </a:endParaRPr>
                    </a:p>
                  </a:txBody>
                  <a:tcPr marL="108000" marR="108000" marT="108000" marB="108000" anchor="ctr">
                    <a:solidFill>
                      <a:schemeClr val="bg1">
                        <a:lumMod val="95000"/>
                      </a:schemeClr>
                    </a:solidFill>
                  </a:tcPr>
                </a:tc>
                <a:tc hMerge="1">
                  <a:txBody>
                    <a:bodyPr/>
                    <a:lstStyle/>
                    <a:p>
                      <a:pPr algn="l">
                        <a:lnSpc>
                          <a:spcPct val="114000"/>
                        </a:lnSpc>
                        <a:spcAft>
                          <a:spcPts val="1000"/>
                        </a:spcAft>
                      </a:pPr>
                      <a:endParaRPr lang="en-US" sz="2000" b="0" i="0" dirty="0">
                        <a:latin typeface="BC Sans" pitchFamily="2" charset="0"/>
                        <a:ea typeface="BC Sans" pitchFamily="2" charset="0"/>
                      </a:endParaRPr>
                    </a:p>
                  </a:txBody>
                  <a:tcPr marL="108000" marR="108000" marT="108000" marB="108000" anchor="ctr">
                    <a:solidFill>
                      <a:schemeClr val="bg1">
                        <a:lumMod val="95000"/>
                      </a:schemeClr>
                    </a:solidFill>
                  </a:tcPr>
                </a:tc>
                <a:tc hMerge="1">
                  <a:txBody>
                    <a:bodyPr/>
                    <a:lstStyle/>
                    <a:p>
                      <a:pPr algn="l">
                        <a:lnSpc>
                          <a:spcPct val="114000"/>
                        </a:lnSpc>
                        <a:spcAft>
                          <a:spcPts val="1000"/>
                        </a:spcAft>
                      </a:pPr>
                      <a:endParaRPr lang="en-US" sz="2000" b="1" i="0" dirty="0">
                        <a:solidFill>
                          <a:srgbClr val="00558C"/>
                        </a:solidFill>
                        <a:latin typeface="BC Sans" pitchFamily="2" charset="0"/>
                        <a:ea typeface="BC Sans" pitchFamily="2" charset="0"/>
                      </a:endParaRPr>
                    </a:p>
                  </a:txBody>
                  <a:tcPr marL="108000" marR="108000" marT="108000" marB="108000" anchor="ctr">
                    <a:solidFill>
                      <a:schemeClr val="bg1">
                        <a:lumMod val="95000"/>
                      </a:schemeClr>
                    </a:solidFill>
                  </a:tcPr>
                </a:tc>
                <a:extLst>
                  <a:ext uri="{0D108BD9-81ED-4DB2-BD59-A6C34878D82A}">
                    <a16:rowId xmlns:a16="http://schemas.microsoft.com/office/drawing/2014/main" val="3216056774"/>
                  </a:ext>
                </a:extLst>
              </a:tr>
            </a:tbl>
          </a:graphicData>
        </a:graphic>
      </p:graphicFrame>
      <p:pic>
        <p:nvPicPr>
          <p:cNvPr id="11" name="Picture 10">
            <a:extLst>
              <a:ext uri="{FF2B5EF4-FFF2-40B4-BE49-F238E27FC236}">
                <a16:creationId xmlns:a16="http://schemas.microsoft.com/office/drawing/2014/main" id="{730093DB-6232-20EB-909B-3B087BD28385}"/>
              </a:ext>
            </a:extLst>
          </p:cNvPr>
          <p:cNvPicPr>
            <a:picLocks noChangeAspect="1"/>
          </p:cNvPicPr>
          <p:nvPr/>
        </p:nvPicPr>
        <p:blipFill>
          <a:blip r:embed="rId3"/>
          <a:srcRect l="1523" r="5604"/>
          <a:stretch>
            <a:fillRect/>
          </a:stretch>
        </p:blipFill>
        <p:spPr>
          <a:xfrm>
            <a:off x="9348932" y="2839709"/>
            <a:ext cx="2746279" cy="1935491"/>
          </a:xfrm>
          <a:prstGeom prst="rect">
            <a:avLst/>
          </a:prstGeom>
        </p:spPr>
      </p:pic>
      <p:sp>
        <p:nvSpPr>
          <p:cNvPr id="4" name="TextBox 3">
            <a:extLst>
              <a:ext uri="{FF2B5EF4-FFF2-40B4-BE49-F238E27FC236}">
                <a16:creationId xmlns:a16="http://schemas.microsoft.com/office/drawing/2014/main" id="{A694E406-C3FB-988A-D71C-C26CAC644BE8}"/>
              </a:ext>
            </a:extLst>
          </p:cNvPr>
          <p:cNvSpPr txBox="1"/>
          <p:nvPr/>
        </p:nvSpPr>
        <p:spPr>
          <a:xfrm>
            <a:off x="775171" y="1413045"/>
            <a:ext cx="10197629" cy="800219"/>
          </a:xfrm>
          <a:prstGeom prst="rect">
            <a:avLst/>
          </a:prstGeom>
          <a:noFill/>
        </p:spPr>
        <p:txBody>
          <a:bodyPr wrap="square">
            <a:spAutoFit/>
          </a:bodyPr>
          <a:lstStyle/>
          <a:p>
            <a:r>
              <a:rPr lang="en-US" sz="2600" b="1" dirty="0">
                <a:solidFill>
                  <a:srgbClr val="00558C"/>
                </a:solidFill>
              </a:rPr>
              <a:t>D</a:t>
            </a:r>
            <a:r>
              <a:rPr lang="en-CA" sz="2600" b="1" dirty="0">
                <a:solidFill>
                  <a:srgbClr val="00558C"/>
                </a:solidFill>
              </a:rPr>
              <a:t>epartment of Primary Care </a:t>
            </a:r>
          </a:p>
          <a:p>
            <a:r>
              <a:rPr lang="en-CA" sz="2000" b="1" dirty="0">
                <a:solidFill>
                  <a:schemeClr val="accent2">
                    <a:lumMod val="60000"/>
                    <a:lumOff val="40000"/>
                  </a:schemeClr>
                </a:solidFill>
              </a:rPr>
              <a:t>(Prior to restructuring and becoming the Department of Family Physicians)</a:t>
            </a:r>
          </a:p>
        </p:txBody>
      </p:sp>
    </p:spTree>
    <p:extLst>
      <p:ext uri="{BB962C8B-B14F-4D97-AF65-F5344CB8AC3E}">
        <p14:creationId xmlns:p14="http://schemas.microsoft.com/office/powerpoint/2010/main" val="364171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D4FA34-1741-79F8-772E-EBCBCA863BCC}"/>
              </a:ext>
            </a:extLst>
          </p:cNvPr>
          <p:cNvSpPr txBox="1"/>
          <p:nvPr/>
        </p:nvSpPr>
        <p:spPr>
          <a:xfrm>
            <a:off x="963281" y="782823"/>
            <a:ext cx="10969924"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4000" b="1" dirty="0">
                <a:solidFill>
                  <a:srgbClr val="000000"/>
                </a:solidFill>
                <a:latin typeface="BC Sans"/>
              </a:rPr>
              <a:t>Old Structure of Department of Primary Care &amp; New Structure Department of Family Physicians</a:t>
            </a:r>
            <a:endParaRPr lang="en-US" sz="4000" dirty="0">
              <a:solidFill>
                <a:srgbClr val="000000"/>
              </a:solidFill>
              <a:ea typeface="BC Sans"/>
            </a:endParaRPr>
          </a:p>
          <a:p>
            <a:pPr algn="ctr"/>
            <a:endParaRPr lang="en-US" dirty="0">
              <a:solidFill>
                <a:srgbClr val="000000"/>
              </a:solidFill>
            </a:endParaRPr>
          </a:p>
        </p:txBody>
      </p:sp>
      <p:graphicFrame>
        <p:nvGraphicFramePr>
          <p:cNvPr id="12" name="Table 11">
            <a:extLst>
              <a:ext uri="{FF2B5EF4-FFF2-40B4-BE49-F238E27FC236}">
                <a16:creationId xmlns:a16="http://schemas.microsoft.com/office/drawing/2014/main" id="{6A90EC17-4FB9-730B-E833-3552FC60CFBE}"/>
              </a:ext>
            </a:extLst>
          </p:cNvPr>
          <p:cNvGraphicFramePr>
            <a:graphicFrameLocks noGrp="1"/>
          </p:cNvGraphicFramePr>
          <p:nvPr>
            <p:extLst>
              <p:ext uri="{D42A27DB-BD31-4B8C-83A1-F6EECF244321}">
                <p14:modId xmlns:p14="http://schemas.microsoft.com/office/powerpoint/2010/main" val="4022062715"/>
              </p:ext>
            </p:extLst>
          </p:nvPr>
        </p:nvGraphicFramePr>
        <p:xfrm>
          <a:off x="834945" y="2997754"/>
          <a:ext cx="4701396" cy="3024216"/>
        </p:xfrm>
        <a:graphic>
          <a:graphicData uri="http://schemas.openxmlformats.org/drawingml/2006/table">
            <a:tbl>
              <a:tblPr firstRow="1" bandRow="1">
                <a:tableStyleId>{5C22544A-7EE6-4342-B048-85BDC9FD1C3A}</a:tableStyleId>
              </a:tblPr>
              <a:tblGrid>
                <a:gridCol w="4701396">
                  <a:extLst>
                    <a:ext uri="{9D8B030D-6E8A-4147-A177-3AD203B41FA5}">
                      <a16:colId xmlns:a16="http://schemas.microsoft.com/office/drawing/2014/main" val="3475985221"/>
                    </a:ext>
                  </a:extLst>
                </a:gridCol>
              </a:tblGrid>
              <a:tr h="319229">
                <a:tc>
                  <a:txBody>
                    <a:bodyPr/>
                    <a:lstStyle/>
                    <a:p>
                      <a:pPr lvl="0">
                        <a:lnSpc>
                          <a:spcPct val="113999"/>
                        </a:lnSpc>
                        <a:spcAft>
                          <a:spcPts val="1000"/>
                        </a:spcAft>
                        <a:buNone/>
                      </a:pPr>
                      <a:r>
                        <a:rPr lang="en-CA" sz="1500" b="1" i="0" kern="1200" dirty="0">
                          <a:solidFill>
                            <a:schemeClr val="lt1"/>
                          </a:solidFill>
                          <a:effectLst/>
                          <a:latin typeface="BC Sans"/>
                          <a:ea typeface="BC Sans"/>
                          <a:cs typeface="+mn-cs"/>
                        </a:rPr>
                        <a:t>Old (Minus Hospitalists </a:t>
                      </a:r>
                      <a:r>
                        <a:rPr lang="en-CA" sz="1500" b="1" i="0" kern="1200">
                          <a:solidFill>
                            <a:schemeClr val="lt1"/>
                          </a:solidFill>
                          <a:effectLst/>
                          <a:latin typeface="BC Sans"/>
                          <a:ea typeface="BC Sans"/>
                          <a:cs typeface="+mn-cs"/>
                        </a:rPr>
                        <a:t>at RJH, VGH, NRGH)</a:t>
                      </a:r>
                      <a:endParaRPr lang="en-US" sz="1500"/>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339796827"/>
                  </a:ext>
                </a:extLst>
              </a:tr>
              <a:tr h="293513">
                <a:tc>
                  <a:txBody>
                    <a:bodyPr/>
                    <a:lstStyle/>
                    <a:p>
                      <a:pPr lvl="0">
                        <a:lnSpc>
                          <a:spcPct val="113999"/>
                        </a:lnSpc>
                        <a:spcAft>
                          <a:spcPts val="1000"/>
                        </a:spcAft>
                        <a:buNone/>
                      </a:pPr>
                      <a:r>
                        <a:rPr lang="en-CA" sz="1500" b="1" i="0" kern="1200" dirty="0">
                          <a:solidFill>
                            <a:schemeClr val="dk1"/>
                          </a:solidFill>
                          <a:effectLst/>
                          <a:latin typeface="BC Sans"/>
                          <a:ea typeface="BC Sans"/>
                          <a:cs typeface="+mn-cs"/>
                        </a:rPr>
                        <a:t>FP Rural Emergency Medicine &amp; In-Patient MRP </a:t>
                      </a:r>
                      <a:r>
                        <a:rPr lang="en-CA" sz="1500" b="0" i="0" kern="1200" dirty="0">
                          <a:solidFill>
                            <a:schemeClr val="dk1"/>
                          </a:solidFill>
                          <a:effectLst/>
                          <a:latin typeface="BC Sans"/>
                          <a:ea typeface="BC Sans"/>
                          <a:cs typeface="+mn-cs"/>
                        </a:rPr>
                        <a:t>(PHH, PMH, CIHC, PAH, TGH, LMH)</a:t>
                      </a:r>
                      <a:endParaRPr lang="en-US" sz="1500" b="0" dirty="0"/>
                    </a:p>
                  </a:txBody>
                  <a:tcPr marL="108000" marR="108000" marT="108000" marB="108000" anchor="ctr">
                    <a:lnT w="38100" cmpd="sng">
                      <a:noFill/>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22646745"/>
                  </a:ext>
                </a:extLst>
              </a:tr>
              <a:tr h="331506">
                <a:tc>
                  <a:txBody>
                    <a:bodyPr/>
                    <a:lstStyle/>
                    <a:p>
                      <a:pPr>
                        <a:lnSpc>
                          <a:spcPct val="114000"/>
                        </a:lnSpc>
                        <a:spcAft>
                          <a:spcPts val="1000"/>
                        </a:spcAft>
                      </a:pPr>
                      <a:r>
                        <a:rPr lang="en-US" sz="1500" b="1" i="0" dirty="0">
                          <a:latin typeface="BC Sans"/>
                          <a:ea typeface="BC Sans"/>
                        </a:rPr>
                        <a:t>Hospitalists/Family Physicians MRP</a:t>
                      </a:r>
                    </a:p>
                  </a:txBody>
                  <a:tcPr marL="108000" marR="108000" marT="108000" marB="108000" anchor="ctr">
                    <a:lnT w="12700" cmpd="sng">
                      <a:noFill/>
                    </a:lnT>
                    <a:solidFill>
                      <a:schemeClr val="bg1">
                        <a:lumMod val="95000"/>
                      </a:schemeClr>
                    </a:solidFill>
                  </a:tcPr>
                </a:tc>
                <a:extLst>
                  <a:ext uri="{0D108BD9-81ED-4DB2-BD59-A6C34878D82A}">
                    <a16:rowId xmlns:a16="http://schemas.microsoft.com/office/drawing/2014/main" val="2754908305"/>
                  </a:ext>
                </a:extLst>
              </a:tr>
              <a:tr h="331506">
                <a:tc>
                  <a:txBody>
                    <a:bodyPr/>
                    <a:lstStyle/>
                    <a:p>
                      <a:pPr lvl="0">
                        <a:lnSpc>
                          <a:spcPct val="113999"/>
                        </a:lnSpc>
                        <a:spcAft>
                          <a:spcPts val="1000"/>
                        </a:spcAft>
                        <a:buNone/>
                      </a:pPr>
                      <a:r>
                        <a:rPr lang="en-US" sz="1500" b="1" i="0" dirty="0">
                          <a:solidFill>
                            <a:schemeClr val="tx1"/>
                          </a:solidFill>
                          <a:latin typeface="BC Sans"/>
                          <a:ea typeface="BC Sans"/>
                        </a:rPr>
                        <a:t>FP Long-Term Care</a:t>
                      </a:r>
                    </a:p>
                  </a:txBody>
                  <a:tcPr marL="108000" marR="108000" marT="108000" marB="108000" anchor="ctr">
                    <a:solidFill>
                      <a:schemeClr val="bg1">
                        <a:lumMod val="85000"/>
                      </a:schemeClr>
                    </a:solidFill>
                  </a:tcPr>
                </a:tc>
                <a:extLst>
                  <a:ext uri="{0D108BD9-81ED-4DB2-BD59-A6C34878D82A}">
                    <a16:rowId xmlns:a16="http://schemas.microsoft.com/office/drawing/2014/main" val="3570493282"/>
                  </a:ext>
                </a:extLst>
              </a:tr>
              <a:tr h="331506">
                <a:tc>
                  <a:txBody>
                    <a:bodyPr/>
                    <a:lstStyle/>
                    <a:p>
                      <a:pPr lvl="0">
                        <a:lnSpc>
                          <a:spcPct val="113999"/>
                        </a:lnSpc>
                        <a:spcAft>
                          <a:spcPts val="1000"/>
                        </a:spcAft>
                        <a:buNone/>
                      </a:pPr>
                      <a:r>
                        <a:rPr lang="en-US" sz="1500" b="1" i="0" dirty="0">
                          <a:solidFill>
                            <a:schemeClr val="tx1"/>
                          </a:solidFill>
                          <a:latin typeface="BC Sans"/>
                          <a:ea typeface="BC Sans"/>
                        </a:rPr>
                        <a:t>Associates</a:t>
                      </a:r>
                    </a:p>
                  </a:txBody>
                  <a:tcPr marL="108000" marR="108000" marT="108000" marB="108000" anchor="ctr">
                    <a:solidFill>
                      <a:schemeClr val="bg1">
                        <a:lumMod val="95000"/>
                      </a:schemeClr>
                    </a:solidFill>
                  </a:tcPr>
                </a:tc>
                <a:extLst>
                  <a:ext uri="{0D108BD9-81ED-4DB2-BD59-A6C34878D82A}">
                    <a16:rowId xmlns:a16="http://schemas.microsoft.com/office/drawing/2014/main" val="3687353277"/>
                  </a:ext>
                </a:extLst>
              </a:tr>
              <a:tr h="331506">
                <a:tc>
                  <a:txBody>
                    <a:bodyPr/>
                    <a:lstStyle/>
                    <a:p>
                      <a:pPr lvl="0">
                        <a:lnSpc>
                          <a:spcPct val="113999"/>
                        </a:lnSpc>
                        <a:spcAft>
                          <a:spcPts val="1000"/>
                        </a:spcAft>
                        <a:buNone/>
                      </a:pPr>
                      <a:r>
                        <a:rPr lang="en-US" sz="1500" b="1" i="0" dirty="0">
                          <a:solidFill>
                            <a:schemeClr val="tx1"/>
                          </a:solidFill>
                          <a:latin typeface="BC Sans"/>
                          <a:ea typeface="BC Sans"/>
                        </a:rPr>
                        <a:t>Others</a:t>
                      </a:r>
                    </a:p>
                  </a:txBody>
                  <a:tcPr marL="108000" marR="108000" marT="108000" marB="108000" anchor="ctr">
                    <a:solidFill>
                      <a:schemeClr val="bg1">
                        <a:lumMod val="85000"/>
                      </a:schemeClr>
                    </a:solidFill>
                  </a:tcPr>
                </a:tc>
                <a:extLst>
                  <a:ext uri="{0D108BD9-81ED-4DB2-BD59-A6C34878D82A}">
                    <a16:rowId xmlns:a16="http://schemas.microsoft.com/office/drawing/2014/main" val="969357023"/>
                  </a:ext>
                </a:extLst>
              </a:tr>
            </a:tbl>
          </a:graphicData>
        </a:graphic>
      </p:graphicFrame>
      <p:graphicFrame>
        <p:nvGraphicFramePr>
          <p:cNvPr id="14" name="Table 13">
            <a:extLst>
              <a:ext uri="{FF2B5EF4-FFF2-40B4-BE49-F238E27FC236}">
                <a16:creationId xmlns:a16="http://schemas.microsoft.com/office/drawing/2014/main" id="{2B018CBA-74D9-797E-CCDC-A625A39C7E32}"/>
              </a:ext>
            </a:extLst>
          </p:cNvPr>
          <p:cNvGraphicFramePr>
            <a:graphicFrameLocks noGrp="1"/>
          </p:cNvGraphicFramePr>
          <p:nvPr>
            <p:extLst>
              <p:ext uri="{D42A27DB-BD31-4B8C-83A1-F6EECF244321}">
                <p14:modId xmlns:p14="http://schemas.microsoft.com/office/powerpoint/2010/main" val="938325316"/>
              </p:ext>
            </p:extLst>
          </p:nvPr>
        </p:nvGraphicFramePr>
        <p:xfrm>
          <a:off x="5808300" y="2997754"/>
          <a:ext cx="5548755" cy="3008214"/>
        </p:xfrm>
        <a:graphic>
          <a:graphicData uri="http://schemas.openxmlformats.org/drawingml/2006/table">
            <a:tbl>
              <a:tblPr firstRow="1" bandRow="1">
                <a:tableStyleId>{5C22544A-7EE6-4342-B048-85BDC9FD1C3A}</a:tableStyleId>
              </a:tblPr>
              <a:tblGrid>
                <a:gridCol w="5548755">
                  <a:extLst>
                    <a:ext uri="{9D8B030D-6E8A-4147-A177-3AD203B41FA5}">
                      <a16:colId xmlns:a16="http://schemas.microsoft.com/office/drawing/2014/main" val="3475985221"/>
                    </a:ext>
                  </a:extLst>
                </a:gridCol>
              </a:tblGrid>
              <a:tr h="333997">
                <a:tc>
                  <a:txBody>
                    <a:bodyPr/>
                    <a:lstStyle/>
                    <a:p>
                      <a:pPr lvl="0">
                        <a:lnSpc>
                          <a:spcPct val="113999"/>
                        </a:lnSpc>
                        <a:spcAft>
                          <a:spcPts val="1000"/>
                        </a:spcAft>
                        <a:buNone/>
                      </a:pPr>
                      <a:r>
                        <a:rPr lang="en-CA" sz="1500" b="1" i="0" kern="1200" dirty="0">
                          <a:solidFill>
                            <a:schemeClr val="lt1"/>
                          </a:solidFill>
                          <a:effectLst/>
                          <a:latin typeface="BC Sans"/>
                          <a:ea typeface="BC Sans"/>
                          <a:cs typeface="+mn-cs"/>
                        </a:rPr>
                        <a:t>New (Add Hospitalists, Hybrid Site Hospitalists, </a:t>
                      </a:r>
                      <a:r>
                        <a:rPr lang="en-CA" sz="1500" b="1" i="0" kern="1200">
                          <a:solidFill>
                            <a:schemeClr val="lt1"/>
                          </a:solidFill>
                          <a:effectLst/>
                          <a:latin typeface="BC Sans"/>
                          <a:ea typeface="BC Sans"/>
                          <a:cs typeface="+mn-cs"/>
                        </a:rPr>
                        <a:t>&amp; all below)</a:t>
                      </a:r>
                      <a:endParaRPr lang="en-US"/>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339796827"/>
                  </a:ext>
                </a:extLst>
              </a:tr>
              <a:tr h="333997">
                <a:tc>
                  <a:txBody>
                    <a:bodyPr/>
                    <a:lstStyle/>
                    <a:p>
                      <a:pPr lvl="0">
                        <a:lnSpc>
                          <a:spcPct val="113999"/>
                        </a:lnSpc>
                        <a:spcAft>
                          <a:spcPts val="1000"/>
                        </a:spcAft>
                        <a:buNone/>
                      </a:pPr>
                      <a:r>
                        <a:rPr lang="en-CA" sz="1500" b="1" i="0" kern="1200">
                          <a:solidFill>
                            <a:schemeClr val="dk1"/>
                          </a:solidFill>
                          <a:effectLst/>
                          <a:latin typeface="BC Sans"/>
                          <a:ea typeface="BC Sans"/>
                          <a:cs typeface="+mn-cs"/>
                        </a:rPr>
                        <a:t>FP Oncology</a:t>
                      </a:r>
                      <a:endParaRPr lang="en-CA" sz="1500" b="1" i="0" kern="1200" dirty="0">
                        <a:solidFill>
                          <a:schemeClr val="dk1"/>
                        </a:solidFill>
                        <a:effectLst/>
                        <a:latin typeface="BC Sans"/>
                        <a:ea typeface="BC Sans"/>
                        <a:cs typeface="+mn-cs"/>
                      </a:endParaRPr>
                    </a:p>
                  </a:txBody>
                  <a:tcPr marL="108000" marR="108000" marT="108000" marB="108000" anchor="ctr">
                    <a:lnT w="38100" cmpd="sng">
                      <a:noFill/>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22646745"/>
                  </a:ext>
                </a:extLst>
              </a:tr>
              <a:tr h="333997">
                <a:tc>
                  <a:txBody>
                    <a:bodyPr/>
                    <a:lstStyle/>
                    <a:p>
                      <a:pPr lvl="0">
                        <a:lnSpc>
                          <a:spcPct val="113999"/>
                        </a:lnSpc>
                        <a:spcAft>
                          <a:spcPts val="1000"/>
                        </a:spcAft>
                        <a:buNone/>
                      </a:pPr>
                      <a:r>
                        <a:rPr lang="en-US" sz="1500" b="1" i="0" dirty="0">
                          <a:latin typeface="BC Sans"/>
                          <a:ea typeface="BC Sans"/>
                        </a:rPr>
                        <a:t>FP Obstetrics</a:t>
                      </a:r>
                      <a:endParaRPr lang="en-US" dirty="0"/>
                    </a:p>
                  </a:txBody>
                  <a:tcPr marL="108000" marR="108000" marT="108000" marB="108000" anchor="ctr">
                    <a:lnT w="12700" cmpd="sng">
                      <a:noFill/>
                    </a:lnT>
                    <a:solidFill>
                      <a:schemeClr val="bg1">
                        <a:lumMod val="95000"/>
                      </a:schemeClr>
                    </a:solidFill>
                  </a:tcPr>
                </a:tc>
                <a:extLst>
                  <a:ext uri="{0D108BD9-81ED-4DB2-BD59-A6C34878D82A}">
                    <a16:rowId xmlns:a16="http://schemas.microsoft.com/office/drawing/2014/main" val="2754908305"/>
                  </a:ext>
                </a:extLst>
              </a:tr>
              <a:tr h="333997">
                <a:tc>
                  <a:txBody>
                    <a:bodyPr/>
                    <a:lstStyle/>
                    <a:p>
                      <a:pPr lvl="0">
                        <a:lnSpc>
                          <a:spcPct val="113999"/>
                        </a:lnSpc>
                        <a:spcAft>
                          <a:spcPts val="1000"/>
                        </a:spcAft>
                        <a:buNone/>
                      </a:pPr>
                      <a:r>
                        <a:rPr lang="en-US" sz="1500" b="1" i="0" dirty="0">
                          <a:solidFill>
                            <a:schemeClr val="tx1"/>
                          </a:solidFill>
                          <a:latin typeface="BC Sans"/>
                          <a:ea typeface="BC Sans"/>
                        </a:rPr>
                        <a:t>Palliative Care &amp; End of Life</a:t>
                      </a:r>
                      <a:endParaRPr lang="en-US" dirty="0"/>
                    </a:p>
                  </a:txBody>
                  <a:tcPr marL="108000" marR="108000" marT="108000" marB="108000" anchor="ctr">
                    <a:solidFill>
                      <a:schemeClr val="bg1">
                        <a:lumMod val="85000"/>
                      </a:schemeClr>
                    </a:solidFill>
                  </a:tcPr>
                </a:tc>
                <a:extLst>
                  <a:ext uri="{0D108BD9-81ED-4DB2-BD59-A6C34878D82A}">
                    <a16:rowId xmlns:a16="http://schemas.microsoft.com/office/drawing/2014/main" val="3570493282"/>
                  </a:ext>
                </a:extLst>
              </a:tr>
              <a:tr h="333997">
                <a:tc>
                  <a:txBody>
                    <a:bodyPr/>
                    <a:lstStyle/>
                    <a:p>
                      <a:pPr lvl="0">
                        <a:lnSpc>
                          <a:spcPct val="113999"/>
                        </a:lnSpc>
                        <a:spcAft>
                          <a:spcPts val="1000"/>
                        </a:spcAft>
                        <a:buNone/>
                      </a:pPr>
                      <a:r>
                        <a:rPr lang="en-US" sz="1500" b="1" i="0" dirty="0">
                          <a:solidFill>
                            <a:schemeClr val="tx1"/>
                          </a:solidFill>
                          <a:latin typeface="BC Sans"/>
                          <a:ea typeface="BC Sans"/>
                        </a:rPr>
                        <a:t>Addiction Medicine</a:t>
                      </a:r>
                    </a:p>
                  </a:txBody>
                  <a:tcPr marL="108000" marR="108000" marT="108000" marB="108000" anchor="ctr">
                    <a:solidFill>
                      <a:schemeClr val="bg1">
                        <a:lumMod val="95000"/>
                      </a:schemeClr>
                    </a:solidFill>
                  </a:tcPr>
                </a:tc>
                <a:extLst>
                  <a:ext uri="{0D108BD9-81ED-4DB2-BD59-A6C34878D82A}">
                    <a16:rowId xmlns:a16="http://schemas.microsoft.com/office/drawing/2014/main" val="4006185114"/>
                  </a:ext>
                </a:extLst>
              </a:tr>
              <a:tr h="318815">
                <a:tc>
                  <a:txBody>
                    <a:bodyPr/>
                    <a:lstStyle/>
                    <a:p>
                      <a:pPr lvl="0" algn="l">
                        <a:lnSpc>
                          <a:spcPct val="100000"/>
                        </a:lnSpc>
                        <a:spcBef>
                          <a:spcPts val="0"/>
                        </a:spcBef>
                        <a:spcAft>
                          <a:spcPts val="0"/>
                        </a:spcAft>
                        <a:buNone/>
                      </a:pPr>
                      <a:r>
                        <a:rPr lang="en-US" sz="1500" b="1" i="0" u="none" strike="noStrike" noProof="0" dirty="0" err="1">
                          <a:solidFill>
                            <a:schemeClr val="bg1"/>
                          </a:solidFill>
                          <a:latin typeface="BC Sans"/>
                          <a:ea typeface="BC Sans"/>
                        </a:rPr>
                        <a:t>MAiD</a:t>
                      </a:r>
                    </a:p>
                  </a:txBody>
                  <a:tcPr marL="108000" marR="108000" marT="108000" marB="108000" anchor="ctr">
                    <a:solidFill>
                      <a:srgbClr val="00558C"/>
                    </a:solidFill>
                  </a:tcPr>
                </a:tc>
                <a:extLst>
                  <a:ext uri="{0D108BD9-81ED-4DB2-BD59-A6C34878D82A}">
                    <a16:rowId xmlns:a16="http://schemas.microsoft.com/office/drawing/2014/main" val="1032091509"/>
                  </a:ext>
                </a:extLst>
              </a:tr>
            </a:tbl>
          </a:graphicData>
        </a:graphic>
      </p:graphicFrame>
    </p:spTree>
    <p:extLst>
      <p:ext uri="{BB962C8B-B14F-4D97-AF65-F5344CB8AC3E}">
        <p14:creationId xmlns:p14="http://schemas.microsoft.com/office/powerpoint/2010/main" val="134468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E2814-4CDB-9DF9-A505-181CCCE8409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75EF910-2774-8BF6-FB66-F02CF3D5A7F0}"/>
              </a:ext>
            </a:extLst>
          </p:cNvPr>
          <p:cNvSpPr/>
          <p:nvPr/>
        </p:nvSpPr>
        <p:spPr>
          <a:xfrm>
            <a:off x="8114788" y="1606663"/>
            <a:ext cx="3741932" cy="238621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9" name="Table 8">
            <a:extLst>
              <a:ext uri="{FF2B5EF4-FFF2-40B4-BE49-F238E27FC236}">
                <a16:creationId xmlns:a16="http://schemas.microsoft.com/office/drawing/2014/main" id="{D6D5D8E7-9B6A-A617-7FFB-83A28FB72A0A}"/>
              </a:ext>
            </a:extLst>
          </p:cNvPr>
          <p:cNvGraphicFramePr>
            <a:graphicFrameLocks noGrp="1"/>
          </p:cNvGraphicFramePr>
          <p:nvPr>
            <p:extLst>
              <p:ext uri="{D42A27DB-BD31-4B8C-83A1-F6EECF244321}">
                <p14:modId xmlns:p14="http://schemas.microsoft.com/office/powerpoint/2010/main" val="647676104"/>
              </p:ext>
            </p:extLst>
          </p:nvPr>
        </p:nvGraphicFramePr>
        <p:xfrm>
          <a:off x="8231122" y="1606663"/>
          <a:ext cx="3508933" cy="2190739"/>
        </p:xfrm>
        <a:graphic>
          <a:graphicData uri="http://schemas.openxmlformats.org/drawingml/2006/table">
            <a:tbl>
              <a:tblPr firstRow="1" bandRow="1">
                <a:tableStyleId>{5C22544A-7EE6-4342-B048-85BDC9FD1C3A}</a:tableStyleId>
              </a:tblPr>
              <a:tblGrid>
                <a:gridCol w="3508933">
                  <a:extLst>
                    <a:ext uri="{9D8B030D-6E8A-4147-A177-3AD203B41FA5}">
                      <a16:colId xmlns:a16="http://schemas.microsoft.com/office/drawing/2014/main" val="546602961"/>
                    </a:ext>
                  </a:extLst>
                </a:gridCol>
              </a:tblGrid>
              <a:tr h="547685">
                <a:tc>
                  <a:txBody>
                    <a:bodyPr/>
                    <a:lstStyle/>
                    <a:p>
                      <a:pPr algn="ctr"/>
                      <a:r>
                        <a:rPr lang="en-US" sz="2000" dirty="0"/>
                        <a:t>INTERESTING TO KNOW: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968763081"/>
                  </a:ext>
                </a:extLst>
              </a:tr>
              <a:tr h="1643054">
                <a:tc>
                  <a:txBody>
                    <a:bodyPr/>
                    <a:lstStyle/>
                    <a:p>
                      <a:pPr marL="0" indent="0" algn="ctr">
                        <a:buFont typeface="Arial" panose="020B0604020202020204" pitchFamily="34" charset="0"/>
                        <a:buNone/>
                      </a:pPr>
                      <a:r>
                        <a:rPr lang="en-CA" dirty="0">
                          <a:solidFill>
                            <a:schemeClr val="tx1"/>
                          </a:solidFill>
                        </a:rPr>
                        <a:t>Entire medical staff is 3363 individuals – 48% are in the Department of Family Physicians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9492051"/>
                  </a:ext>
                </a:extLst>
              </a:tr>
            </a:tbl>
          </a:graphicData>
        </a:graphic>
      </p:graphicFrame>
      <p:sp>
        <p:nvSpPr>
          <p:cNvPr id="3" name="Text Placeholder 2">
            <a:extLst>
              <a:ext uri="{FF2B5EF4-FFF2-40B4-BE49-F238E27FC236}">
                <a16:creationId xmlns:a16="http://schemas.microsoft.com/office/drawing/2014/main" id="{518243B7-EBCC-D0C4-D643-5A17A47C225B}"/>
              </a:ext>
            </a:extLst>
          </p:cNvPr>
          <p:cNvSpPr>
            <a:spLocks noGrp="1"/>
          </p:cNvSpPr>
          <p:nvPr>
            <p:ph type="body" sz="quarter" idx="18"/>
          </p:nvPr>
        </p:nvSpPr>
        <p:spPr>
          <a:xfrm>
            <a:off x="840235" y="674381"/>
            <a:ext cx="10512425" cy="738664"/>
          </a:xfrm>
        </p:spPr>
        <p:txBody>
          <a:bodyPr lIns="0" rIns="0">
            <a:normAutofit/>
          </a:bodyPr>
          <a:lstStyle/>
          <a:p>
            <a:r>
              <a:rPr lang="en-US" dirty="0"/>
              <a:t>Department Overview </a:t>
            </a:r>
          </a:p>
        </p:txBody>
      </p:sp>
      <p:sp>
        <p:nvSpPr>
          <p:cNvPr id="4" name="Text Placeholder 3">
            <a:extLst>
              <a:ext uri="{FF2B5EF4-FFF2-40B4-BE49-F238E27FC236}">
                <a16:creationId xmlns:a16="http://schemas.microsoft.com/office/drawing/2014/main" id="{BBB1A5EE-2E46-A05A-4ABF-A653EE645B4E}"/>
              </a:ext>
            </a:extLst>
          </p:cNvPr>
          <p:cNvSpPr>
            <a:spLocks noGrp="1"/>
          </p:cNvSpPr>
          <p:nvPr>
            <p:ph type="body" idx="19"/>
          </p:nvPr>
        </p:nvSpPr>
        <p:spPr>
          <a:xfrm>
            <a:off x="840235" y="1606663"/>
            <a:ext cx="7311992" cy="1024777"/>
          </a:xfrm>
        </p:spPr>
        <p:txBody>
          <a:bodyPr lIns="0" rIns="0">
            <a:normAutofit/>
          </a:bodyPr>
          <a:lstStyle/>
          <a:p>
            <a:r>
              <a:rPr lang="en-CA" sz="2000" b="1" dirty="0">
                <a:solidFill>
                  <a:srgbClr val="00558C"/>
                </a:solidFill>
              </a:rPr>
              <a:t>New added Divisions</a:t>
            </a:r>
            <a:endParaRPr lang="en-CA" sz="2000" dirty="0">
              <a:solidFill>
                <a:schemeClr val="tx1"/>
              </a:solidFill>
            </a:endParaRPr>
          </a:p>
          <a:p>
            <a:pPr marL="800100" lvl="1" indent="-342900">
              <a:buFont typeface="Arial" panose="020B0604020202020204" pitchFamily="34" charset="0"/>
              <a:buChar char="•"/>
            </a:pPr>
            <a:r>
              <a:rPr lang="en-CA" sz="1800" dirty="0">
                <a:solidFill>
                  <a:schemeClr val="tx1"/>
                </a:solidFill>
              </a:rPr>
              <a:t>Obstetrics, GP Oncology, GP Psychiatry</a:t>
            </a:r>
            <a:endParaRPr lang="en-CA" dirty="0">
              <a:solidFill>
                <a:schemeClr val="tx1"/>
              </a:solidFill>
            </a:endParaRPr>
          </a:p>
          <a:p>
            <a:pPr lvl="1"/>
            <a:endParaRPr lang="en-CA" sz="1800" dirty="0">
              <a:solidFill>
                <a:schemeClr val="tx1"/>
              </a:solidFill>
            </a:endParaRPr>
          </a:p>
          <a:p>
            <a:pPr lvl="1"/>
            <a:endParaRPr lang="en-CA" dirty="0">
              <a:solidFill>
                <a:schemeClr val="tx1"/>
              </a:solidFill>
            </a:endParaRPr>
          </a:p>
        </p:txBody>
      </p:sp>
      <p:sp>
        <p:nvSpPr>
          <p:cNvPr id="2" name="Text Placeholder 3">
            <a:extLst>
              <a:ext uri="{FF2B5EF4-FFF2-40B4-BE49-F238E27FC236}">
                <a16:creationId xmlns:a16="http://schemas.microsoft.com/office/drawing/2014/main" id="{20CEF515-BF08-9226-5BBA-4EE0F82DA1A0}"/>
              </a:ext>
            </a:extLst>
          </p:cNvPr>
          <p:cNvSpPr txBox="1">
            <a:spLocks/>
          </p:cNvSpPr>
          <p:nvPr/>
        </p:nvSpPr>
        <p:spPr>
          <a:xfrm>
            <a:off x="879683" y="2631440"/>
            <a:ext cx="7311992" cy="1024777"/>
          </a:xfrm>
          <a:prstGeom prst="rect">
            <a:avLst/>
          </a:prstGeom>
        </p:spPr>
        <p:txBody>
          <a:bodyPr vert="horz" lIns="0" tIns="0" rIns="0" bIns="0" rtlCol="0">
            <a:normAutofit/>
          </a:bodyPr>
          <a:lstStyle>
            <a:lvl1pPr marL="0" indent="0" algn="l" defTabSz="914400" rtl="0" eaLnBrk="1" latinLnBrk="0" hangingPunct="1">
              <a:lnSpc>
                <a:spcPct val="114000"/>
              </a:lnSpc>
              <a:spcBef>
                <a:spcPts val="0"/>
              </a:spcBef>
              <a:spcAft>
                <a:spcPts val="1000"/>
              </a:spcAft>
              <a:buFont typeface="Arial" panose="020B0604020202020204" pitchFamily="34" charset="0"/>
              <a:buNone/>
              <a:defRPr sz="2400" b="0" i="0" kern="1200">
                <a:solidFill>
                  <a:srgbClr val="002440"/>
                </a:solidFill>
                <a:latin typeface="BC Sans" pitchFamily="2" charset="0"/>
                <a:ea typeface="BC Sans" pitchFamily="2"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0" i="0" kern="1200">
                <a:solidFill>
                  <a:schemeClr val="tx1">
                    <a:tint val="82000"/>
                  </a:schemeClr>
                </a:solidFill>
                <a:latin typeface="BC Sans" pitchFamily="2" charset="0"/>
                <a:ea typeface="BC Sans" pitchFamily="2"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0" i="0" kern="1200">
                <a:solidFill>
                  <a:schemeClr val="tx1">
                    <a:tint val="82000"/>
                  </a:schemeClr>
                </a:solidFill>
                <a:latin typeface="BC Sans" pitchFamily="2" charset="0"/>
                <a:ea typeface="BC Sans" pitchFamily="2"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0" i="0" kern="1200">
                <a:solidFill>
                  <a:schemeClr val="tx1">
                    <a:tint val="82000"/>
                  </a:schemeClr>
                </a:solidFill>
                <a:latin typeface="BC Sans" pitchFamily="2" charset="0"/>
                <a:ea typeface="BC Sans" pitchFamily="2"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0" i="0" kern="1200">
                <a:solidFill>
                  <a:schemeClr val="tx1">
                    <a:tint val="82000"/>
                  </a:schemeClr>
                </a:solidFill>
                <a:latin typeface="BC Sans" pitchFamily="2" charset="0"/>
                <a:ea typeface="BC Sans"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CA" sz="2000" b="1" dirty="0">
                <a:solidFill>
                  <a:srgbClr val="00558C"/>
                </a:solidFill>
              </a:rPr>
              <a:t>Standalone Divisions</a:t>
            </a:r>
            <a:endParaRPr lang="en-CA" sz="2000" dirty="0">
              <a:solidFill>
                <a:schemeClr val="tx1"/>
              </a:solidFill>
            </a:endParaRPr>
          </a:p>
          <a:p>
            <a:pPr marL="800100" lvl="1" indent="-342900">
              <a:buFont typeface="Arial" panose="020B0604020202020204" pitchFamily="34" charset="0"/>
              <a:buChar char="•"/>
            </a:pPr>
            <a:r>
              <a:rPr lang="en-CA" sz="1800" dirty="0">
                <a:solidFill>
                  <a:schemeClr val="tx1"/>
                </a:solidFill>
              </a:rPr>
              <a:t>Hospitalist/In-Patient MRP, Addiction, Palliative Care</a:t>
            </a:r>
            <a:endParaRPr lang="en-CA" dirty="0">
              <a:solidFill>
                <a:schemeClr val="tx1"/>
              </a:solidFill>
            </a:endParaRPr>
          </a:p>
          <a:p>
            <a:pPr lvl="1"/>
            <a:endParaRPr lang="en-CA" sz="1800" dirty="0">
              <a:solidFill>
                <a:schemeClr val="tx1"/>
              </a:solidFill>
            </a:endParaRPr>
          </a:p>
          <a:p>
            <a:pPr lvl="1"/>
            <a:endParaRPr lang="en-CA" dirty="0">
              <a:solidFill>
                <a:schemeClr val="tx1"/>
              </a:solidFill>
            </a:endParaRPr>
          </a:p>
        </p:txBody>
      </p:sp>
      <p:sp>
        <p:nvSpPr>
          <p:cNvPr id="10" name="Text Placeholder 3">
            <a:extLst>
              <a:ext uri="{FF2B5EF4-FFF2-40B4-BE49-F238E27FC236}">
                <a16:creationId xmlns:a16="http://schemas.microsoft.com/office/drawing/2014/main" id="{2F0B214D-2565-9C29-E7FE-7D2142E5F0C9}"/>
              </a:ext>
            </a:extLst>
          </p:cNvPr>
          <p:cNvSpPr txBox="1">
            <a:spLocks/>
          </p:cNvSpPr>
          <p:nvPr/>
        </p:nvSpPr>
        <p:spPr>
          <a:xfrm>
            <a:off x="935359" y="4323488"/>
            <a:ext cx="11099905" cy="2386216"/>
          </a:xfrm>
          <a:prstGeom prst="rect">
            <a:avLst/>
          </a:prstGeom>
        </p:spPr>
        <p:txBody>
          <a:bodyPr vert="horz" lIns="0" tIns="0" rIns="0" bIns="0" rtlCol="0">
            <a:normAutofit/>
          </a:bodyPr>
          <a:lstStyle>
            <a:lvl1pPr marL="0" indent="0" algn="l" defTabSz="914400" rtl="0" eaLnBrk="1" latinLnBrk="0" hangingPunct="1">
              <a:lnSpc>
                <a:spcPct val="114000"/>
              </a:lnSpc>
              <a:spcBef>
                <a:spcPts val="0"/>
              </a:spcBef>
              <a:spcAft>
                <a:spcPts val="1000"/>
              </a:spcAft>
              <a:buFont typeface="Arial" panose="020B0604020202020204" pitchFamily="34" charset="0"/>
              <a:buNone/>
              <a:defRPr sz="2400" b="0" i="0" kern="1200">
                <a:solidFill>
                  <a:srgbClr val="002440"/>
                </a:solidFill>
                <a:latin typeface="BC Sans" pitchFamily="2" charset="0"/>
                <a:ea typeface="BC Sans" pitchFamily="2"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0" i="0" kern="1200">
                <a:solidFill>
                  <a:schemeClr val="tx1">
                    <a:tint val="82000"/>
                  </a:schemeClr>
                </a:solidFill>
                <a:latin typeface="BC Sans" pitchFamily="2" charset="0"/>
                <a:ea typeface="BC Sans" pitchFamily="2"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0" i="0" kern="1200">
                <a:solidFill>
                  <a:schemeClr val="tx1">
                    <a:tint val="82000"/>
                  </a:schemeClr>
                </a:solidFill>
                <a:latin typeface="BC Sans" pitchFamily="2" charset="0"/>
                <a:ea typeface="BC Sans" pitchFamily="2"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0" i="0" kern="1200">
                <a:solidFill>
                  <a:schemeClr val="tx1">
                    <a:tint val="82000"/>
                  </a:schemeClr>
                </a:solidFill>
                <a:latin typeface="BC Sans" pitchFamily="2" charset="0"/>
                <a:ea typeface="BC Sans" pitchFamily="2"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0" i="0" kern="1200">
                <a:solidFill>
                  <a:schemeClr val="tx1">
                    <a:tint val="82000"/>
                  </a:schemeClr>
                </a:solidFill>
                <a:latin typeface="BC Sans" pitchFamily="2" charset="0"/>
                <a:ea typeface="BC Sans"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CA" sz="2000" b="1" dirty="0">
                <a:solidFill>
                  <a:srgbClr val="00558C"/>
                </a:solidFill>
              </a:rPr>
              <a:t>In case you’re interested, FPs do many things:</a:t>
            </a:r>
          </a:p>
          <a:p>
            <a:r>
              <a:rPr lang="en-CA" sz="1800" dirty="0">
                <a:solidFill>
                  <a:schemeClr val="tx1"/>
                </a:solidFill>
              </a:rPr>
              <a:t>According to the Ministry of Health, 954 FPs are doing longitudinal FP in the community. This does not include Virtual care or Botox. </a:t>
            </a:r>
          </a:p>
          <a:p>
            <a:endParaRPr lang="en-CA" sz="800" dirty="0">
              <a:solidFill>
                <a:schemeClr val="tx1"/>
              </a:solidFill>
            </a:endParaRPr>
          </a:p>
          <a:p>
            <a:r>
              <a:rPr lang="en-CA" sz="1800" dirty="0">
                <a:solidFill>
                  <a:schemeClr val="tx1"/>
                </a:solidFill>
              </a:rPr>
              <a:t>Also, an interesting fact – there are around 150 FPs who work in our 32 Owned and Operated Primary Care Clinics across the Island. The vast majority are part-time. There are also many NPs.</a:t>
            </a:r>
          </a:p>
        </p:txBody>
      </p:sp>
      <p:sp>
        <p:nvSpPr>
          <p:cNvPr id="11" name="TextBox 10">
            <a:extLst>
              <a:ext uri="{FF2B5EF4-FFF2-40B4-BE49-F238E27FC236}">
                <a16:creationId xmlns:a16="http://schemas.microsoft.com/office/drawing/2014/main" id="{AC04BB7D-8C32-6771-CE43-183E04DCCE67}"/>
              </a:ext>
            </a:extLst>
          </p:cNvPr>
          <p:cNvSpPr txBox="1"/>
          <p:nvPr/>
        </p:nvSpPr>
        <p:spPr>
          <a:xfrm>
            <a:off x="0" y="-33395"/>
            <a:ext cx="12192000" cy="369332"/>
          </a:xfrm>
          <a:prstGeom prst="rect">
            <a:avLst/>
          </a:prstGeom>
          <a:solidFill>
            <a:schemeClr val="bg2">
              <a:lumMod val="25000"/>
            </a:schemeClr>
          </a:solidFill>
        </p:spPr>
        <p:txBody>
          <a:bodyPr wrap="square" rtlCol="0">
            <a:spAutoFit/>
          </a:bodyPr>
          <a:lstStyle/>
          <a:p>
            <a:r>
              <a:rPr lang="en-US" b="1" dirty="0">
                <a:solidFill>
                  <a:schemeClr val="bg1"/>
                </a:solidFill>
              </a:rPr>
              <a:t>continued</a:t>
            </a:r>
            <a:endParaRPr lang="en-CA" b="1" dirty="0">
              <a:solidFill>
                <a:schemeClr val="bg1"/>
              </a:solidFill>
            </a:endParaRPr>
          </a:p>
        </p:txBody>
      </p:sp>
      <p:sp>
        <p:nvSpPr>
          <p:cNvPr id="6" name="TextBox 5">
            <a:extLst>
              <a:ext uri="{FF2B5EF4-FFF2-40B4-BE49-F238E27FC236}">
                <a16:creationId xmlns:a16="http://schemas.microsoft.com/office/drawing/2014/main" id="{B38154B8-5AFB-1948-EBF4-3D75EA8DB47B}"/>
              </a:ext>
            </a:extLst>
          </p:cNvPr>
          <p:cNvSpPr txBox="1"/>
          <p:nvPr/>
        </p:nvSpPr>
        <p:spPr>
          <a:xfrm>
            <a:off x="763017" y="3685332"/>
            <a:ext cx="7351440" cy="400110"/>
          </a:xfrm>
          <a:prstGeom prst="rect">
            <a:avLst/>
          </a:prstGeom>
          <a:noFill/>
        </p:spPr>
        <p:txBody>
          <a:bodyPr wrap="square">
            <a:spAutoFit/>
          </a:bodyPr>
          <a:lstStyle/>
          <a:p>
            <a:r>
              <a:rPr lang="en-US" sz="2000" b="1" dirty="0">
                <a:solidFill>
                  <a:schemeClr val="accent2">
                    <a:lumMod val="60000"/>
                    <a:lumOff val="40000"/>
                  </a:schemeClr>
                </a:solidFill>
              </a:rPr>
              <a:t>1172 + 328 + 25 = 1525 (total new number of providers )</a:t>
            </a:r>
            <a:endParaRPr lang="en-CA" sz="2000" b="1" dirty="0">
              <a:solidFill>
                <a:schemeClr val="accent2">
                  <a:lumMod val="60000"/>
                  <a:lumOff val="40000"/>
                </a:schemeClr>
              </a:solidFill>
            </a:endParaRPr>
          </a:p>
        </p:txBody>
      </p:sp>
    </p:spTree>
    <p:extLst>
      <p:ext uri="{BB962C8B-B14F-4D97-AF65-F5344CB8AC3E}">
        <p14:creationId xmlns:p14="http://schemas.microsoft.com/office/powerpoint/2010/main" val="340687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AECF9-209D-2487-18D2-11D2EBC0B8B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D70D469-38F6-A697-E60D-94C5144D668C}"/>
              </a:ext>
            </a:extLst>
          </p:cNvPr>
          <p:cNvSpPr>
            <a:spLocks noGrp="1"/>
          </p:cNvSpPr>
          <p:nvPr>
            <p:ph type="body" sz="quarter" idx="18"/>
          </p:nvPr>
        </p:nvSpPr>
        <p:spPr>
          <a:xfrm>
            <a:off x="840235" y="674381"/>
            <a:ext cx="10512425" cy="738664"/>
          </a:xfrm>
        </p:spPr>
        <p:txBody>
          <a:bodyPr lIns="0" rIns="0">
            <a:normAutofit/>
          </a:bodyPr>
          <a:lstStyle/>
          <a:p>
            <a:r>
              <a:rPr lang="en-US" dirty="0"/>
              <a:t>Successes</a:t>
            </a:r>
          </a:p>
        </p:txBody>
      </p:sp>
      <p:sp>
        <p:nvSpPr>
          <p:cNvPr id="2" name="Text Placeholder 3">
            <a:extLst>
              <a:ext uri="{FF2B5EF4-FFF2-40B4-BE49-F238E27FC236}">
                <a16:creationId xmlns:a16="http://schemas.microsoft.com/office/drawing/2014/main" id="{FDC59F87-6389-4634-8B66-531ECDED807A}"/>
              </a:ext>
            </a:extLst>
          </p:cNvPr>
          <p:cNvSpPr>
            <a:spLocks noGrp="1"/>
          </p:cNvSpPr>
          <p:nvPr>
            <p:ph type="body" idx="19"/>
          </p:nvPr>
        </p:nvSpPr>
        <p:spPr>
          <a:xfrm>
            <a:off x="839787" y="1751907"/>
            <a:ext cx="10512425" cy="4247463"/>
          </a:xfrm>
        </p:spPr>
        <p:txBody>
          <a:bodyPr lIns="0" rIns="0">
            <a:normAutofit/>
          </a:bodyPr>
          <a:lstStyle/>
          <a:p>
            <a:pPr lvl="1"/>
            <a:r>
              <a:rPr lang="en-CA" dirty="0">
                <a:solidFill>
                  <a:schemeClr val="tx1"/>
                </a:solidFill>
              </a:rPr>
              <a:t>We manage to do our </a:t>
            </a:r>
            <a:r>
              <a:rPr lang="en-CA" b="1" dirty="0">
                <a:solidFill>
                  <a:srgbClr val="00558C"/>
                </a:solidFill>
              </a:rPr>
              <a:t>Credentialling and Privileging</a:t>
            </a:r>
            <a:r>
              <a:rPr lang="en-CA" dirty="0">
                <a:solidFill>
                  <a:schemeClr val="tx1"/>
                </a:solidFill>
              </a:rPr>
              <a:t> successfully to keep patients safe and keep quality high. We do our Provisional to Actives and, where needed, 2-year reviews in a timely fashion. We do our temporaries quickly and performance reviews. </a:t>
            </a:r>
          </a:p>
          <a:p>
            <a:pPr lvl="1"/>
            <a:endParaRPr lang="en-CA" dirty="0">
              <a:solidFill>
                <a:schemeClr val="tx1"/>
              </a:solidFill>
            </a:endParaRPr>
          </a:p>
          <a:p>
            <a:pPr lvl="1"/>
            <a:r>
              <a:rPr lang="en-CA" b="1" dirty="0">
                <a:solidFill>
                  <a:srgbClr val="00558C"/>
                </a:solidFill>
              </a:rPr>
              <a:t>Charts</a:t>
            </a:r>
            <a:r>
              <a:rPr lang="en-CA" dirty="0">
                <a:solidFill>
                  <a:schemeClr val="tx1"/>
                </a:solidFill>
              </a:rPr>
              <a:t> are completed on time</a:t>
            </a:r>
          </a:p>
          <a:p>
            <a:pPr lvl="1"/>
            <a:endParaRPr lang="en-CA" dirty="0">
              <a:solidFill>
                <a:schemeClr val="tx1"/>
              </a:solidFill>
            </a:endParaRPr>
          </a:p>
          <a:p>
            <a:pPr lvl="1"/>
            <a:r>
              <a:rPr lang="en-CA" dirty="0">
                <a:solidFill>
                  <a:schemeClr val="tx1"/>
                </a:solidFill>
              </a:rPr>
              <a:t>There are, unfortunately, a number of </a:t>
            </a:r>
            <a:r>
              <a:rPr lang="en-CA" b="1" dirty="0">
                <a:solidFill>
                  <a:srgbClr val="00558C"/>
                </a:solidFill>
              </a:rPr>
              <a:t>Complaints</a:t>
            </a:r>
            <a:r>
              <a:rPr lang="en-CA" dirty="0">
                <a:solidFill>
                  <a:schemeClr val="tx1"/>
                </a:solidFill>
              </a:rPr>
              <a:t>, and with the support of EMSS and Dr. Bruce Campana, and sometimes our lawyer Sheila Stein, we negotiate those well in a restorative justice fashion.</a:t>
            </a:r>
          </a:p>
        </p:txBody>
      </p:sp>
      <p:sp>
        <p:nvSpPr>
          <p:cNvPr id="5" name="TextBox 4">
            <a:extLst>
              <a:ext uri="{FF2B5EF4-FFF2-40B4-BE49-F238E27FC236}">
                <a16:creationId xmlns:a16="http://schemas.microsoft.com/office/drawing/2014/main" id="{BD3BA365-42BC-03A0-FC9D-350D986C62ED}"/>
              </a:ext>
            </a:extLst>
          </p:cNvPr>
          <p:cNvSpPr txBox="1"/>
          <p:nvPr/>
        </p:nvSpPr>
        <p:spPr>
          <a:xfrm>
            <a:off x="2669673" y="5998953"/>
            <a:ext cx="6852652" cy="369332"/>
          </a:xfrm>
          <a:prstGeom prst="rect">
            <a:avLst/>
          </a:prstGeom>
          <a:solidFill>
            <a:schemeClr val="bg2">
              <a:lumMod val="25000"/>
            </a:schemeClr>
          </a:solidFill>
        </p:spPr>
        <p:txBody>
          <a:bodyPr wrap="square" rtlCol="0">
            <a:spAutoFit/>
          </a:bodyPr>
          <a:lstStyle/>
          <a:p>
            <a:pPr algn="ctr"/>
            <a:r>
              <a:rPr lang="en-US" b="1" dirty="0">
                <a:solidFill>
                  <a:schemeClr val="bg1"/>
                </a:solidFill>
              </a:rPr>
              <a:t>Thank you to the amazing C&amp;P team!</a:t>
            </a:r>
            <a:endParaRPr lang="en-CA" b="1" dirty="0">
              <a:solidFill>
                <a:schemeClr val="bg1"/>
              </a:solidFill>
            </a:endParaRPr>
          </a:p>
        </p:txBody>
      </p:sp>
      <p:sp>
        <p:nvSpPr>
          <p:cNvPr id="4" name="Oval 3">
            <a:extLst>
              <a:ext uri="{FF2B5EF4-FFF2-40B4-BE49-F238E27FC236}">
                <a16:creationId xmlns:a16="http://schemas.microsoft.com/office/drawing/2014/main" id="{955A201A-363F-4141-0969-4E5086F5AC3D}"/>
              </a:ext>
            </a:extLst>
          </p:cNvPr>
          <p:cNvSpPr/>
          <p:nvPr/>
        </p:nvSpPr>
        <p:spPr>
          <a:xfrm>
            <a:off x="558800" y="1595925"/>
            <a:ext cx="619760" cy="578315"/>
          </a:xfrm>
          <a:prstGeom prst="ellips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56053D78-3192-F703-9F41-B693BB4765F4}"/>
              </a:ext>
            </a:extLst>
          </p:cNvPr>
          <p:cNvSpPr txBox="1"/>
          <p:nvPr/>
        </p:nvSpPr>
        <p:spPr>
          <a:xfrm>
            <a:off x="680720" y="1672818"/>
            <a:ext cx="355600" cy="430887"/>
          </a:xfrm>
          <a:prstGeom prst="rect">
            <a:avLst/>
          </a:prstGeom>
          <a:noFill/>
        </p:spPr>
        <p:txBody>
          <a:bodyPr wrap="square" rtlCol="0">
            <a:spAutoFit/>
          </a:bodyPr>
          <a:lstStyle/>
          <a:p>
            <a:r>
              <a:rPr lang="en-US" sz="2200" b="1" dirty="0">
                <a:solidFill>
                  <a:schemeClr val="bg1"/>
                </a:solidFill>
              </a:rPr>
              <a:t>1</a:t>
            </a:r>
            <a:endParaRPr lang="en-CA" sz="2200" b="1" dirty="0">
              <a:solidFill>
                <a:schemeClr val="bg1"/>
              </a:solidFill>
            </a:endParaRPr>
          </a:p>
        </p:txBody>
      </p:sp>
      <p:sp>
        <p:nvSpPr>
          <p:cNvPr id="7" name="Oval 6">
            <a:extLst>
              <a:ext uri="{FF2B5EF4-FFF2-40B4-BE49-F238E27FC236}">
                <a16:creationId xmlns:a16="http://schemas.microsoft.com/office/drawing/2014/main" id="{A2467435-4D0F-D342-6C86-EDBC23AFFF5C}"/>
              </a:ext>
            </a:extLst>
          </p:cNvPr>
          <p:cNvSpPr/>
          <p:nvPr/>
        </p:nvSpPr>
        <p:spPr>
          <a:xfrm>
            <a:off x="558800" y="3427904"/>
            <a:ext cx="619760" cy="578315"/>
          </a:xfrm>
          <a:prstGeom prst="ellips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E6EEECAA-1C79-C4E9-00EA-6D1D2CCFCE80}"/>
              </a:ext>
            </a:extLst>
          </p:cNvPr>
          <p:cNvSpPr txBox="1"/>
          <p:nvPr/>
        </p:nvSpPr>
        <p:spPr>
          <a:xfrm>
            <a:off x="690880" y="3501617"/>
            <a:ext cx="355600" cy="430887"/>
          </a:xfrm>
          <a:prstGeom prst="rect">
            <a:avLst/>
          </a:prstGeom>
          <a:noFill/>
        </p:spPr>
        <p:txBody>
          <a:bodyPr wrap="square" rtlCol="0">
            <a:spAutoFit/>
          </a:bodyPr>
          <a:lstStyle/>
          <a:p>
            <a:r>
              <a:rPr lang="en-US" sz="2200" b="1" dirty="0">
                <a:solidFill>
                  <a:schemeClr val="bg1"/>
                </a:solidFill>
              </a:rPr>
              <a:t>2</a:t>
            </a:r>
            <a:endParaRPr lang="en-CA" sz="2200" b="1" dirty="0">
              <a:solidFill>
                <a:schemeClr val="bg1"/>
              </a:solidFill>
            </a:endParaRPr>
          </a:p>
        </p:txBody>
      </p:sp>
      <p:sp>
        <p:nvSpPr>
          <p:cNvPr id="9" name="Oval 8">
            <a:extLst>
              <a:ext uri="{FF2B5EF4-FFF2-40B4-BE49-F238E27FC236}">
                <a16:creationId xmlns:a16="http://schemas.microsoft.com/office/drawing/2014/main" id="{510408B1-DE40-7DB2-EF3A-E41C10E68419}"/>
              </a:ext>
            </a:extLst>
          </p:cNvPr>
          <p:cNvSpPr/>
          <p:nvPr/>
        </p:nvSpPr>
        <p:spPr>
          <a:xfrm>
            <a:off x="558800" y="4189099"/>
            <a:ext cx="619760" cy="578315"/>
          </a:xfrm>
          <a:prstGeom prst="ellips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D68911EE-868D-508E-1909-0369A445A5AE}"/>
              </a:ext>
            </a:extLst>
          </p:cNvPr>
          <p:cNvSpPr txBox="1"/>
          <p:nvPr/>
        </p:nvSpPr>
        <p:spPr>
          <a:xfrm>
            <a:off x="690880" y="4262812"/>
            <a:ext cx="355600" cy="430887"/>
          </a:xfrm>
          <a:prstGeom prst="rect">
            <a:avLst/>
          </a:prstGeom>
          <a:noFill/>
        </p:spPr>
        <p:txBody>
          <a:bodyPr wrap="square" rtlCol="0">
            <a:spAutoFit/>
          </a:bodyPr>
          <a:lstStyle/>
          <a:p>
            <a:r>
              <a:rPr lang="en-US" sz="2200" b="1" dirty="0">
                <a:solidFill>
                  <a:schemeClr val="bg1"/>
                </a:solidFill>
              </a:rPr>
              <a:t>3</a:t>
            </a:r>
            <a:endParaRPr lang="en-CA" sz="2200" b="1" dirty="0">
              <a:solidFill>
                <a:schemeClr val="bg1"/>
              </a:solidFill>
            </a:endParaRPr>
          </a:p>
        </p:txBody>
      </p:sp>
    </p:spTree>
    <p:extLst>
      <p:ext uri="{BB962C8B-B14F-4D97-AF65-F5344CB8AC3E}">
        <p14:creationId xmlns:p14="http://schemas.microsoft.com/office/powerpoint/2010/main" val="2354983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8F9EE-8A08-54A2-2B01-2AAAA365B96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3088AF5-3F05-B299-7652-214CC6817EF9}"/>
              </a:ext>
            </a:extLst>
          </p:cNvPr>
          <p:cNvSpPr>
            <a:spLocks noGrp="1"/>
          </p:cNvSpPr>
          <p:nvPr>
            <p:ph type="body" sz="quarter" idx="18"/>
          </p:nvPr>
        </p:nvSpPr>
        <p:spPr>
          <a:xfrm>
            <a:off x="840235" y="674381"/>
            <a:ext cx="10512425" cy="738664"/>
          </a:xfrm>
        </p:spPr>
        <p:txBody>
          <a:bodyPr lIns="0" rIns="0">
            <a:normAutofit/>
          </a:bodyPr>
          <a:lstStyle/>
          <a:p>
            <a:r>
              <a:rPr lang="en-US" dirty="0"/>
              <a:t>Successes</a:t>
            </a:r>
          </a:p>
        </p:txBody>
      </p:sp>
      <p:sp>
        <p:nvSpPr>
          <p:cNvPr id="2" name="Text Placeholder 3">
            <a:extLst>
              <a:ext uri="{FF2B5EF4-FFF2-40B4-BE49-F238E27FC236}">
                <a16:creationId xmlns:a16="http://schemas.microsoft.com/office/drawing/2014/main" id="{E46DB35E-9631-AF5B-0939-BA768964B6E5}"/>
              </a:ext>
            </a:extLst>
          </p:cNvPr>
          <p:cNvSpPr>
            <a:spLocks noGrp="1"/>
          </p:cNvSpPr>
          <p:nvPr>
            <p:ph type="body" idx="19"/>
          </p:nvPr>
        </p:nvSpPr>
        <p:spPr>
          <a:xfrm>
            <a:off x="839787" y="1751907"/>
            <a:ext cx="10512425" cy="4768163"/>
          </a:xfrm>
        </p:spPr>
        <p:txBody>
          <a:bodyPr lIns="0" rIns="0">
            <a:normAutofit/>
          </a:bodyPr>
          <a:lstStyle/>
          <a:p>
            <a:pPr lvl="1"/>
            <a:r>
              <a:rPr lang="en-CA" sz="1800" dirty="0">
                <a:solidFill>
                  <a:schemeClr val="tx1"/>
                </a:solidFill>
              </a:rPr>
              <a:t>As Department Head, I get to participate at:</a:t>
            </a:r>
          </a:p>
          <a:p>
            <a:pPr lvl="1"/>
            <a:endParaRPr lang="en-CA" sz="1800" dirty="0">
              <a:solidFill>
                <a:schemeClr val="tx1"/>
              </a:solidFill>
            </a:endParaRPr>
          </a:p>
          <a:p>
            <a:pPr marL="742950" lvl="1" indent="-285750">
              <a:buFont typeface="Arial" panose="020B0604020202020204" pitchFamily="34" charset="0"/>
              <a:buChar char="•"/>
            </a:pPr>
            <a:r>
              <a:rPr lang="en-CA" sz="1800" b="1" dirty="0">
                <a:solidFill>
                  <a:srgbClr val="00558C"/>
                </a:solidFill>
              </a:rPr>
              <a:t>HAMAC</a:t>
            </a:r>
            <a:r>
              <a:rPr lang="en-CA" sz="1800" dirty="0">
                <a:solidFill>
                  <a:schemeClr val="tx1"/>
                </a:solidFill>
              </a:rPr>
              <a:t>, HAMAC Executive (</a:t>
            </a:r>
            <a:r>
              <a:rPr lang="en-CA" sz="1800" i="1" dirty="0">
                <a:solidFill>
                  <a:schemeClr val="tx1"/>
                </a:solidFill>
              </a:rPr>
              <a:t>disbanded</a:t>
            </a:r>
            <a:r>
              <a:rPr lang="en-CA" sz="1800" dirty="0">
                <a:solidFill>
                  <a:schemeClr val="tx1"/>
                </a:solidFill>
              </a:rPr>
              <a:t>), but still contribute with the new way.</a:t>
            </a:r>
          </a:p>
          <a:p>
            <a:pPr lvl="1"/>
            <a:endParaRPr lang="en-CA" sz="1800" b="1" dirty="0">
              <a:solidFill>
                <a:srgbClr val="00558C"/>
              </a:solidFill>
            </a:endParaRPr>
          </a:p>
          <a:p>
            <a:pPr marL="742950" lvl="1" indent="-285750">
              <a:buFont typeface="Arial" panose="020B0604020202020204" pitchFamily="34" charset="0"/>
              <a:buChar char="•"/>
            </a:pPr>
            <a:r>
              <a:rPr lang="en-CA" sz="1800" b="1" dirty="0">
                <a:solidFill>
                  <a:srgbClr val="00558C"/>
                </a:solidFill>
              </a:rPr>
              <a:t>MERC (Medical Education Resources) Committee</a:t>
            </a:r>
            <a:r>
              <a:rPr lang="en-CA" sz="1800" dirty="0">
                <a:solidFill>
                  <a:schemeClr val="tx1"/>
                </a:solidFill>
              </a:rPr>
              <a:t> [</a:t>
            </a:r>
            <a:r>
              <a:rPr lang="en-CA" sz="1800" i="1" dirty="0">
                <a:solidFill>
                  <a:schemeClr val="tx1"/>
                </a:solidFill>
              </a:rPr>
              <a:t>unfortunately on hold</a:t>
            </a:r>
            <a:r>
              <a:rPr lang="en-CA" sz="1800" dirty="0">
                <a:solidFill>
                  <a:schemeClr val="tx1"/>
                </a:solidFill>
              </a:rPr>
              <a:t>] </a:t>
            </a:r>
          </a:p>
          <a:p>
            <a:pPr marL="1200150" lvl="2" indent="-285750">
              <a:buFont typeface="Arial" panose="020B0604020202020204" pitchFamily="34" charset="0"/>
              <a:buChar char="•"/>
            </a:pPr>
            <a:r>
              <a:rPr lang="en-CA" sz="1600" dirty="0">
                <a:solidFill>
                  <a:schemeClr val="tx1"/>
                </a:solidFill>
              </a:rPr>
              <a:t>Most important ask I have is to move forwards on </a:t>
            </a:r>
            <a:r>
              <a:rPr lang="en-CA" sz="1600" b="1" dirty="0">
                <a:solidFill>
                  <a:srgbClr val="00558C"/>
                </a:solidFill>
              </a:rPr>
              <a:t>Cultural Safety and Humility</a:t>
            </a:r>
          </a:p>
          <a:p>
            <a:pPr marL="1200150" lvl="2" indent="-285750">
              <a:buFont typeface="Arial" panose="020B0604020202020204" pitchFamily="34" charset="0"/>
              <a:buChar char="•"/>
            </a:pPr>
            <a:r>
              <a:rPr lang="en-CA" sz="1600" b="1" dirty="0">
                <a:solidFill>
                  <a:srgbClr val="00558C"/>
                </a:solidFill>
              </a:rPr>
              <a:t>L</a:t>
            </a:r>
            <a:r>
              <a:rPr lang="en-CA" sz="1600" dirty="0">
                <a:solidFill>
                  <a:schemeClr val="tx1"/>
                </a:solidFill>
              </a:rPr>
              <a:t>ooking forward to the Indigenous Health 5 point action plan being presented to DHC next week by manager Sarah Weeks</a:t>
            </a:r>
          </a:p>
          <a:p>
            <a:pPr lvl="1"/>
            <a:endParaRPr lang="en-CA" sz="1800" dirty="0">
              <a:solidFill>
                <a:schemeClr val="tx1"/>
              </a:solidFill>
            </a:endParaRPr>
          </a:p>
          <a:p>
            <a:pPr lvl="1"/>
            <a:r>
              <a:rPr lang="en-CA" sz="1800" dirty="0">
                <a:solidFill>
                  <a:schemeClr val="tx1"/>
                </a:solidFill>
              </a:rPr>
              <a:t>I am a voice at </a:t>
            </a:r>
            <a:r>
              <a:rPr lang="en-CA" sz="1800" b="1" dirty="0">
                <a:solidFill>
                  <a:srgbClr val="00558C"/>
                </a:solidFill>
              </a:rPr>
              <a:t>DHC (Department Head Council)</a:t>
            </a:r>
            <a:r>
              <a:rPr lang="en-CA" sz="1800" dirty="0">
                <a:solidFill>
                  <a:schemeClr val="tx1"/>
                </a:solidFill>
              </a:rPr>
              <a:t> which I have had the privilege of chairing since June 2017.  </a:t>
            </a:r>
          </a:p>
          <a:p>
            <a:pPr lvl="1"/>
            <a:endParaRPr lang="en-CA" sz="1800" dirty="0">
              <a:solidFill>
                <a:schemeClr val="tx1"/>
              </a:solidFill>
            </a:endParaRPr>
          </a:p>
          <a:p>
            <a:pPr lvl="1"/>
            <a:r>
              <a:rPr lang="en-CA" sz="1800" dirty="0">
                <a:solidFill>
                  <a:schemeClr val="tx1"/>
                </a:solidFill>
              </a:rPr>
              <a:t>In Patient MRP focus group.</a:t>
            </a:r>
          </a:p>
          <a:p>
            <a:pPr lvl="0"/>
            <a:endParaRPr lang="en-CA" sz="1900" dirty="0">
              <a:solidFill>
                <a:schemeClr val="tx1"/>
              </a:solidFill>
            </a:endParaRPr>
          </a:p>
        </p:txBody>
      </p:sp>
      <p:sp>
        <p:nvSpPr>
          <p:cNvPr id="4" name="Oval 3">
            <a:extLst>
              <a:ext uri="{FF2B5EF4-FFF2-40B4-BE49-F238E27FC236}">
                <a16:creationId xmlns:a16="http://schemas.microsoft.com/office/drawing/2014/main" id="{EBE2449B-DD02-7790-BDBA-7C58ABC25565}"/>
              </a:ext>
            </a:extLst>
          </p:cNvPr>
          <p:cNvSpPr/>
          <p:nvPr/>
        </p:nvSpPr>
        <p:spPr>
          <a:xfrm>
            <a:off x="558800" y="1529665"/>
            <a:ext cx="619760" cy="578315"/>
          </a:xfrm>
          <a:prstGeom prst="ellips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779FFDAE-10AC-4F64-9E86-EC55EA6021F3}"/>
              </a:ext>
            </a:extLst>
          </p:cNvPr>
          <p:cNvSpPr txBox="1"/>
          <p:nvPr/>
        </p:nvSpPr>
        <p:spPr>
          <a:xfrm>
            <a:off x="680720" y="1606558"/>
            <a:ext cx="355600" cy="430887"/>
          </a:xfrm>
          <a:prstGeom prst="rect">
            <a:avLst/>
          </a:prstGeom>
          <a:noFill/>
        </p:spPr>
        <p:txBody>
          <a:bodyPr wrap="square" rtlCol="0">
            <a:spAutoFit/>
          </a:bodyPr>
          <a:lstStyle/>
          <a:p>
            <a:r>
              <a:rPr lang="en-US" sz="2200" b="1" dirty="0">
                <a:solidFill>
                  <a:schemeClr val="bg1"/>
                </a:solidFill>
              </a:rPr>
              <a:t>4</a:t>
            </a:r>
            <a:endParaRPr lang="en-CA" sz="2200" b="1" dirty="0">
              <a:solidFill>
                <a:schemeClr val="bg1"/>
              </a:solidFill>
            </a:endParaRPr>
          </a:p>
        </p:txBody>
      </p:sp>
      <p:sp>
        <p:nvSpPr>
          <p:cNvPr id="9" name="Oval 8">
            <a:extLst>
              <a:ext uri="{FF2B5EF4-FFF2-40B4-BE49-F238E27FC236}">
                <a16:creationId xmlns:a16="http://schemas.microsoft.com/office/drawing/2014/main" id="{4FDDA378-EBE5-E996-182E-7C0D4A7D61FC}"/>
              </a:ext>
            </a:extLst>
          </p:cNvPr>
          <p:cNvSpPr/>
          <p:nvPr/>
        </p:nvSpPr>
        <p:spPr>
          <a:xfrm>
            <a:off x="548640" y="4750021"/>
            <a:ext cx="619760" cy="578315"/>
          </a:xfrm>
          <a:prstGeom prst="ellips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3C625FDE-738E-2A04-E36F-F8839FD0B841}"/>
              </a:ext>
            </a:extLst>
          </p:cNvPr>
          <p:cNvSpPr txBox="1"/>
          <p:nvPr/>
        </p:nvSpPr>
        <p:spPr>
          <a:xfrm>
            <a:off x="680720" y="4823734"/>
            <a:ext cx="355600" cy="430887"/>
          </a:xfrm>
          <a:prstGeom prst="rect">
            <a:avLst/>
          </a:prstGeom>
          <a:noFill/>
        </p:spPr>
        <p:txBody>
          <a:bodyPr wrap="square" rtlCol="0">
            <a:spAutoFit/>
          </a:bodyPr>
          <a:lstStyle/>
          <a:p>
            <a:r>
              <a:rPr lang="en-US" sz="2200" b="1" dirty="0">
                <a:solidFill>
                  <a:schemeClr val="bg1"/>
                </a:solidFill>
              </a:rPr>
              <a:t>5</a:t>
            </a:r>
            <a:endParaRPr lang="en-CA" sz="2200" b="1" dirty="0">
              <a:solidFill>
                <a:schemeClr val="bg1"/>
              </a:solidFill>
            </a:endParaRPr>
          </a:p>
        </p:txBody>
      </p:sp>
      <p:sp>
        <p:nvSpPr>
          <p:cNvPr id="11" name="TextBox 10">
            <a:extLst>
              <a:ext uri="{FF2B5EF4-FFF2-40B4-BE49-F238E27FC236}">
                <a16:creationId xmlns:a16="http://schemas.microsoft.com/office/drawing/2014/main" id="{64A2E815-7F22-C892-05B4-A2F4502A7DBB}"/>
              </a:ext>
            </a:extLst>
          </p:cNvPr>
          <p:cNvSpPr txBox="1"/>
          <p:nvPr/>
        </p:nvSpPr>
        <p:spPr>
          <a:xfrm>
            <a:off x="0" y="-33395"/>
            <a:ext cx="12192000" cy="369332"/>
          </a:xfrm>
          <a:prstGeom prst="rect">
            <a:avLst/>
          </a:prstGeom>
          <a:solidFill>
            <a:schemeClr val="bg2">
              <a:lumMod val="25000"/>
            </a:schemeClr>
          </a:solidFill>
        </p:spPr>
        <p:txBody>
          <a:bodyPr wrap="square" rtlCol="0">
            <a:spAutoFit/>
          </a:bodyPr>
          <a:lstStyle/>
          <a:p>
            <a:r>
              <a:rPr lang="en-US" b="1" dirty="0">
                <a:solidFill>
                  <a:schemeClr val="bg1"/>
                </a:solidFill>
              </a:rPr>
              <a:t>SUCCESSES continued</a:t>
            </a:r>
            <a:endParaRPr lang="en-CA" b="1" dirty="0">
              <a:solidFill>
                <a:schemeClr val="bg1"/>
              </a:solidFill>
            </a:endParaRPr>
          </a:p>
        </p:txBody>
      </p:sp>
      <p:sp>
        <p:nvSpPr>
          <p:cNvPr id="5" name="Oval 4">
            <a:extLst>
              <a:ext uri="{FF2B5EF4-FFF2-40B4-BE49-F238E27FC236}">
                <a16:creationId xmlns:a16="http://schemas.microsoft.com/office/drawing/2014/main" id="{8B4530A0-66D5-D204-48D2-E9A19999A599}"/>
              </a:ext>
            </a:extLst>
          </p:cNvPr>
          <p:cNvSpPr/>
          <p:nvPr/>
        </p:nvSpPr>
        <p:spPr>
          <a:xfrm>
            <a:off x="548640" y="5706954"/>
            <a:ext cx="619760" cy="578315"/>
          </a:xfrm>
          <a:prstGeom prst="ellips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3C866378-9D9D-8018-EF6C-27E7CA5C4E05}"/>
              </a:ext>
            </a:extLst>
          </p:cNvPr>
          <p:cNvSpPr txBox="1"/>
          <p:nvPr/>
        </p:nvSpPr>
        <p:spPr>
          <a:xfrm>
            <a:off x="680720" y="5780667"/>
            <a:ext cx="355600" cy="430887"/>
          </a:xfrm>
          <a:prstGeom prst="rect">
            <a:avLst/>
          </a:prstGeom>
          <a:noFill/>
        </p:spPr>
        <p:txBody>
          <a:bodyPr wrap="square" rtlCol="0">
            <a:spAutoFit/>
          </a:bodyPr>
          <a:lstStyle/>
          <a:p>
            <a:r>
              <a:rPr lang="en-US" sz="2200" b="1" dirty="0">
                <a:solidFill>
                  <a:schemeClr val="bg1"/>
                </a:solidFill>
              </a:rPr>
              <a:t>6</a:t>
            </a:r>
            <a:endParaRPr lang="en-CA" sz="2200" b="1" dirty="0">
              <a:solidFill>
                <a:schemeClr val="bg1"/>
              </a:solidFill>
            </a:endParaRPr>
          </a:p>
        </p:txBody>
      </p:sp>
    </p:spTree>
    <p:extLst>
      <p:ext uri="{BB962C8B-B14F-4D97-AF65-F5344CB8AC3E}">
        <p14:creationId xmlns:p14="http://schemas.microsoft.com/office/powerpoint/2010/main" val="238829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C6425-EDD8-E470-5096-1072A4D841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95A0C11-AD08-6226-E253-16B9FA2F93CB}"/>
              </a:ext>
            </a:extLst>
          </p:cNvPr>
          <p:cNvSpPr>
            <a:spLocks noGrp="1"/>
          </p:cNvSpPr>
          <p:nvPr>
            <p:ph type="body" sz="quarter" idx="18"/>
          </p:nvPr>
        </p:nvSpPr>
        <p:spPr>
          <a:xfrm>
            <a:off x="840235" y="674381"/>
            <a:ext cx="10512425" cy="738664"/>
          </a:xfrm>
        </p:spPr>
        <p:txBody>
          <a:bodyPr lIns="0" rIns="0">
            <a:normAutofit/>
          </a:bodyPr>
          <a:lstStyle/>
          <a:p>
            <a:r>
              <a:rPr lang="en-US" dirty="0"/>
              <a:t>Successes</a:t>
            </a:r>
          </a:p>
        </p:txBody>
      </p:sp>
      <p:sp>
        <p:nvSpPr>
          <p:cNvPr id="2" name="Text Placeholder 3">
            <a:extLst>
              <a:ext uri="{FF2B5EF4-FFF2-40B4-BE49-F238E27FC236}">
                <a16:creationId xmlns:a16="http://schemas.microsoft.com/office/drawing/2014/main" id="{FFDB362F-F866-6A87-782F-95618BD661F1}"/>
              </a:ext>
            </a:extLst>
          </p:cNvPr>
          <p:cNvSpPr>
            <a:spLocks noGrp="1"/>
          </p:cNvSpPr>
          <p:nvPr>
            <p:ph type="body" idx="19"/>
          </p:nvPr>
        </p:nvSpPr>
        <p:spPr>
          <a:xfrm>
            <a:off x="839787" y="1415456"/>
            <a:ext cx="10512425" cy="4768163"/>
          </a:xfrm>
        </p:spPr>
        <p:txBody>
          <a:bodyPr lIns="0" rIns="0">
            <a:normAutofit/>
          </a:bodyPr>
          <a:lstStyle/>
          <a:p>
            <a:pPr lvl="0"/>
            <a:endParaRPr lang="en-CA" sz="1900" dirty="0">
              <a:solidFill>
                <a:schemeClr val="tx1"/>
              </a:solidFill>
            </a:endParaRPr>
          </a:p>
          <a:p>
            <a:pPr lvl="1"/>
            <a:r>
              <a:rPr lang="en-CA" sz="1800" dirty="0">
                <a:solidFill>
                  <a:schemeClr val="tx1"/>
                </a:solidFill>
              </a:rPr>
              <a:t>In the new CGII I get to participate in the </a:t>
            </a:r>
            <a:r>
              <a:rPr lang="en-CA" sz="1800" b="1" dirty="0">
                <a:solidFill>
                  <a:srgbClr val="00558C"/>
                </a:solidFill>
              </a:rPr>
              <a:t>Rural Cross Continuum Committee</a:t>
            </a:r>
          </a:p>
          <a:p>
            <a:pPr marL="742950" lvl="1" indent="-285750">
              <a:buFont typeface="Arial" panose="020B0604020202020204" pitchFamily="34" charset="0"/>
              <a:buChar char="•"/>
            </a:pPr>
            <a:r>
              <a:rPr lang="en-CA" sz="1800" dirty="0">
                <a:solidFill>
                  <a:schemeClr val="tx1"/>
                </a:solidFill>
              </a:rPr>
              <a:t>Recently created Committee to look at our many associated, mostly on adjacent Island Urgent Care Centers. </a:t>
            </a:r>
          </a:p>
          <a:p>
            <a:pPr lvl="1"/>
            <a:endParaRPr lang="en-CA" sz="1800" dirty="0">
              <a:solidFill>
                <a:schemeClr val="tx1"/>
              </a:solidFill>
            </a:endParaRPr>
          </a:p>
          <a:p>
            <a:pPr lvl="1"/>
            <a:r>
              <a:rPr lang="en-CA" sz="1800" dirty="0">
                <a:solidFill>
                  <a:schemeClr val="tx1"/>
                </a:solidFill>
              </a:rPr>
              <a:t>I help with Projects like the </a:t>
            </a:r>
            <a:r>
              <a:rPr lang="en-CA" sz="1800" b="1" dirty="0" err="1">
                <a:solidFill>
                  <a:srgbClr val="00558C"/>
                </a:solidFill>
              </a:rPr>
              <a:t>eMOST</a:t>
            </a:r>
            <a:r>
              <a:rPr lang="en-CA" sz="1800" b="1" dirty="0">
                <a:solidFill>
                  <a:srgbClr val="00558C"/>
                </a:solidFill>
              </a:rPr>
              <a:t> and </a:t>
            </a:r>
            <a:r>
              <a:rPr lang="en-CA" sz="1800" b="1" dirty="0" err="1">
                <a:solidFill>
                  <a:srgbClr val="00558C"/>
                </a:solidFill>
              </a:rPr>
              <a:t>eACP</a:t>
            </a:r>
            <a:r>
              <a:rPr lang="en-CA" sz="1800" b="1" dirty="0">
                <a:solidFill>
                  <a:srgbClr val="00558C"/>
                </a:solidFill>
              </a:rPr>
              <a:t> (Advanced Care Planning)</a:t>
            </a:r>
            <a:r>
              <a:rPr lang="en-CA" sz="1800" dirty="0">
                <a:solidFill>
                  <a:schemeClr val="tx1"/>
                </a:solidFill>
              </a:rPr>
              <a:t> in CERNER EHR conversation.</a:t>
            </a:r>
          </a:p>
          <a:p>
            <a:pPr marL="742950" lvl="1" indent="-285750">
              <a:buFont typeface="Arial" panose="020B0604020202020204" pitchFamily="34" charset="0"/>
              <a:buChar char="•"/>
            </a:pPr>
            <a:r>
              <a:rPr lang="en-CA" sz="1800" dirty="0">
                <a:solidFill>
                  <a:schemeClr val="tx1"/>
                </a:solidFill>
              </a:rPr>
              <a:t>Everything is helped that I </a:t>
            </a:r>
            <a:r>
              <a:rPr lang="en-CA" sz="1800" b="1" dirty="0">
                <a:solidFill>
                  <a:srgbClr val="00558C"/>
                </a:solidFill>
              </a:rPr>
              <a:t>co-chair the Primary Care </a:t>
            </a:r>
            <a:r>
              <a:rPr lang="en-CA" sz="1800" b="1" dirty="0" err="1">
                <a:solidFill>
                  <a:srgbClr val="00558C"/>
                </a:solidFill>
              </a:rPr>
              <a:t>CARE</a:t>
            </a:r>
            <a:r>
              <a:rPr lang="en-CA" sz="1800" b="1" dirty="0">
                <a:solidFill>
                  <a:srgbClr val="00558C"/>
                </a:solidFill>
              </a:rPr>
              <a:t> Network with Ryan Forsyth and also participate ICGC</a:t>
            </a:r>
            <a:r>
              <a:rPr lang="en-CA" sz="1800" dirty="0">
                <a:solidFill>
                  <a:schemeClr val="tx1"/>
                </a:solidFill>
              </a:rPr>
              <a:t>. </a:t>
            </a:r>
          </a:p>
          <a:p>
            <a:pPr marL="742950" lvl="1" indent="-285750">
              <a:buFont typeface="Arial" panose="020B0604020202020204" pitchFamily="34" charset="0"/>
              <a:buChar char="•"/>
            </a:pPr>
            <a:endParaRPr lang="en-CA" sz="1800" dirty="0">
              <a:solidFill>
                <a:schemeClr val="tx1"/>
              </a:solidFill>
            </a:endParaRPr>
          </a:p>
          <a:p>
            <a:pPr lvl="1"/>
            <a:r>
              <a:rPr lang="en-CA" sz="1800" dirty="0">
                <a:solidFill>
                  <a:schemeClr val="tx1"/>
                </a:solidFill>
              </a:rPr>
              <a:t>I get from </a:t>
            </a:r>
            <a:r>
              <a:rPr lang="en-CA" sz="1800" b="1" dirty="0">
                <a:solidFill>
                  <a:srgbClr val="00558C"/>
                </a:solidFill>
              </a:rPr>
              <a:t>MAA</a:t>
            </a:r>
            <a:r>
              <a:rPr lang="en-CA" sz="1800" dirty="0">
                <a:solidFill>
                  <a:schemeClr val="tx1"/>
                </a:solidFill>
              </a:rPr>
              <a:t> with a </a:t>
            </a:r>
            <a:r>
              <a:rPr lang="en-CA" sz="1800" b="1" dirty="0">
                <a:solidFill>
                  <a:srgbClr val="00558C"/>
                </a:solidFill>
              </a:rPr>
              <a:t>governance assistant</a:t>
            </a:r>
            <a:r>
              <a:rPr lang="en-CA" sz="1800" dirty="0">
                <a:solidFill>
                  <a:schemeClr val="tx1"/>
                </a:solidFill>
              </a:rPr>
              <a:t>. First, Jamie Copeland, and now Sarah Ciceri-</a:t>
            </a:r>
            <a:r>
              <a:rPr lang="en-CA" sz="1800" dirty="0" err="1">
                <a:solidFill>
                  <a:schemeClr val="tx1"/>
                </a:solidFill>
              </a:rPr>
              <a:t>Cherniwchan</a:t>
            </a:r>
            <a:r>
              <a:rPr lang="en-CA" sz="1800" dirty="0">
                <a:solidFill>
                  <a:schemeClr val="tx1"/>
                </a:solidFill>
              </a:rPr>
              <a:t>. It makes a difference.</a:t>
            </a:r>
          </a:p>
        </p:txBody>
      </p:sp>
      <p:sp>
        <p:nvSpPr>
          <p:cNvPr id="4" name="Oval 3">
            <a:extLst>
              <a:ext uri="{FF2B5EF4-FFF2-40B4-BE49-F238E27FC236}">
                <a16:creationId xmlns:a16="http://schemas.microsoft.com/office/drawing/2014/main" id="{417FDE52-4C30-84A5-5C3E-43857E74DF29}"/>
              </a:ext>
            </a:extLst>
          </p:cNvPr>
          <p:cNvSpPr/>
          <p:nvPr/>
        </p:nvSpPr>
        <p:spPr>
          <a:xfrm>
            <a:off x="539619" y="1691812"/>
            <a:ext cx="619760" cy="578315"/>
          </a:xfrm>
          <a:prstGeom prst="ellips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77423CBC-BFA1-CF17-2D7E-133E9B978C2B}"/>
              </a:ext>
            </a:extLst>
          </p:cNvPr>
          <p:cNvSpPr txBox="1"/>
          <p:nvPr/>
        </p:nvSpPr>
        <p:spPr>
          <a:xfrm>
            <a:off x="661539" y="1768705"/>
            <a:ext cx="355600" cy="430887"/>
          </a:xfrm>
          <a:prstGeom prst="rect">
            <a:avLst/>
          </a:prstGeom>
          <a:noFill/>
        </p:spPr>
        <p:txBody>
          <a:bodyPr wrap="square" rtlCol="0">
            <a:spAutoFit/>
          </a:bodyPr>
          <a:lstStyle/>
          <a:p>
            <a:r>
              <a:rPr lang="en-US" sz="2200" b="1" dirty="0">
                <a:solidFill>
                  <a:schemeClr val="bg1"/>
                </a:solidFill>
              </a:rPr>
              <a:t>7</a:t>
            </a:r>
            <a:endParaRPr lang="en-CA" sz="2200" b="1" dirty="0">
              <a:solidFill>
                <a:schemeClr val="bg1"/>
              </a:solidFill>
            </a:endParaRPr>
          </a:p>
        </p:txBody>
      </p:sp>
      <p:sp>
        <p:nvSpPr>
          <p:cNvPr id="9" name="Oval 8">
            <a:extLst>
              <a:ext uri="{FF2B5EF4-FFF2-40B4-BE49-F238E27FC236}">
                <a16:creationId xmlns:a16="http://schemas.microsoft.com/office/drawing/2014/main" id="{429C18E1-8439-8585-EEBA-CCD69E96B42E}"/>
              </a:ext>
            </a:extLst>
          </p:cNvPr>
          <p:cNvSpPr/>
          <p:nvPr/>
        </p:nvSpPr>
        <p:spPr>
          <a:xfrm>
            <a:off x="558800" y="3134777"/>
            <a:ext cx="619760" cy="578315"/>
          </a:xfrm>
          <a:prstGeom prst="ellips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BD30F113-2F6C-043E-C02E-A8BCC2D8A456}"/>
              </a:ext>
            </a:extLst>
          </p:cNvPr>
          <p:cNvSpPr txBox="1"/>
          <p:nvPr/>
        </p:nvSpPr>
        <p:spPr>
          <a:xfrm>
            <a:off x="690880" y="3208490"/>
            <a:ext cx="355600" cy="430887"/>
          </a:xfrm>
          <a:prstGeom prst="rect">
            <a:avLst/>
          </a:prstGeom>
          <a:noFill/>
        </p:spPr>
        <p:txBody>
          <a:bodyPr wrap="square" rtlCol="0">
            <a:spAutoFit/>
          </a:bodyPr>
          <a:lstStyle/>
          <a:p>
            <a:r>
              <a:rPr lang="en-US" sz="2200" b="1" dirty="0">
                <a:solidFill>
                  <a:schemeClr val="bg1"/>
                </a:solidFill>
              </a:rPr>
              <a:t>8</a:t>
            </a:r>
            <a:endParaRPr lang="en-CA" sz="2200" b="1" dirty="0">
              <a:solidFill>
                <a:schemeClr val="bg1"/>
              </a:solidFill>
            </a:endParaRPr>
          </a:p>
        </p:txBody>
      </p:sp>
      <p:sp>
        <p:nvSpPr>
          <p:cNvPr id="11" name="TextBox 10">
            <a:extLst>
              <a:ext uri="{FF2B5EF4-FFF2-40B4-BE49-F238E27FC236}">
                <a16:creationId xmlns:a16="http://schemas.microsoft.com/office/drawing/2014/main" id="{2ED62C68-34F7-5ADA-8DDB-6365F812FFDA}"/>
              </a:ext>
            </a:extLst>
          </p:cNvPr>
          <p:cNvSpPr txBox="1"/>
          <p:nvPr/>
        </p:nvSpPr>
        <p:spPr>
          <a:xfrm>
            <a:off x="0" y="-33395"/>
            <a:ext cx="12192000" cy="369332"/>
          </a:xfrm>
          <a:prstGeom prst="rect">
            <a:avLst/>
          </a:prstGeom>
          <a:solidFill>
            <a:schemeClr val="bg2">
              <a:lumMod val="25000"/>
            </a:schemeClr>
          </a:solidFill>
        </p:spPr>
        <p:txBody>
          <a:bodyPr wrap="square" rtlCol="0">
            <a:spAutoFit/>
          </a:bodyPr>
          <a:lstStyle/>
          <a:p>
            <a:r>
              <a:rPr lang="en-US" b="1" dirty="0">
                <a:solidFill>
                  <a:schemeClr val="bg1"/>
                </a:solidFill>
              </a:rPr>
              <a:t>SUCCESSES continued</a:t>
            </a:r>
            <a:endParaRPr lang="en-CA" b="1" dirty="0">
              <a:solidFill>
                <a:schemeClr val="bg1"/>
              </a:solidFill>
            </a:endParaRPr>
          </a:p>
        </p:txBody>
      </p:sp>
      <p:sp>
        <p:nvSpPr>
          <p:cNvPr id="5" name="Oval 4">
            <a:extLst>
              <a:ext uri="{FF2B5EF4-FFF2-40B4-BE49-F238E27FC236}">
                <a16:creationId xmlns:a16="http://schemas.microsoft.com/office/drawing/2014/main" id="{20F9B661-5837-DF90-0193-5057696396E9}"/>
              </a:ext>
            </a:extLst>
          </p:cNvPr>
          <p:cNvSpPr/>
          <p:nvPr/>
        </p:nvSpPr>
        <p:spPr>
          <a:xfrm>
            <a:off x="529459" y="4792611"/>
            <a:ext cx="619760" cy="578315"/>
          </a:xfrm>
          <a:prstGeom prst="ellips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2D89231B-2974-435F-6C0D-6FE797D01E68}"/>
              </a:ext>
            </a:extLst>
          </p:cNvPr>
          <p:cNvSpPr txBox="1"/>
          <p:nvPr/>
        </p:nvSpPr>
        <p:spPr>
          <a:xfrm>
            <a:off x="661539" y="4866324"/>
            <a:ext cx="355600" cy="430887"/>
          </a:xfrm>
          <a:prstGeom prst="rect">
            <a:avLst/>
          </a:prstGeom>
          <a:noFill/>
        </p:spPr>
        <p:txBody>
          <a:bodyPr wrap="square" rtlCol="0">
            <a:spAutoFit/>
          </a:bodyPr>
          <a:lstStyle/>
          <a:p>
            <a:r>
              <a:rPr lang="en-US" sz="2200" b="1" dirty="0">
                <a:solidFill>
                  <a:schemeClr val="bg1"/>
                </a:solidFill>
              </a:rPr>
              <a:t>9</a:t>
            </a:r>
            <a:endParaRPr lang="en-CA" sz="2200" b="1" dirty="0">
              <a:solidFill>
                <a:schemeClr val="bg1"/>
              </a:solidFill>
            </a:endParaRPr>
          </a:p>
        </p:txBody>
      </p:sp>
    </p:spTree>
    <p:extLst>
      <p:ext uri="{BB962C8B-B14F-4D97-AF65-F5344CB8AC3E}">
        <p14:creationId xmlns:p14="http://schemas.microsoft.com/office/powerpoint/2010/main" val="3664622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14EE6-B127-696B-9482-DAE22492776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4A2E91F-3411-1275-5A0E-41FD4AF58DF3}"/>
              </a:ext>
            </a:extLst>
          </p:cNvPr>
          <p:cNvSpPr>
            <a:spLocks noGrp="1"/>
          </p:cNvSpPr>
          <p:nvPr>
            <p:ph type="body" sz="quarter" idx="21"/>
          </p:nvPr>
        </p:nvSpPr>
        <p:spPr>
          <a:xfrm>
            <a:off x="839787" y="752686"/>
            <a:ext cx="4292652" cy="861774"/>
          </a:xfrm>
        </p:spPr>
        <p:txBody>
          <a:bodyPr>
            <a:noAutofit/>
          </a:bodyPr>
          <a:lstStyle/>
          <a:p>
            <a:pPr lvl="0"/>
            <a:r>
              <a:rPr lang="en-US" dirty="0">
                <a:solidFill>
                  <a:srgbClr val="00558C"/>
                </a:solidFill>
              </a:rPr>
              <a:t>Continuing Professional Development</a:t>
            </a:r>
          </a:p>
        </p:txBody>
      </p:sp>
      <p:sp>
        <p:nvSpPr>
          <p:cNvPr id="4" name="Text Placeholder 3">
            <a:extLst>
              <a:ext uri="{FF2B5EF4-FFF2-40B4-BE49-F238E27FC236}">
                <a16:creationId xmlns:a16="http://schemas.microsoft.com/office/drawing/2014/main" id="{8A4A7750-21C8-7231-38A0-0DF3E302F90F}"/>
              </a:ext>
            </a:extLst>
          </p:cNvPr>
          <p:cNvSpPr>
            <a:spLocks noGrp="1"/>
          </p:cNvSpPr>
          <p:nvPr>
            <p:ph type="body" sz="quarter" idx="22"/>
          </p:nvPr>
        </p:nvSpPr>
        <p:spPr>
          <a:xfrm>
            <a:off x="839785" y="1915950"/>
            <a:ext cx="5992916" cy="1244435"/>
          </a:xfrm>
        </p:spPr>
        <p:txBody>
          <a:bodyPr>
            <a:noAutofit/>
          </a:bodyPr>
          <a:lstStyle/>
          <a:p>
            <a:pPr marL="342900" indent="-342900">
              <a:buFont typeface="Arial" panose="020B0604020202020204" pitchFamily="34" charset="0"/>
              <a:buChar char="•"/>
            </a:pPr>
            <a:r>
              <a:rPr lang="en-CA" sz="1800" dirty="0"/>
              <a:t>Grand Rounds (10 this past year!)</a:t>
            </a:r>
          </a:p>
          <a:p>
            <a:pPr marL="1028700" lvl="1" indent="-342900"/>
            <a:r>
              <a:rPr lang="en-CA" sz="1800" dirty="0"/>
              <a:t>3 so far this year, 2 more scheduled, 1 pending</a:t>
            </a:r>
          </a:p>
          <a:p>
            <a:pPr marL="342900" indent="-342900">
              <a:buFont typeface="Arial" panose="020B0604020202020204" pitchFamily="34" charset="0"/>
              <a:buChar char="•"/>
            </a:pPr>
            <a:r>
              <a:rPr lang="en-CA" sz="1800" dirty="0"/>
              <a:t>Put on collaboratively with Primary Care Strategy</a:t>
            </a:r>
          </a:p>
          <a:p>
            <a:pPr marL="342900" indent="-342900">
              <a:buFont typeface="Arial" panose="020B0604020202020204" pitchFamily="34" charset="0"/>
              <a:buChar char="•"/>
            </a:pPr>
            <a:r>
              <a:rPr lang="en-CA" sz="1800" dirty="0"/>
              <a:t>Topics included, but were not limited to:</a:t>
            </a:r>
          </a:p>
        </p:txBody>
      </p:sp>
      <p:sp>
        <p:nvSpPr>
          <p:cNvPr id="17" name="TextBox 16">
            <a:extLst>
              <a:ext uri="{FF2B5EF4-FFF2-40B4-BE49-F238E27FC236}">
                <a16:creationId xmlns:a16="http://schemas.microsoft.com/office/drawing/2014/main" id="{1187B55F-A5DE-CD03-CE0E-3482A6F4D228}"/>
              </a:ext>
            </a:extLst>
          </p:cNvPr>
          <p:cNvSpPr txBox="1"/>
          <p:nvPr/>
        </p:nvSpPr>
        <p:spPr>
          <a:xfrm>
            <a:off x="0" y="-33395"/>
            <a:ext cx="12192000" cy="369332"/>
          </a:xfrm>
          <a:prstGeom prst="rect">
            <a:avLst/>
          </a:prstGeom>
          <a:solidFill>
            <a:schemeClr val="bg2">
              <a:lumMod val="25000"/>
            </a:schemeClr>
          </a:solidFill>
        </p:spPr>
        <p:txBody>
          <a:bodyPr wrap="square" rtlCol="0">
            <a:spAutoFit/>
          </a:bodyPr>
          <a:lstStyle/>
          <a:p>
            <a:endParaRPr lang="en-CA" b="1" dirty="0">
              <a:solidFill>
                <a:schemeClr val="bg1"/>
              </a:solidFill>
            </a:endParaRPr>
          </a:p>
        </p:txBody>
      </p:sp>
      <p:pic>
        <p:nvPicPr>
          <p:cNvPr id="11" name="Picture 10">
            <a:extLst>
              <a:ext uri="{FF2B5EF4-FFF2-40B4-BE49-F238E27FC236}">
                <a16:creationId xmlns:a16="http://schemas.microsoft.com/office/drawing/2014/main" id="{D0E01DD6-3A86-9FD8-FE84-D04E68ADA4D5}"/>
              </a:ext>
            </a:extLst>
          </p:cNvPr>
          <p:cNvPicPr>
            <a:picLocks noChangeAspect="1"/>
          </p:cNvPicPr>
          <p:nvPr/>
        </p:nvPicPr>
        <p:blipFill>
          <a:blip r:embed="rId3"/>
          <a:srcRect t="2360"/>
          <a:stretch>
            <a:fillRect/>
          </a:stretch>
        </p:blipFill>
        <p:spPr>
          <a:xfrm>
            <a:off x="6832701" y="335937"/>
            <a:ext cx="5359299" cy="6522062"/>
          </a:xfrm>
          <a:prstGeom prst="rect">
            <a:avLst/>
          </a:prstGeom>
        </p:spPr>
      </p:pic>
      <p:sp>
        <p:nvSpPr>
          <p:cNvPr id="2" name="TextBox 1">
            <a:extLst>
              <a:ext uri="{FF2B5EF4-FFF2-40B4-BE49-F238E27FC236}">
                <a16:creationId xmlns:a16="http://schemas.microsoft.com/office/drawing/2014/main" id="{981353E1-F6FB-FA81-6A77-1A5FB76E4390}"/>
              </a:ext>
            </a:extLst>
          </p:cNvPr>
          <p:cNvSpPr txBox="1"/>
          <p:nvPr/>
        </p:nvSpPr>
        <p:spPr>
          <a:xfrm>
            <a:off x="247671" y="6167971"/>
            <a:ext cx="6337359" cy="369332"/>
          </a:xfrm>
          <a:prstGeom prst="rect">
            <a:avLst/>
          </a:prstGeom>
          <a:solidFill>
            <a:schemeClr val="accent2">
              <a:lumMod val="60000"/>
              <a:lumOff val="40000"/>
            </a:schemeClr>
          </a:solidFill>
        </p:spPr>
        <p:txBody>
          <a:bodyPr wrap="square" rtlCol="0">
            <a:spAutoFit/>
          </a:bodyPr>
          <a:lstStyle/>
          <a:p>
            <a:pPr algn="ctr"/>
            <a:r>
              <a:rPr lang="en-CA" dirty="0">
                <a:solidFill>
                  <a:schemeClr val="bg1"/>
                </a:solidFill>
              </a:rPr>
              <a:t>Thank you to Dr. Leah MacDonald and Elizabeth Hadley!</a:t>
            </a:r>
            <a:endParaRPr lang="en-CA" b="1" dirty="0">
              <a:solidFill>
                <a:schemeClr val="bg1"/>
              </a:solidFill>
            </a:endParaRPr>
          </a:p>
        </p:txBody>
      </p:sp>
      <p:sp>
        <p:nvSpPr>
          <p:cNvPr id="8" name="TextBox 7">
            <a:extLst>
              <a:ext uri="{FF2B5EF4-FFF2-40B4-BE49-F238E27FC236}">
                <a16:creationId xmlns:a16="http://schemas.microsoft.com/office/drawing/2014/main" id="{58E2C269-96B2-524F-C07E-A642BF7F97E7}"/>
              </a:ext>
            </a:extLst>
          </p:cNvPr>
          <p:cNvSpPr txBox="1"/>
          <p:nvPr/>
        </p:nvSpPr>
        <p:spPr>
          <a:xfrm>
            <a:off x="678026" y="3712855"/>
            <a:ext cx="6098720" cy="3539430"/>
          </a:xfrm>
          <a:prstGeom prst="rect">
            <a:avLst/>
          </a:prstGeom>
          <a:noFill/>
        </p:spPr>
        <p:txBody>
          <a:bodyPr wrap="square" numCol="2">
            <a:spAutoFit/>
          </a:bodyPr>
          <a:lstStyle/>
          <a:p>
            <a:pPr marL="1028700" lvl="1" indent="-342900">
              <a:buFont typeface="Arial" panose="020B0604020202020204" pitchFamily="34" charset="0"/>
              <a:buChar char="•"/>
            </a:pPr>
            <a:r>
              <a:rPr lang="en-CA" sz="1600" dirty="0">
                <a:solidFill>
                  <a:srgbClr val="00558C"/>
                </a:solidFill>
              </a:rPr>
              <a:t>Adult Eating Disorders</a:t>
            </a:r>
          </a:p>
          <a:p>
            <a:pPr marL="1028700" lvl="1" indent="-342900">
              <a:buFont typeface="Arial" panose="020B0604020202020204" pitchFamily="34" charset="0"/>
              <a:buChar char="•"/>
            </a:pPr>
            <a:r>
              <a:rPr lang="en-CA" sz="1600" dirty="0">
                <a:solidFill>
                  <a:srgbClr val="00558C"/>
                </a:solidFill>
              </a:rPr>
              <a:t>Public Health &amp; Psychoactive Substances</a:t>
            </a:r>
          </a:p>
          <a:p>
            <a:pPr marL="1028700" lvl="1" indent="-342900">
              <a:buFont typeface="Arial" panose="020B0604020202020204" pitchFamily="34" charset="0"/>
              <a:buChar char="•"/>
            </a:pPr>
            <a:r>
              <a:rPr lang="en-CA" sz="1600" dirty="0">
                <a:solidFill>
                  <a:srgbClr val="00558C"/>
                </a:solidFill>
              </a:rPr>
              <a:t>De-Medicalizing End of Life</a:t>
            </a:r>
          </a:p>
          <a:p>
            <a:pPr marL="1028700" lvl="1" indent="-342900">
              <a:buFont typeface="Arial" panose="020B0604020202020204" pitchFamily="34" charset="0"/>
              <a:buChar char="•"/>
            </a:pPr>
            <a:r>
              <a:rPr lang="en-CA" sz="1600" dirty="0">
                <a:solidFill>
                  <a:srgbClr val="00558C"/>
                </a:solidFill>
              </a:rPr>
              <a:t>Chronic Obstructive Pulmonary Disorder</a:t>
            </a:r>
          </a:p>
          <a:p>
            <a:pPr marL="1028700" lvl="1" indent="-342900">
              <a:buFont typeface="Arial" panose="020B0604020202020204" pitchFamily="34" charset="0"/>
              <a:buChar char="•"/>
            </a:pPr>
            <a:endParaRPr lang="en-CA" sz="1600" dirty="0">
              <a:solidFill>
                <a:srgbClr val="00558C"/>
              </a:solidFill>
            </a:endParaRPr>
          </a:p>
          <a:p>
            <a:pPr marL="1028700" lvl="1" indent="-342900">
              <a:buFont typeface="Arial" panose="020B0604020202020204" pitchFamily="34" charset="0"/>
              <a:buChar char="•"/>
            </a:pPr>
            <a:endParaRPr lang="en-CA" sz="1600" dirty="0">
              <a:solidFill>
                <a:srgbClr val="00558C"/>
              </a:solidFill>
            </a:endParaRPr>
          </a:p>
          <a:p>
            <a:pPr marL="685800" lvl="1"/>
            <a:endParaRPr lang="en-CA" sz="1600" dirty="0">
              <a:solidFill>
                <a:srgbClr val="00558C"/>
              </a:solidFill>
            </a:endParaRPr>
          </a:p>
          <a:p>
            <a:pPr marL="1028700" lvl="1" indent="-342900">
              <a:buFont typeface="Arial" panose="020B0604020202020204" pitchFamily="34" charset="0"/>
              <a:buChar char="•"/>
            </a:pPr>
            <a:endParaRPr lang="en-CA" sz="1600" dirty="0">
              <a:solidFill>
                <a:srgbClr val="00558C"/>
              </a:solidFill>
            </a:endParaRPr>
          </a:p>
          <a:p>
            <a:pPr marL="1028700" lvl="1" indent="-342900">
              <a:buFont typeface="Arial" panose="020B0604020202020204" pitchFamily="34" charset="0"/>
              <a:buChar char="•"/>
            </a:pPr>
            <a:endParaRPr lang="en-CA" sz="1600" dirty="0">
              <a:solidFill>
                <a:srgbClr val="00558C"/>
              </a:solidFill>
            </a:endParaRPr>
          </a:p>
          <a:p>
            <a:pPr marL="1028700" lvl="1" indent="-342900">
              <a:buFont typeface="Arial" panose="020B0604020202020204" pitchFamily="34" charset="0"/>
              <a:buChar char="•"/>
            </a:pPr>
            <a:r>
              <a:rPr lang="en-CA" sz="1600" dirty="0">
                <a:solidFill>
                  <a:srgbClr val="00558C"/>
                </a:solidFill>
              </a:rPr>
              <a:t>Choosing Wisely: For Patients &amp; the Planet</a:t>
            </a:r>
          </a:p>
          <a:p>
            <a:pPr marL="1028700" lvl="1" indent="-342900">
              <a:buFont typeface="Arial" panose="020B0604020202020204" pitchFamily="34" charset="0"/>
              <a:buChar char="•"/>
            </a:pPr>
            <a:r>
              <a:rPr lang="en-CA" sz="1600" dirty="0">
                <a:solidFill>
                  <a:srgbClr val="00558C"/>
                </a:solidFill>
              </a:rPr>
              <a:t>Using the Pathways Website to Streamline Care</a:t>
            </a:r>
          </a:p>
          <a:p>
            <a:pPr marL="1028700" lvl="1" indent="-342900">
              <a:buFont typeface="Arial" panose="020B0604020202020204" pitchFamily="34" charset="0"/>
              <a:buChar char="•"/>
            </a:pPr>
            <a:r>
              <a:rPr lang="en-CA" sz="1600" dirty="0">
                <a:solidFill>
                  <a:srgbClr val="00558C"/>
                </a:solidFill>
              </a:rPr>
              <a:t>Gender Diversity </a:t>
            </a:r>
          </a:p>
          <a:p>
            <a:pPr marL="1028700" lvl="1" indent="-342900">
              <a:buFont typeface="Arial" panose="020B0604020202020204" pitchFamily="34" charset="0"/>
              <a:buChar char="•"/>
            </a:pPr>
            <a:r>
              <a:rPr lang="en-CA" sz="1600" dirty="0">
                <a:solidFill>
                  <a:srgbClr val="00558C"/>
                </a:solidFill>
              </a:rPr>
              <a:t>Menopause</a:t>
            </a:r>
          </a:p>
          <a:p>
            <a:pPr marL="1028700" lvl="1" indent="-342900">
              <a:buFont typeface="Arial" panose="020B0604020202020204" pitchFamily="34" charset="0"/>
              <a:buChar char="•"/>
            </a:pPr>
            <a:r>
              <a:rPr lang="en-CA" sz="1600" dirty="0">
                <a:solidFill>
                  <a:srgbClr val="00558C"/>
                </a:solidFill>
              </a:rPr>
              <a:t>Addiction Services</a:t>
            </a:r>
          </a:p>
          <a:p>
            <a:pPr marL="342900" indent="-342900">
              <a:buFont typeface="Arial" panose="020B0604020202020204" pitchFamily="34" charset="0"/>
              <a:buChar char="•"/>
            </a:pPr>
            <a:endParaRPr lang="en-CA" sz="1800" dirty="0"/>
          </a:p>
        </p:txBody>
      </p:sp>
    </p:spTree>
    <p:extLst>
      <p:ext uri="{BB962C8B-B14F-4D97-AF65-F5344CB8AC3E}">
        <p14:creationId xmlns:p14="http://schemas.microsoft.com/office/powerpoint/2010/main" val="396382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2897A-E918-64D6-D906-374FE27A1AB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410B8A1-C19D-A5B1-3CA4-2376CF91DE80}"/>
              </a:ext>
            </a:extLst>
          </p:cNvPr>
          <p:cNvSpPr>
            <a:spLocks noGrp="1"/>
          </p:cNvSpPr>
          <p:nvPr>
            <p:ph type="body" sz="quarter" idx="18"/>
          </p:nvPr>
        </p:nvSpPr>
        <p:spPr>
          <a:xfrm>
            <a:off x="840235" y="674381"/>
            <a:ext cx="10512425" cy="738664"/>
          </a:xfrm>
        </p:spPr>
        <p:txBody>
          <a:bodyPr lIns="0" rIns="0">
            <a:normAutofit/>
          </a:bodyPr>
          <a:lstStyle/>
          <a:p>
            <a:r>
              <a:rPr lang="en-US" dirty="0"/>
              <a:t>Recruitment</a:t>
            </a:r>
          </a:p>
        </p:txBody>
      </p:sp>
      <p:sp>
        <p:nvSpPr>
          <p:cNvPr id="2" name="Text Placeholder 3">
            <a:extLst>
              <a:ext uri="{FF2B5EF4-FFF2-40B4-BE49-F238E27FC236}">
                <a16:creationId xmlns:a16="http://schemas.microsoft.com/office/drawing/2014/main" id="{D0BA41BB-4C5D-906B-9E75-7F502D333E98}"/>
              </a:ext>
            </a:extLst>
          </p:cNvPr>
          <p:cNvSpPr>
            <a:spLocks noGrp="1"/>
          </p:cNvSpPr>
          <p:nvPr>
            <p:ph type="body" idx="19"/>
          </p:nvPr>
        </p:nvSpPr>
        <p:spPr>
          <a:xfrm>
            <a:off x="839787" y="1538547"/>
            <a:ext cx="10671493" cy="1438333"/>
          </a:xfrm>
        </p:spPr>
        <p:txBody>
          <a:bodyPr lIns="0" rIns="0">
            <a:normAutofit/>
          </a:bodyPr>
          <a:lstStyle/>
          <a:p>
            <a:pPr marL="342900" indent="-342900">
              <a:buFont typeface="Arial" panose="020B0604020202020204" pitchFamily="34" charset="0"/>
              <a:buChar char="•"/>
            </a:pPr>
            <a:r>
              <a:rPr lang="en-CA" sz="2200" b="1" dirty="0">
                <a:solidFill>
                  <a:srgbClr val="00558C"/>
                </a:solidFill>
              </a:rPr>
              <a:t>Difficulty keeping up with demand</a:t>
            </a:r>
          </a:p>
          <a:p>
            <a:pPr marL="800100" lvl="1" indent="-342900">
              <a:buFont typeface="Arial" panose="020B0604020202020204" pitchFamily="34" charset="0"/>
              <a:buChar char="•"/>
            </a:pPr>
            <a:r>
              <a:rPr lang="en-CA" dirty="0">
                <a:solidFill>
                  <a:schemeClr val="tx1"/>
                </a:solidFill>
              </a:rPr>
              <a:t>FPs do a huge number of different things in our HA Health Care system and community.</a:t>
            </a:r>
          </a:p>
        </p:txBody>
      </p:sp>
      <p:sp>
        <p:nvSpPr>
          <p:cNvPr id="5" name="TextBox 4">
            <a:extLst>
              <a:ext uri="{FF2B5EF4-FFF2-40B4-BE49-F238E27FC236}">
                <a16:creationId xmlns:a16="http://schemas.microsoft.com/office/drawing/2014/main" id="{60E4F156-8BFB-BC79-64C4-B2281DE2424C}"/>
              </a:ext>
            </a:extLst>
          </p:cNvPr>
          <p:cNvSpPr txBox="1"/>
          <p:nvPr/>
        </p:nvSpPr>
        <p:spPr>
          <a:xfrm>
            <a:off x="839786" y="5860453"/>
            <a:ext cx="10671493" cy="646331"/>
          </a:xfrm>
          <a:prstGeom prst="rect">
            <a:avLst/>
          </a:prstGeom>
          <a:solidFill>
            <a:schemeClr val="bg2">
              <a:lumMod val="25000"/>
            </a:schemeClr>
          </a:solidFill>
        </p:spPr>
        <p:txBody>
          <a:bodyPr wrap="square" rtlCol="0">
            <a:spAutoFit/>
          </a:bodyPr>
          <a:lstStyle/>
          <a:p>
            <a:pPr algn="ctr"/>
            <a:r>
              <a:rPr lang="en-CA" dirty="0">
                <a:solidFill>
                  <a:schemeClr val="bg1"/>
                </a:solidFill>
              </a:rPr>
              <a:t>Thank you to Harjinder Conway and Shannon Williams from Recruitment, the amazing Credentialing and Privileging team, and my go-to Jessica Havens and Michelle Powell!</a:t>
            </a:r>
            <a:endParaRPr lang="en-CA" b="1" dirty="0">
              <a:solidFill>
                <a:schemeClr val="bg1"/>
              </a:solidFill>
            </a:endParaRPr>
          </a:p>
        </p:txBody>
      </p:sp>
      <p:sp>
        <p:nvSpPr>
          <p:cNvPr id="4" name="Text Placeholder 3">
            <a:extLst>
              <a:ext uri="{FF2B5EF4-FFF2-40B4-BE49-F238E27FC236}">
                <a16:creationId xmlns:a16="http://schemas.microsoft.com/office/drawing/2014/main" id="{2C716AC1-37B7-048B-77C6-ED83B3D333F4}"/>
              </a:ext>
            </a:extLst>
          </p:cNvPr>
          <p:cNvSpPr txBox="1">
            <a:spLocks/>
          </p:cNvSpPr>
          <p:nvPr/>
        </p:nvSpPr>
        <p:spPr>
          <a:xfrm>
            <a:off x="839786" y="2873473"/>
            <a:ext cx="10512425" cy="2836999"/>
          </a:xfrm>
          <a:prstGeom prst="rect">
            <a:avLst/>
          </a:prstGeom>
        </p:spPr>
        <p:txBody>
          <a:bodyPr vert="horz" lIns="0" tIns="0" rIns="0" bIns="0" rtlCol="0">
            <a:normAutofit/>
          </a:bodyPr>
          <a:lstStyle>
            <a:lvl1pPr marL="0" indent="0" algn="l" defTabSz="914400" rtl="0" eaLnBrk="1" latinLnBrk="0" hangingPunct="1">
              <a:lnSpc>
                <a:spcPct val="114000"/>
              </a:lnSpc>
              <a:spcBef>
                <a:spcPts val="0"/>
              </a:spcBef>
              <a:spcAft>
                <a:spcPts val="1000"/>
              </a:spcAft>
              <a:buFont typeface="Arial" panose="020B0604020202020204" pitchFamily="34" charset="0"/>
              <a:buNone/>
              <a:defRPr sz="2400" b="0" i="0" kern="1200">
                <a:solidFill>
                  <a:srgbClr val="002440"/>
                </a:solidFill>
                <a:latin typeface="BC Sans" pitchFamily="2" charset="0"/>
                <a:ea typeface="BC Sans" pitchFamily="2"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0" i="0" kern="1200">
                <a:solidFill>
                  <a:schemeClr val="tx1">
                    <a:tint val="82000"/>
                  </a:schemeClr>
                </a:solidFill>
                <a:latin typeface="BC Sans" pitchFamily="2" charset="0"/>
                <a:ea typeface="BC Sans" pitchFamily="2"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0" i="0" kern="1200">
                <a:solidFill>
                  <a:schemeClr val="tx1">
                    <a:tint val="82000"/>
                  </a:schemeClr>
                </a:solidFill>
                <a:latin typeface="BC Sans" pitchFamily="2" charset="0"/>
                <a:ea typeface="BC Sans" pitchFamily="2"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0" i="0" kern="1200">
                <a:solidFill>
                  <a:schemeClr val="tx1">
                    <a:tint val="82000"/>
                  </a:schemeClr>
                </a:solidFill>
                <a:latin typeface="BC Sans" pitchFamily="2" charset="0"/>
                <a:ea typeface="BC Sans" pitchFamily="2"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0" i="0" kern="1200">
                <a:solidFill>
                  <a:schemeClr val="tx1">
                    <a:tint val="82000"/>
                  </a:schemeClr>
                </a:solidFill>
                <a:latin typeface="BC Sans" pitchFamily="2" charset="0"/>
                <a:ea typeface="BC Sans"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342900" indent="-342900">
              <a:buFont typeface="Arial" panose="020B0604020202020204" pitchFamily="34" charset="0"/>
              <a:buChar char="•"/>
            </a:pPr>
            <a:r>
              <a:rPr lang="en-CA" sz="2200" b="1" dirty="0">
                <a:solidFill>
                  <a:srgbClr val="00558C"/>
                </a:solidFill>
              </a:rPr>
              <a:t>Numerous successes</a:t>
            </a:r>
            <a:endParaRPr lang="en-CA" sz="2200" dirty="0"/>
          </a:p>
          <a:p>
            <a:pPr marL="800100" lvl="1" indent="-342900">
              <a:buFont typeface="Arial" panose="020B0604020202020204" pitchFamily="34" charset="0"/>
              <a:buChar char="•"/>
            </a:pPr>
            <a:r>
              <a:rPr lang="en-CA" dirty="0">
                <a:solidFill>
                  <a:schemeClr val="tx1"/>
                </a:solidFill>
              </a:rPr>
              <a:t>Recruited 141 family physicians between March 3</a:t>
            </a:r>
            <a:r>
              <a:rPr lang="en-CA" baseline="30000" dirty="0">
                <a:solidFill>
                  <a:schemeClr val="tx1"/>
                </a:solidFill>
              </a:rPr>
              <a:t>rd</a:t>
            </a:r>
            <a:r>
              <a:rPr lang="en-CA" dirty="0">
                <a:solidFill>
                  <a:schemeClr val="tx1"/>
                </a:solidFill>
              </a:rPr>
              <a:t>  2024 - March 3</a:t>
            </a:r>
            <a:r>
              <a:rPr lang="en-CA" baseline="30000" dirty="0">
                <a:solidFill>
                  <a:schemeClr val="tx1"/>
                </a:solidFill>
              </a:rPr>
              <a:t>rd</a:t>
            </a:r>
            <a:r>
              <a:rPr lang="en-CA" dirty="0">
                <a:solidFill>
                  <a:schemeClr val="tx1"/>
                </a:solidFill>
              </a:rPr>
              <a:t> 2025</a:t>
            </a:r>
          </a:p>
          <a:p>
            <a:pPr marL="1257300" lvl="2" indent="-342900">
              <a:buFont typeface="Arial" panose="020B0604020202020204" pitchFamily="34" charset="0"/>
              <a:buChar char="•"/>
            </a:pPr>
            <a:r>
              <a:rPr lang="en-CA" dirty="0">
                <a:solidFill>
                  <a:schemeClr val="tx1"/>
                </a:solidFill>
              </a:rPr>
              <a:t>16% more than the previous year, where 122 were recruited</a:t>
            </a:r>
          </a:p>
          <a:p>
            <a:pPr marL="800100" lvl="1" indent="-342900">
              <a:buFont typeface="Arial" panose="020B0604020202020204" pitchFamily="34" charset="0"/>
              <a:buChar char="•"/>
            </a:pPr>
            <a:r>
              <a:rPr lang="en-CA" dirty="0">
                <a:solidFill>
                  <a:schemeClr val="tx1"/>
                </a:solidFill>
              </a:rPr>
              <a:t>Recruited 37 hospitalists last year</a:t>
            </a:r>
          </a:p>
          <a:p>
            <a:pPr marL="800100" lvl="1" indent="-342900">
              <a:buFont typeface="Arial" panose="020B0604020202020204" pitchFamily="34" charset="0"/>
              <a:buChar char="•"/>
            </a:pPr>
            <a:r>
              <a:rPr lang="en-CA" dirty="0">
                <a:solidFill>
                  <a:schemeClr val="tx1"/>
                </a:solidFill>
              </a:rPr>
              <a:t>Great help with changes of requirements from College of Physicians and Surgeons of BC, enabling further recruitment from UK, Ireland, USA, and Australia</a:t>
            </a:r>
          </a:p>
          <a:p>
            <a:pPr lvl="1"/>
            <a:endParaRPr lang="en-CA" dirty="0">
              <a:solidFill>
                <a:schemeClr val="tx1"/>
              </a:solidFill>
            </a:endParaRPr>
          </a:p>
        </p:txBody>
      </p:sp>
    </p:spTree>
    <p:extLst>
      <p:ext uri="{BB962C8B-B14F-4D97-AF65-F5344CB8AC3E}">
        <p14:creationId xmlns:p14="http://schemas.microsoft.com/office/powerpoint/2010/main" val="2461650722"/>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3051"/>
      </a:dk2>
      <a:lt2>
        <a:srgbClr val="EAF5FF"/>
      </a:lt2>
      <a:accent1>
        <a:srgbClr val="7B2F6F"/>
      </a:accent1>
      <a:accent2>
        <a:srgbClr val="803B05"/>
      </a:accent2>
      <a:accent3>
        <a:srgbClr val="265D53"/>
      </a:accent3>
      <a:accent4>
        <a:srgbClr val="97152A"/>
      </a:accent4>
      <a:accent5>
        <a:srgbClr val="415B20"/>
      </a:accent5>
      <a:accent6>
        <a:srgbClr val="694D00"/>
      </a:accent6>
      <a:hlink>
        <a:srgbClr val="00487C"/>
      </a:hlink>
      <a:folHlink>
        <a:srgbClr val="591F4F"/>
      </a:folHlink>
    </a:clrScheme>
    <a:fontScheme name="BC Sans Theme">
      <a:majorFont>
        <a:latin typeface="BC Sans Bold"/>
        <a:ea typeface=""/>
        <a:cs typeface=""/>
      </a:majorFont>
      <a:minorFont>
        <a:latin typeface="BC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land_health_ppt_template" id="{D84FF810-6F5C-4440-A420-ED11BF45D20D}" vid="{270DA710-DC14-4013-A59C-55C4AC2A66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4B18C0C0B6AC45A68B8904EB8B3C92" ma:contentTypeVersion="5" ma:contentTypeDescription="Create a new document." ma:contentTypeScope="" ma:versionID="d24b334795a9552fa7d96924e076f870">
  <xsd:schema xmlns:xsd="http://www.w3.org/2001/XMLSchema" xmlns:xs="http://www.w3.org/2001/XMLSchema" xmlns:p="http://schemas.microsoft.com/office/2006/metadata/properties" xmlns:ns3="62ff3fff-094a-4430-9892-2ba9a07aec76" targetNamespace="http://schemas.microsoft.com/office/2006/metadata/properties" ma:root="true" ma:fieldsID="363c04e27eca07f543837679922b43cc" ns3:_="">
    <xsd:import namespace="62ff3fff-094a-4430-9892-2ba9a07aec76"/>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f3fff-094a-4430-9892-2ba9a07aec76"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2ff3fff-094a-4430-9892-2ba9a07aec7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68286-A01A-409C-B07D-181C0F76F5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f3fff-094a-4430-9892-2ba9a07aec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EB64D0-6589-4C68-954F-BA03D2CB940F}">
  <ds:schemaRefs>
    <ds:schemaRef ds:uri="http://purl.org/dc/terms/"/>
    <ds:schemaRef ds:uri="http://schemas.microsoft.com/office/2006/documentManagement/types"/>
    <ds:schemaRef ds:uri="http://www.w3.org/XML/1998/namespace"/>
    <ds:schemaRef ds:uri="http://schemas.microsoft.com/office/infopath/2007/PartnerControls"/>
    <ds:schemaRef ds:uri="http://purl.org/dc/dcmitype/"/>
    <ds:schemaRef ds:uri="http://purl.org/dc/elements/1.1/"/>
    <ds:schemaRef ds:uri="http://schemas.openxmlformats.org/package/2006/metadata/core-properties"/>
    <ds:schemaRef ds:uri="62ff3fff-094a-4430-9892-2ba9a07aec76"/>
    <ds:schemaRef ds:uri="http://schemas.microsoft.com/office/2006/metadata/properties"/>
  </ds:schemaRefs>
</ds:datastoreItem>
</file>

<file path=customXml/itemProps3.xml><?xml version="1.0" encoding="utf-8"?>
<ds:datastoreItem xmlns:ds="http://schemas.openxmlformats.org/officeDocument/2006/customXml" ds:itemID="{769FF025-6759-4C74-990F-C797B1211F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presentation-deck</Template>
  <TotalTime>2876</TotalTime>
  <Words>1433</Words>
  <Application>Microsoft Office PowerPoint</Application>
  <PresentationFormat>Widescreen</PresentationFormat>
  <Paragraphs>201</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Wingdings</vt:lpstr>
      <vt:lpstr>BC Sans</vt:lpstr>
      <vt:lpstr>Times New Roman</vt:lpstr>
      <vt:lpstr>Arial</vt:lpstr>
      <vt:lpstr>Office Theme</vt:lpstr>
      <vt:lpstr>Department of Primary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Hurst, Micaela [ISLH]</dc:creator>
  <cp:lastModifiedBy>Cicericherniwchan, Sarah [ISLH]</cp:lastModifiedBy>
  <cp:revision>183</cp:revision>
  <dcterms:created xsi:type="dcterms:W3CDTF">2025-12-18T00:05:07Z</dcterms:created>
  <dcterms:modified xsi:type="dcterms:W3CDTF">2026-03-19T16:00:08Z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0x010100F14B18C0C0B6AC45A68B8904EB8B3C92</vt:lpwstr>
  </property>
</Properties>
</file>