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300" r:id="rId2"/>
    <p:sldId id="257" r:id="rId3"/>
    <p:sldId id="315" r:id="rId4"/>
    <p:sldId id="258" r:id="rId5"/>
    <p:sldId id="259" r:id="rId6"/>
    <p:sldId id="260" r:id="rId7"/>
    <p:sldId id="265" r:id="rId8"/>
    <p:sldId id="261" r:id="rId9"/>
    <p:sldId id="262" r:id="rId10"/>
    <p:sldId id="264" r:id="rId11"/>
    <p:sldId id="308" r:id="rId12"/>
    <p:sldId id="266" r:id="rId13"/>
    <p:sldId id="267" r:id="rId14"/>
    <p:sldId id="269" r:id="rId15"/>
    <p:sldId id="270" r:id="rId16"/>
    <p:sldId id="271" r:id="rId17"/>
    <p:sldId id="272" r:id="rId18"/>
    <p:sldId id="273" r:id="rId19"/>
    <p:sldId id="274" r:id="rId20"/>
    <p:sldId id="275" r:id="rId21"/>
    <p:sldId id="277" r:id="rId22"/>
    <p:sldId id="278" r:id="rId23"/>
    <p:sldId id="279" r:id="rId24"/>
    <p:sldId id="312" r:id="rId25"/>
    <p:sldId id="285" r:id="rId26"/>
    <p:sldId id="288" r:id="rId27"/>
    <p:sldId id="289" r:id="rId28"/>
    <p:sldId id="290" r:id="rId29"/>
    <p:sldId id="292" r:id="rId30"/>
    <p:sldId id="281" r:id="rId31"/>
    <p:sldId id="284" r:id="rId32"/>
    <p:sldId id="310" r:id="rId33"/>
    <p:sldId id="303" r:id="rId34"/>
    <p:sldId id="302" r:id="rId35"/>
    <p:sldId id="304" r:id="rId36"/>
    <p:sldId id="305" r:id="rId37"/>
    <p:sldId id="307" r:id="rId38"/>
    <p:sldId id="295" r:id="rId39"/>
    <p:sldId id="301" r:id="rId40"/>
    <p:sldId id="309" r:id="rId41"/>
    <p:sldId id="283" r:id="rId42"/>
    <p:sldId id="311" r:id="rId43"/>
    <p:sldId id="296" r:id="rId44"/>
    <p:sldId id="297" r:id="rId45"/>
    <p:sldId id="298" r:id="rId46"/>
    <p:sldId id="316" r:id="rId47"/>
    <p:sldId id="314" r:id="rId48"/>
    <p:sldId id="299" r:id="rId49"/>
    <p:sldId id="293" r:id="rId50"/>
    <p:sldId id="306" r:id="rId51"/>
    <p:sldId id="2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5B"/>
    <a:srgbClr val="006AA8"/>
    <a:srgbClr val="9DC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4" autoAdjust="0"/>
    <p:restoredTop sz="94660"/>
  </p:normalViewPr>
  <p:slideViewPr>
    <p:cSldViewPr snapToGrid="0">
      <p:cViewPr varScale="1">
        <p:scale>
          <a:sx n="121" d="100"/>
          <a:sy n="121" d="100"/>
        </p:scale>
        <p:origin x="4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Menard" userId="c9e8c2ee4019b5c8" providerId="LiveId" clId="{56FAB3CE-3672-4364-9BAE-1F0665C92B9A}"/>
    <pc:docChg chg="modSld">
      <pc:chgData name="Keith Menard" userId="c9e8c2ee4019b5c8" providerId="LiveId" clId="{56FAB3CE-3672-4364-9BAE-1F0665C92B9A}" dt="2023-06-15T04:18:44.640" v="30" actId="14100"/>
      <pc:docMkLst>
        <pc:docMk/>
      </pc:docMkLst>
      <pc:sldChg chg="modSp mod">
        <pc:chgData name="Keith Menard" userId="c9e8c2ee4019b5c8" providerId="LiveId" clId="{56FAB3CE-3672-4364-9BAE-1F0665C92B9A}" dt="2023-06-15T04:15:35.202" v="23" actId="20577"/>
        <pc:sldMkLst>
          <pc:docMk/>
          <pc:sldMk cId="512314518" sldId="259"/>
        </pc:sldMkLst>
        <pc:spChg chg="mod">
          <ac:chgData name="Keith Menard" userId="c9e8c2ee4019b5c8" providerId="LiveId" clId="{56FAB3CE-3672-4364-9BAE-1F0665C92B9A}" dt="2023-06-15T04:15:35.202" v="23" actId="20577"/>
          <ac:spMkLst>
            <pc:docMk/>
            <pc:sldMk cId="512314518" sldId="259"/>
            <ac:spMk id="2" creationId="{00000000-0000-0000-0000-000000000000}"/>
          </ac:spMkLst>
        </pc:spChg>
      </pc:sldChg>
      <pc:sldChg chg="modSp mod">
        <pc:chgData name="Keith Menard" userId="c9e8c2ee4019b5c8" providerId="LiveId" clId="{56FAB3CE-3672-4364-9BAE-1F0665C92B9A}" dt="2023-06-15T04:18:44.640" v="30" actId="14100"/>
        <pc:sldMkLst>
          <pc:docMk/>
          <pc:sldMk cId="303738852" sldId="262"/>
        </pc:sldMkLst>
        <pc:picChg chg="mod">
          <ac:chgData name="Keith Menard" userId="c9e8c2ee4019b5c8" providerId="LiveId" clId="{56FAB3CE-3672-4364-9BAE-1F0665C92B9A}" dt="2023-06-15T04:18:44.640" v="30" actId="14100"/>
          <ac:picMkLst>
            <pc:docMk/>
            <pc:sldMk cId="303738852" sldId="262"/>
            <ac:picMk id="8" creationId="{00000000-0000-0000-0000-000000000000}"/>
          </ac:picMkLst>
        </pc:picChg>
      </pc:sldChg>
      <pc:sldChg chg="modSp mod">
        <pc:chgData name="Keith Menard" userId="c9e8c2ee4019b5c8" providerId="LiveId" clId="{56FAB3CE-3672-4364-9BAE-1F0665C92B9A}" dt="2023-06-15T04:14:44.081" v="10" actId="20577"/>
        <pc:sldMkLst>
          <pc:docMk/>
          <pc:sldMk cId="3807877652" sldId="267"/>
        </pc:sldMkLst>
        <pc:spChg chg="mod">
          <ac:chgData name="Keith Menard" userId="c9e8c2ee4019b5c8" providerId="LiveId" clId="{56FAB3CE-3672-4364-9BAE-1F0665C92B9A}" dt="2023-06-15T04:14:44.081" v="10" actId="20577"/>
          <ac:spMkLst>
            <pc:docMk/>
            <pc:sldMk cId="3807877652" sldId="267"/>
            <ac:spMk id="2" creationId="{00000000-0000-0000-0000-000000000000}"/>
          </ac:spMkLst>
        </pc:spChg>
      </pc:sldChg>
      <pc:sldChg chg="modSp mod">
        <pc:chgData name="Keith Menard" userId="c9e8c2ee4019b5c8" providerId="LiveId" clId="{56FAB3CE-3672-4364-9BAE-1F0665C92B9A}" dt="2023-06-15T04:14:54.389" v="16" actId="20577"/>
        <pc:sldMkLst>
          <pc:docMk/>
          <pc:sldMk cId="2138293610" sldId="269"/>
        </pc:sldMkLst>
        <pc:spChg chg="mod">
          <ac:chgData name="Keith Menard" userId="c9e8c2ee4019b5c8" providerId="LiveId" clId="{56FAB3CE-3672-4364-9BAE-1F0665C92B9A}" dt="2023-06-15T04:14:54.389" v="16" actId="20577"/>
          <ac:spMkLst>
            <pc:docMk/>
            <pc:sldMk cId="2138293610" sldId="269"/>
            <ac:spMk id="2" creationId="{00000000-0000-0000-0000-000000000000}"/>
          </ac:spMkLst>
        </pc:spChg>
      </pc:sldChg>
      <pc:sldChg chg="modSp mod">
        <pc:chgData name="Keith Menard" userId="c9e8c2ee4019b5c8" providerId="LiveId" clId="{56FAB3CE-3672-4364-9BAE-1F0665C92B9A}" dt="2023-06-15T04:13:58.897" v="4" actId="20577"/>
        <pc:sldMkLst>
          <pc:docMk/>
          <pc:sldMk cId="3175859396" sldId="271"/>
        </pc:sldMkLst>
        <pc:spChg chg="mod">
          <ac:chgData name="Keith Menard" userId="c9e8c2ee4019b5c8" providerId="LiveId" clId="{56FAB3CE-3672-4364-9BAE-1F0665C92B9A}" dt="2023-06-15T04:13:58.897" v="4" actId="20577"/>
          <ac:spMkLst>
            <pc:docMk/>
            <pc:sldMk cId="3175859396" sldId="271"/>
            <ac:spMk id="11"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9C358-BD7E-40A5-8A8B-27B3294D4E75}" type="doc">
      <dgm:prSet loTypeId="urn:microsoft.com/office/officeart/2005/8/layout/vList5" loCatId="list" qsTypeId="urn:microsoft.com/office/officeart/2005/8/quickstyle/simple1" qsCatId="simple" csTypeId="urn:microsoft.com/office/officeart/2005/8/colors/accent5_4" csCatId="accent5" phldr="1"/>
      <dgm:spPr/>
      <dgm:t>
        <a:bodyPr/>
        <a:lstStyle/>
        <a:p>
          <a:endParaRPr lang="en-US"/>
        </a:p>
      </dgm:t>
    </dgm:pt>
    <dgm:pt modelId="{4091BB7A-CD20-427A-A64C-232CA4FB9F90}">
      <dgm:prSet phldrT="[Text]"/>
      <dgm:spPr/>
      <dgm:t>
        <a:bodyPr/>
        <a:lstStyle/>
        <a:p>
          <a:r>
            <a:rPr lang="en-US" dirty="0">
              <a:latin typeface="+mn-lt"/>
              <a:cs typeface="Lucida Sans Unicode" panose="020B0602030504020204" pitchFamily="34" charset="0"/>
            </a:rPr>
            <a:t>Enhanced Medical Staff Support</a:t>
          </a:r>
        </a:p>
      </dgm:t>
    </dgm:pt>
    <dgm:pt modelId="{055D1545-185B-4A18-A0EB-A69BDF114203}" type="parTrans" cxnId="{C0953348-A7A2-449D-9A9F-0FB9C64F2350}">
      <dgm:prSet/>
      <dgm:spPr/>
      <dgm:t>
        <a:bodyPr/>
        <a:lstStyle/>
        <a:p>
          <a:endParaRPr lang="en-US"/>
        </a:p>
      </dgm:t>
    </dgm:pt>
    <dgm:pt modelId="{7FB08FFA-F0B0-4418-A1B4-397DF721B33A}" type="sibTrans" cxnId="{C0953348-A7A2-449D-9A9F-0FB9C64F2350}">
      <dgm:prSet/>
      <dgm:spPr/>
      <dgm:t>
        <a:bodyPr/>
        <a:lstStyle/>
        <a:p>
          <a:endParaRPr lang="en-US"/>
        </a:p>
      </dgm:t>
    </dgm:pt>
    <dgm:pt modelId="{8A61F7CF-2DF6-49D7-9609-58ADFBD62406}">
      <dgm:prSet phldrT="[Text]" custT="1"/>
      <dgm:spPr/>
      <dgm:t>
        <a:bodyPr/>
        <a:lstStyle/>
        <a:p>
          <a:endParaRPr lang="en-US" sz="1200" baseline="0" dirty="0">
            <a:latin typeface="+mn-lt"/>
          </a:endParaRPr>
        </a:p>
      </dgm:t>
    </dgm:pt>
    <dgm:pt modelId="{D7314D3A-6550-4F83-BDCB-26CD44E62EC5}" type="parTrans" cxnId="{95EF305D-21A3-42F0-94BB-5E88A1023A98}">
      <dgm:prSet/>
      <dgm:spPr/>
      <dgm:t>
        <a:bodyPr/>
        <a:lstStyle/>
        <a:p>
          <a:endParaRPr lang="en-US"/>
        </a:p>
      </dgm:t>
    </dgm:pt>
    <dgm:pt modelId="{D1785C0C-B40C-41E6-A4EB-E154B60CF40C}" type="sibTrans" cxnId="{95EF305D-21A3-42F0-94BB-5E88A1023A98}">
      <dgm:prSet/>
      <dgm:spPr/>
      <dgm:t>
        <a:bodyPr/>
        <a:lstStyle/>
        <a:p>
          <a:endParaRPr lang="en-US"/>
        </a:p>
      </dgm:t>
    </dgm:pt>
    <dgm:pt modelId="{A45563A3-514B-4DEC-9146-9601C915D348}">
      <dgm:prSet phldrT="[Text]" custT="1"/>
      <dgm:spPr/>
      <dgm:t>
        <a:bodyPr/>
        <a:lstStyle/>
        <a:p>
          <a:r>
            <a:rPr lang="en-US" sz="1200" baseline="0" dirty="0">
              <a:latin typeface="+mn-lt"/>
            </a:rPr>
            <a:t>Speaker: Dr. Bruce Campana, Medical Director</a:t>
          </a:r>
        </a:p>
      </dgm:t>
    </dgm:pt>
    <dgm:pt modelId="{891BB668-AB04-46ED-9D26-1ACE8BC2BBBE}" type="parTrans" cxnId="{FE29224E-68AE-44B5-83BA-FCA2AAC1EB85}">
      <dgm:prSet/>
      <dgm:spPr/>
      <dgm:t>
        <a:bodyPr/>
        <a:lstStyle/>
        <a:p>
          <a:endParaRPr lang="en-US"/>
        </a:p>
      </dgm:t>
    </dgm:pt>
    <dgm:pt modelId="{FD46B644-B169-4E85-9B94-D145D196F2A1}" type="sibTrans" cxnId="{FE29224E-68AE-44B5-83BA-FCA2AAC1EB85}">
      <dgm:prSet/>
      <dgm:spPr/>
      <dgm:t>
        <a:bodyPr/>
        <a:lstStyle/>
        <a:p>
          <a:endParaRPr lang="en-US"/>
        </a:p>
      </dgm:t>
    </dgm:pt>
    <dgm:pt modelId="{0D7CCA4E-0790-47E3-BDE4-AF2169016106}">
      <dgm:prSet phldrT="[Text]"/>
      <dgm:spPr/>
      <dgm:t>
        <a:bodyPr/>
        <a:lstStyle/>
        <a:p>
          <a:r>
            <a:rPr lang="en-US" dirty="0">
              <a:latin typeface="+mn-lt"/>
            </a:rPr>
            <a:t>Contracts and Compensation</a:t>
          </a:r>
        </a:p>
      </dgm:t>
    </dgm:pt>
    <dgm:pt modelId="{A3F368D1-07DB-44DA-9469-6FC2600B4F76}" type="parTrans" cxnId="{FD62CB57-B23B-4E91-BD74-A5D981FAE3FE}">
      <dgm:prSet/>
      <dgm:spPr/>
      <dgm:t>
        <a:bodyPr/>
        <a:lstStyle/>
        <a:p>
          <a:endParaRPr lang="en-US"/>
        </a:p>
      </dgm:t>
    </dgm:pt>
    <dgm:pt modelId="{44238934-3258-4A3A-8FB6-7BA6011851C8}" type="sibTrans" cxnId="{FD62CB57-B23B-4E91-BD74-A5D981FAE3FE}">
      <dgm:prSet/>
      <dgm:spPr/>
      <dgm:t>
        <a:bodyPr/>
        <a:lstStyle/>
        <a:p>
          <a:endParaRPr lang="en-US"/>
        </a:p>
      </dgm:t>
    </dgm:pt>
    <dgm:pt modelId="{69585B22-4C07-4F45-85F3-6F893F5A9004}">
      <dgm:prSet phldrT="[Text]" custT="1"/>
      <dgm:spPr/>
      <dgm:t>
        <a:bodyPr/>
        <a:lstStyle/>
        <a:p>
          <a:pPr algn="l"/>
          <a:endParaRPr lang="en-US" sz="1200" baseline="0" dirty="0">
            <a:latin typeface="+mn-lt"/>
          </a:endParaRPr>
        </a:p>
      </dgm:t>
    </dgm:pt>
    <dgm:pt modelId="{B4376B94-B683-4A3C-8415-ECD71C296027}" type="parTrans" cxnId="{67A46B52-C51D-452B-8C8B-B69EA43FBD5E}">
      <dgm:prSet/>
      <dgm:spPr/>
      <dgm:t>
        <a:bodyPr/>
        <a:lstStyle/>
        <a:p>
          <a:endParaRPr lang="en-US"/>
        </a:p>
      </dgm:t>
    </dgm:pt>
    <dgm:pt modelId="{32571582-B0BA-4489-A719-1F7C1317B40E}" type="sibTrans" cxnId="{67A46B52-C51D-452B-8C8B-B69EA43FBD5E}">
      <dgm:prSet/>
      <dgm:spPr/>
      <dgm:t>
        <a:bodyPr/>
        <a:lstStyle/>
        <a:p>
          <a:endParaRPr lang="en-US"/>
        </a:p>
      </dgm:t>
    </dgm:pt>
    <dgm:pt modelId="{32039065-D0A4-43E0-A131-BF625BB7567A}">
      <dgm:prSet phldrT="[Text]" custT="1"/>
      <dgm:spPr/>
      <dgm:t>
        <a:bodyPr/>
        <a:lstStyle/>
        <a:p>
          <a:pPr algn="l"/>
          <a:r>
            <a:rPr lang="en-US" sz="1200" baseline="0" dirty="0">
              <a:latin typeface="+mn-lt"/>
            </a:rPr>
            <a:t>Speaker: Dr. Dean </a:t>
          </a:r>
          <a:r>
            <a:rPr lang="en-US" sz="1200" baseline="0" dirty="0" err="1">
              <a:latin typeface="+mn-lt"/>
            </a:rPr>
            <a:t>Kolodzijczyk</a:t>
          </a:r>
          <a:r>
            <a:rPr lang="en-US" sz="1200" baseline="0" dirty="0">
              <a:latin typeface="+mn-lt"/>
            </a:rPr>
            <a:t> Medical Director</a:t>
          </a:r>
        </a:p>
      </dgm:t>
    </dgm:pt>
    <dgm:pt modelId="{057C650F-B6A4-4832-AEDC-B9529C107165}" type="parTrans" cxnId="{F422C2B8-2942-47F1-AFE0-A4600F80C731}">
      <dgm:prSet/>
      <dgm:spPr/>
      <dgm:t>
        <a:bodyPr/>
        <a:lstStyle/>
        <a:p>
          <a:endParaRPr lang="en-US"/>
        </a:p>
      </dgm:t>
    </dgm:pt>
    <dgm:pt modelId="{8867764D-8133-49C4-9D7B-35C4F5B3C8D6}" type="sibTrans" cxnId="{F422C2B8-2942-47F1-AFE0-A4600F80C731}">
      <dgm:prSet/>
      <dgm:spPr/>
      <dgm:t>
        <a:bodyPr/>
        <a:lstStyle/>
        <a:p>
          <a:endParaRPr lang="en-US"/>
        </a:p>
      </dgm:t>
    </dgm:pt>
    <dgm:pt modelId="{23496B24-D943-462F-96B4-DF3DEA7F44AF}">
      <dgm:prSet phldrT="[Text]"/>
      <dgm:spPr/>
      <dgm:t>
        <a:bodyPr/>
        <a:lstStyle/>
        <a:p>
          <a:r>
            <a:rPr lang="en-US" dirty="0">
              <a:latin typeface="+mn-lt"/>
            </a:rPr>
            <a:t>Credentialing and Privileging</a:t>
          </a:r>
        </a:p>
      </dgm:t>
    </dgm:pt>
    <dgm:pt modelId="{45ECBB85-7182-419D-AC8D-679327812DF5}" type="parTrans" cxnId="{9B48E0FA-6E35-4BB5-BE6E-FA62388CBED7}">
      <dgm:prSet/>
      <dgm:spPr/>
      <dgm:t>
        <a:bodyPr/>
        <a:lstStyle/>
        <a:p>
          <a:endParaRPr lang="en-US"/>
        </a:p>
      </dgm:t>
    </dgm:pt>
    <dgm:pt modelId="{CD13B7F5-8C7C-47F7-8EBC-D7AF84933C27}" type="sibTrans" cxnId="{9B48E0FA-6E35-4BB5-BE6E-FA62388CBED7}">
      <dgm:prSet/>
      <dgm:spPr/>
      <dgm:t>
        <a:bodyPr/>
        <a:lstStyle/>
        <a:p>
          <a:endParaRPr lang="en-US"/>
        </a:p>
      </dgm:t>
    </dgm:pt>
    <dgm:pt modelId="{23A7F8DB-DED9-43B3-B10D-80E0E0C44D1D}">
      <dgm:prSet phldrT="[Text]" custT="1"/>
      <dgm:spPr/>
      <dgm:t>
        <a:bodyPr/>
        <a:lstStyle/>
        <a:p>
          <a:endParaRPr lang="en-US" sz="1200" baseline="0" dirty="0">
            <a:latin typeface="+mn-lt"/>
          </a:endParaRPr>
        </a:p>
      </dgm:t>
    </dgm:pt>
    <dgm:pt modelId="{49A8BD3D-6801-4553-95DE-93A3CFDA6BE9}" type="parTrans" cxnId="{3F877566-24DD-4208-8BA0-0BC97AF2A960}">
      <dgm:prSet/>
      <dgm:spPr/>
      <dgm:t>
        <a:bodyPr/>
        <a:lstStyle/>
        <a:p>
          <a:endParaRPr lang="en-US"/>
        </a:p>
      </dgm:t>
    </dgm:pt>
    <dgm:pt modelId="{A09347B4-E4B8-470B-9109-65D5EEFBF3A2}" type="sibTrans" cxnId="{3F877566-24DD-4208-8BA0-0BC97AF2A960}">
      <dgm:prSet/>
      <dgm:spPr/>
      <dgm:t>
        <a:bodyPr/>
        <a:lstStyle/>
        <a:p>
          <a:endParaRPr lang="en-US"/>
        </a:p>
      </dgm:t>
    </dgm:pt>
    <dgm:pt modelId="{1D2DAA2F-2178-46CF-813D-44D74E7F826D}">
      <dgm:prSet phldrT="[Text]" custT="1"/>
      <dgm:spPr/>
      <dgm:t>
        <a:bodyPr/>
        <a:lstStyle/>
        <a:p>
          <a:r>
            <a:rPr lang="en-US" sz="1200" baseline="0" dirty="0">
              <a:latin typeface="+mn-lt"/>
            </a:rPr>
            <a:t>Facilitator: Jill Pearman, RM, Medical Director</a:t>
          </a:r>
        </a:p>
      </dgm:t>
    </dgm:pt>
    <dgm:pt modelId="{07B48991-14CB-4F93-9048-E779C3E6F243}" type="parTrans" cxnId="{F956B419-4DD0-44A6-8F4C-AD56CD1077CA}">
      <dgm:prSet/>
      <dgm:spPr/>
      <dgm:t>
        <a:bodyPr/>
        <a:lstStyle/>
        <a:p>
          <a:endParaRPr lang="en-US"/>
        </a:p>
      </dgm:t>
    </dgm:pt>
    <dgm:pt modelId="{59601856-9246-4C7E-A99E-009961108942}" type="sibTrans" cxnId="{F956B419-4DD0-44A6-8F4C-AD56CD1077CA}">
      <dgm:prSet/>
      <dgm:spPr/>
      <dgm:t>
        <a:bodyPr/>
        <a:lstStyle/>
        <a:p>
          <a:endParaRPr lang="en-US"/>
        </a:p>
      </dgm:t>
    </dgm:pt>
    <dgm:pt modelId="{EF0D5CDB-4699-4CE2-85F7-A21343D8038B}">
      <dgm:prSet phldrT="[Text]"/>
      <dgm:spPr/>
      <dgm:t>
        <a:bodyPr/>
        <a:lstStyle/>
        <a:p>
          <a:r>
            <a:rPr lang="en-US" dirty="0">
              <a:latin typeface="+mn-lt"/>
            </a:rPr>
            <a:t>Human Resource Planning</a:t>
          </a:r>
        </a:p>
      </dgm:t>
    </dgm:pt>
    <dgm:pt modelId="{1AD0A3FB-EC60-45F1-911A-42CA00DEC85D}" type="parTrans" cxnId="{A3D49C11-DED0-464A-A965-6823FA849836}">
      <dgm:prSet/>
      <dgm:spPr/>
      <dgm:t>
        <a:bodyPr/>
        <a:lstStyle/>
        <a:p>
          <a:endParaRPr lang="en-US"/>
        </a:p>
      </dgm:t>
    </dgm:pt>
    <dgm:pt modelId="{61E85970-1B5F-40A8-B2FD-DA387433F074}" type="sibTrans" cxnId="{A3D49C11-DED0-464A-A965-6823FA849836}">
      <dgm:prSet/>
      <dgm:spPr/>
      <dgm:t>
        <a:bodyPr/>
        <a:lstStyle/>
        <a:p>
          <a:endParaRPr lang="en-US"/>
        </a:p>
      </dgm:t>
    </dgm:pt>
    <dgm:pt modelId="{A142B796-4797-44FE-B19D-5EDEF2FE6826}">
      <dgm:prSet phldrT="[Text]" custT="1"/>
      <dgm:spPr/>
      <dgm:t>
        <a:bodyPr/>
        <a:lstStyle/>
        <a:p>
          <a:endParaRPr lang="en-US" sz="1200" baseline="0" dirty="0">
            <a:latin typeface="+mn-lt"/>
          </a:endParaRPr>
        </a:p>
      </dgm:t>
    </dgm:pt>
    <dgm:pt modelId="{7D8590BE-D7E3-4D06-8791-C6175EE2D012}" type="parTrans" cxnId="{0184E0D5-F7AF-43B4-A0BB-DD822D26765D}">
      <dgm:prSet/>
      <dgm:spPr/>
      <dgm:t>
        <a:bodyPr/>
        <a:lstStyle/>
        <a:p>
          <a:endParaRPr lang="en-US"/>
        </a:p>
      </dgm:t>
    </dgm:pt>
    <dgm:pt modelId="{8B928C4E-95CD-4D46-8141-839245D050D1}" type="sibTrans" cxnId="{0184E0D5-F7AF-43B4-A0BB-DD822D26765D}">
      <dgm:prSet/>
      <dgm:spPr/>
      <dgm:t>
        <a:bodyPr/>
        <a:lstStyle/>
        <a:p>
          <a:endParaRPr lang="en-US"/>
        </a:p>
      </dgm:t>
    </dgm:pt>
    <dgm:pt modelId="{A9CBC445-2EB7-494D-AD1B-B503CD1FD860}">
      <dgm:prSet phldrT="[Text]" custT="1"/>
      <dgm:spPr/>
      <dgm:t>
        <a:bodyPr/>
        <a:lstStyle/>
        <a:p>
          <a:r>
            <a:rPr lang="en-US" sz="1200" baseline="0" dirty="0">
              <a:latin typeface="+mn-lt"/>
            </a:rPr>
            <a:t>Facilitator: Dr. Keith Menard, Medical Director</a:t>
          </a:r>
        </a:p>
      </dgm:t>
    </dgm:pt>
    <dgm:pt modelId="{A02529CC-7469-4887-9056-A546A4A2FAB9}" type="parTrans" cxnId="{85FD6621-E1F6-4EAF-8F92-CAFCDD88C4CB}">
      <dgm:prSet/>
      <dgm:spPr/>
      <dgm:t>
        <a:bodyPr/>
        <a:lstStyle/>
        <a:p>
          <a:endParaRPr lang="en-US"/>
        </a:p>
      </dgm:t>
    </dgm:pt>
    <dgm:pt modelId="{FF470B4C-E7FA-4E51-9C19-FBBAC6A05F71}" type="sibTrans" cxnId="{85FD6621-E1F6-4EAF-8F92-CAFCDD88C4CB}">
      <dgm:prSet/>
      <dgm:spPr/>
      <dgm:t>
        <a:bodyPr/>
        <a:lstStyle/>
        <a:p>
          <a:endParaRPr lang="en-US"/>
        </a:p>
      </dgm:t>
    </dgm:pt>
    <dgm:pt modelId="{81E5FBCC-CF66-434A-B59E-242A1D7F2E55}">
      <dgm:prSet phldrT="[Text]"/>
      <dgm:spPr/>
      <dgm:t>
        <a:bodyPr/>
        <a:lstStyle/>
        <a:p>
          <a:r>
            <a:rPr lang="en-US" dirty="0">
              <a:latin typeface="+mn-lt"/>
            </a:rPr>
            <a:t>Patient Safety and Quality</a:t>
          </a:r>
        </a:p>
      </dgm:t>
    </dgm:pt>
    <dgm:pt modelId="{76A681B5-F88A-4052-A14D-7FD12CF81C18}" type="parTrans" cxnId="{A283F48D-D76B-4542-82BC-8743B4339020}">
      <dgm:prSet/>
      <dgm:spPr/>
      <dgm:t>
        <a:bodyPr/>
        <a:lstStyle/>
        <a:p>
          <a:endParaRPr lang="en-US"/>
        </a:p>
      </dgm:t>
    </dgm:pt>
    <dgm:pt modelId="{ACA35079-99CC-4E82-87E9-B4C9FB238A00}" type="sibTrans" cxnId="{A283F48D-D76B-4542-82BC-8743B4339020}">
      <dgm:prSet/>
      <dgm:spPr/>
      <dgm:t>
        <a:bodyPr/>
        <a:lstStyle/>
        <a:p>
          <a:endParaRPr lang="en-US"/>
        </a:p>
      </dgm:t>
    </dgm:pt>
    <dgm:pt modelId="{B982EE1E-6FE0-4E42-AF28-61D83E6E429F}">
      <dgm:prSet phldrT="[Text]" custT="1"/>
      <dgm:spPr/>
      <dgm:t>
        <a:bodyPr/>
        <a:lstStyle/>
        <a:p>
          <a:endParaRPr lang="en-US" sz="1200" dirty="0">
            <a:latin typeface="+mn-lt"/>
          </a:endParaRPr>
        </a:p>
      </dgm:t>
    </dgm:pt>
    <dgm:pt modelId="{9FFFE1D9-CD62-456E-8BB8-F99EED2A845A}" type="parTrans" cxnId="{D4D56352-0D49-4593-9D55-A48ABD0FC216}">
      <dgm:prSet/>
      <dgm:spPr/>
      <dgm:t>
        <a:bodyPr/>
        <a:lstStyle/>
        <a:p>
          <a:endParaRPr lang="en-US"/>
        </a:p>
      </dgm:t>
    </dgm:pt>
    <dgm:pt modelId="{173E95C9-6BB0-4097-8327-6C050B9A49F9}" type="sibTrans" cxnId="{D4D56352-0D49-4593-9D55-A48ABD0FC216}">
      <dgm:prSet/>
      <dgm:spPr/>
      <dgm:t>
        <a:bodyPr/>
        <a:lstStyle/>
        <a:p>
          <a:endParaRPr lang="en-US"/>
        </a:p>
      </dgm:t>
    </dgm:pt>
    <dgm:pt modelId="{E36C0180-9F37-48C8-9A2D-1665AC3FA2BA}">
      <dgm:prSet phldrT="[Text]" custT="1"/>
      <dgm:spPr/>
      <dgm:t>
        <a:bodyPr/>
        <a:lstStyle/>
        <a:p>
          <a:r>
            <a:rPr lang="en-US" sz="1200" dirty="0">
              <a:latin typeface="+mn-lt"/>
            </a:rPr>
            <a:t>Facilitator: Dr: Daisy Dulay</a:t>
          </a:r>
        </a:p>
      </dgm:t>
    </dgm:pt>
    <dgm:pt modelId="{57205804-65F4-4146-AACB-4D6F5B00F39A}" type="parTrans" cxnId="{89F49AE1-3309-4FE6-93A3-8153AC079DBF}">
      <dgm:prSet/>
      <dgm:spPr/>
      <dgm:t>
        <a:bodyPr/>
        <a:lstStyle/>
        <a:p>
          <a:endParaRPr lang="en-US"/>
        </a:p>
      </dgm:t>
    </dgm:pt>
    <dgm:pt modelId="{1B6D1C5C-F1A0-4FCD-8C24-CD090CC1CB6C}" type="sibTrans" cxnId="{89F49AE1-3309-4FE6-93A3-8153AC079DBF}">
      <dgm:prSet/>
      <dgm:spPr/>
      <dgm:t>
        <a:bodyPr/>
        <a:lstStyle/>
        <a:p>
          <a:endParaRPr lang="en-US"/>
        </a:p>
      </dgm:t>
    </dgm:pt>
    <dgm:pt modelId="{7A8A63F8-6920-4A0A-9759-0CF213F51148}" type="pres">
      <dgm:prSet presAssocID="{5549C358-BD7E-40A5-8A8B-27B3294D4E75}" presName="Name0" presStyleCnt="0">
        <dgm:presLayoutVars>
          <dgm:dir/>
          <dgm:animLvl val="lvl"/>
          <dgm:resizeHandles val="exact"/>
        </dgm:presLayoutVars>
      </dgm:prSet>
      <dgm:spPr/>
      <dgm:t>
        <a:bodyPr/>
        <a:lstStyle/>
        <a:p>
          <a:endParaRPr lang="en-US"/>
        </a:p>
      </dgm:t>
    </dgm:pt>
    <dgm:pt modelId="{EFCF4AEA-4E25-4E5F-BE13-4E9EC1436EEF}" type="pres">
      <dgm:prSet presAssocID="{4091BB7A-CD20-427A-A64C-232CA4FB9F90}" presName="linNode" presStyleCnt="0"/>
      <dgm:spPr/>
    </dgm:pt>
    <dgm:pt modelId="{25B9468E-DB6A-4A55-BC48-921D1EF3E8BE}" type="pres">
      <dgm:prSet presAssocID="{4091BB7A-CD20-427A-A64C-232CA4FB9F90}" presName="parentText" presStyleLbl="node1" presStyleIdx="0" presStyleCnt="5">
        <dgm:presLayoutVars>
          <dgm:chMax val="1"/>
          <dgm:bulletEnabled val="1"/>
        </dgm:presLayoutVars>
      </dgm:prSet>
      <dgm:spPr/>
      <dgm:t>
        <a:bodyPr/>
        <a:lstStyle/>
        <a:p>
          <a:endParaRPr lang="en-US"/>
        </a:p>
      </dgm:t>
    </dgm:pt>
    <dgm:pt modelId="{59D64727-1BBD-4C1F-8373-CAF5B252B779}" type="pres">
      <dgm:prSet presAssocID="{4091BB7A-CD20-427A-A64C-232CA4FB9F90}" presName="descendantText" presStyleLbl="alignAccFollowNode1" presStyleIdx="0" presStyleCnt="5" custLinFactNeighborX="514" custLinFactNeighborY="3083">
        <dgm:presLayoutVars>
          <dgm:bulletEnabled val="1"/>
        </dgm:presLayoutVars>
      </dgm:prSet>
      <dgm:spPr/>
      <dgm:t>
        <a:bodyPr/>
        <a:lstStyle/>
        <a:p>
          <a:endParaRPr lang="en-US"/>
        </a:p>
      </dgm:t>
    </dgm:pt>
    <dgm:pt modelId="{E9C1EE7D-16D3-474D-8A31-C9F5DB6377C2}" type="pres">
      <dgm:prSet presAssocID="{7FB08FFA-F0B0-4418-A1B4-397DF721B33A}" presName="sp" presStyleCnt="0"/>
      <dgm:spPr/>
    </dgm:pt>
    <dgm:pt modelId="{C2D794A1-D2D4-4B77-89E0-97A6F02B2D56}" type="pres">
      <dgm:prSet presAssocID="{0D7CCA4E-0790-47E3-BDE4-AF2169016106}" presName="linNode" presStyleCnt="0"/>
      <dgm:spPr/>
    </dgm:pt>
    <dgm:pt modelId="{77E617EA-4DE4-48AF-818F-5DA9919D7EDA}" type="pres">
      <dgm:prSet presAssocID="{0D7CCA4E-0790-47E3-BDE4-AF2169016106}" presName="parentText" presStyleLbl="node1" presStyleIdx="1" presStyleCnt="5">
        <dgm:presLayoutVars>
          <dgm:chMax val="1"/>
          <dgm:bulletEnabled val="1"/>
        </dgm:presLayoutVars>
      </dgm:prSet>
      <dgm:spPr/>
      <dgm:t>
        <a:bodyPr/>
        <a:lstStyle/>
        <a:p>
          <a:endParaRPr lang="en-US"/>
        </a:p>
      </dgm:t>
    </dgm:pt>
    <dgm:pt modelId="{CE6A192D-16CC-4DEE-AB94-B4EDBF59A5B9}" type="pres">
      <dgm:prSet presAssocID="{0D7CCA4E-0790-47E3-BDE4-AF2169016106}" presName="descendantText" presStyleLbl="alignAccFollowNode1" presStyleIdx="1" presStyleCnt="5" custLinFactNeighborX="-718">
        <dgm:presLayoutVars>
          <dgm:bulletEnabled val="1"/>
        </dgm:presLayoutVars>
      </dgm:prSet>
      <dgm:spPr/>
      <dgm:t>
        <a:bodyPr/>
        <a:lstStyle/>
        <a:p>
          <a:endParaRPr lang="en-US"/>
        </a:p>
      </dgm:t>
    </dgm:pt>
    <dgm:pt modelId="{87444B9E-58DD-4FF4-A0E0-F5F3EA8DD113}" type="pres">
      <dgm:prSet presAssocID="{44238934-3258-4A3A-8FB6-7BA6011851C8}" presName="sp" presStyleCnt="0"/>
      <dgm:spPr/>
    </dgm:pt>
    <dgm:pt modelId="{DD795D4B-DACA-4B86-9615-CD95022DCE38}" type="pres">
      <dgm:prSet presAssocID="{23496B24-D943-462F-96B4-DF3DEA7F44AF}" presName="linNode" presStyleCnt="0"/>
      <dgm:spPr/>
    </dgm:pt>
    <dgm:pt modelId="{99B5C673-ED7A-4570-AD0F-95E4CE9BC662}" type="pres">
      <dgm:prSet presAssocID="{23496B24-D943-462F-96B4-DF3DEA7F44AF}" presName="parentText" presStyleLbl="node1" presStyleIdx="2" presStyleCnt="5">
        <dgm:presLayoutVars>
          <dgm:chMax val="1"/>
          <dgm:bulletEnabled val="1"/>
        </dgm:presLayoutVars>
      </dgm:prSet>
      <dgm:spPr/>
      <dgm:t>
        <a:bodyPr/>
        <a:lstStyle/>
        <a:p>
          <a:endParaRPr lang="en-US"/>
        </a:p>
      </dgm:t>
    </dgm:pt>
    <dgm:pt modelId="{55E6FF5A-B653-4570-A889-22BDCE0175C3}" type="pres">
      <dgm:prSet presAssocID="{23496B24-D943-462F-96B4-DF3DEA7F44AF}" presName="descendantText" presStyleLbl="alignAccFollowNode1" presStyleIdx="2" presStyleCnt="5" custLinFactNeighborX="-179" custLinFactNeighborY="-1822">
        <dgm:presLayoutVars>
          <dgm:bulletEnabled val="1"/>
        </dgm:presLayoutVars>
      </dgm:prSet>
      <dgm:spPr/>
      <dgm:t>
        <a:bodyPr/>
        <a:lstStyle/>
        <a:p>
          <a:endParaRPr lang="en-US"/>
        </a:p>
      </dgm:t>
    </dgm:pt>
    <dgm:pt modelId="{C3E90583-2854-44CF-A38B-B4DDE6792A8B}" type="pres">
      <dgm:prSet presAssocID="{CD13B7F5-8C7C-47F7-8EBC-D7AF84933C27}" presName="sp" presStyleCnt="0"/>
      <dgm:spPr/>
    </dgm:pt>
    <dgm:pt modelId="{F3740E04-5796-478C-BE53-D7C25E9316B8}" type="pres">
      <dgm:prSet presAssocID="{EF0D5CDB-4699-4CE2-85F7-A21343D8038B}" presName="linNode" presStyleCnt="0"/>
      <dgm:spPr/>
    </dgm:pt>
    <dgm:pt modelId="{CF293911-45FB-45C6-93DF-0102FF5745A1}" type="pres">
      <dgm:prSet presAssocID="{EF0D5CDB-4699-4CE2-85F7-A21343D8038B}" presName="parentText" presStyleLbl="node1" presStyleIdx="3" presStyleCnt="5" custLinFactNeighborX="0" custLinFactNeighborY="1831">
        <dgm:presLayoutVars>
          <dgm:chMax val="1"/>
          <dgm:bulletEnabled val="1"/>
        </dgm:presLayoutVars>
      </dgm:prSet>
      <dgm:spPr/>
      <dgm:t>
        <a:bodyPr/>
        <a:lstStyle/>
        <a:p>
          <a:endParaRPr lang="en-US"/>
        </a:p>
      </dgm:t>
    </dgm:pt>
    <dgm:pt modelId="{F3FF54F0-46B0-433C-8534-AFB671D0575C}" type="pres">
      <dgm:prSet presAssocID="{EF0D5CDB-4699-4CE2-85F7-A21343D8038B}" presName="descendantText" presStyleLbl="alignAccFollowNode1" presStyleIdx="3" presStyleCnt="5">
        <dgm:presLayoutVars>
          <dgm:bulletEnabled val="1"/>
        </dgm:presLayoutVars>
      </dgm:prSet>
      <dgm:spPr/>
      <dgm:t>
        <a:bodyPr/>
        <a:lstStyle/>
        <a:p>
          <a:endParaRPr lang="en-US"/>
        </a:p>
      </dgm:t>
    </dgm:pt>
    <dgm:pt modelId="{9D9B220E-9F2E-4039-A143-2050202479FF}" type="pres">
      <dgm:prSet presAssocID="{61E85970-1B5F-40A8-B2FD-DA387433F074}" presName="sp" presStyleCnt="0"/>
      <dgm:spPr/>
    </dgm:pt>
    <dgm:pt modelId="{5C431888-3DB8-485F-B931-A60A98DA17B1}" type="pres">
      <dgm:prSet presAssocID="{81E5FBCC-CF66-434A-B59E-242A1D7F2E55}" presName="linNode" presStyleCnt="0"/>
      <dgm:spPr/>
    </dgm:pt>
    <dgm:pt modelId="{BB95B50D-C0C9-47B8-BEBC-36561067B0D3}" type="pres">
      <dgm:prSet presAssocID="{81E5FBCC-CF66-434A-B59E-242A1D7F2E55}" presName="parentText" presStyleLbl="node1" presStyleIdx="4" presStyleCnt="5" custLinFactNeighborX="-298" custLinFactNeighborY="803">
        <dgm:presLayoutVars>
          <dgm:chMax val="1"/>
          <dgm:bulletEnabled val="1"/>
        </dgm:presLayoutVars>
      </dgm:prSet>
      <dgm:spPr/>
      <dgm:t>
        <a:bodyPr/>
        <a:lstStyle/>
        <a:p>
          <a:endParaRPr lang="en-US"/>
        </a:p>
      </dgm:t>
    </dgm:pt>
    <dgm:pt modelId="{C7EE2712-A015-4283-91EB-E1FA5EE03A8B}" type="pres">
      <dgm:prSet presAssocID="{81E5FBCC-CF66-434A-B59E-242A1D7F2E55}" presName="descendantText" presStyleLbl="alignAccFollowNode1" presStyleIdx="4" presStyleCnt="5" custLinFactNeighborX="3768" custLinFactNeighborY="1822">
        <dgm:presLayoutVars>
          <dgm:bulletEnabled val="1"/>
        </dgm:presLayoutVars>
      </dgm:prSet>
      <dgm:spPr/>
      <dgm:t>
        <a:bodyPr/>
        <a:lstStyle/>
        <a:p>
          <a:endParaRPr lang="en-US"/>
        </a:p>
      </dgm:t>
    </dgm:pt>
  </dgm:ptLst>
  <dgm:cxnLst>
    <dgm:cxn modelId="{89E98E59-53B5-4860-A06F-166A54F23A5A}" type="presOf" srcId="{23496B24-D943-462F-96B4-DF3DEA7F44AF}" destId="{99B5C673-ED7A-4570-AD0F-95E4CE9BC662}" srcOrd="0" destOrd="0" presId="urn:microsoft.com/office/officeart/2005/8/layout/vList5"/>
    <dgm:cxn modelId="{67A46B52-C51D-452B-8C8B-B69EA43FBD5E}" srcId="{0D7CCA4E-0790-47E3-BDE4-AF2169016106}" destId="{69585B22-4C07-4F45-85F3-6F893F5A9004}" srcOrd="0" destOrd="0" parTransId="{B4376B94-B683-4A3C-8415-ECD71C296027}" sibTransId="{32571582-B0BA-4489-A719-1F7C1317B40E}"/>
    <dgm:cxn modelId="{C0953348-A7A2-449D-9A9F-0FB9C64F2350}" srcId="{5549C358-BD7E-40A5-8A8B-27B3294D4E75}" destId="{4091BB7A-CD20-427A-A64C-232CA4FB9F90}" srcOrd="0" destOrd="0" parTransId="{055D1545-185B-4A18-A0EB-A69BDF114203}" sibTransId="{7FB08FFA-F0B0-4418-A1B4-397DF721B33A}"/>
    <dgm:cxn modelId="{0184E0D5-F7AF-43B4-A0BB-DD822D26765D}" srcId="{EF0D5CDB-4699-4CE2-85F7-A21343D8038B}" destId="{A142B796-4797-44FE-B19D-5EDEF2FE6826}" srcOrd="0" destOrd="0" parTransId="{7D8590BE-D7E3-4D06-8791-C6175EE2D012}" sibTransId="{8B928C4E-95CD-4D46-8141-839245D050D1}"/>
    <dgm:cxn modelId="{ECBC865A-6886-46B4-A565-9A45CC7AB658}" type="presOf" srcId="{A45563A3-514B-4DEC-9146-9601C915D348}" destId="{59D64727-1BBD-4C1F-8373-CAF5B252B779}" srcOrd="0" destOrd="1" presId="urn:microsoft.com/office/officeart/2005/8/layout/vList5"/>
    <dgm:cxn modelId="{95EF305D-21A3-42F0-94BB-5E88A1023A98}" srcId="{4091BB7A-CD20-427A-A64C-232CA4FB9F90}" destId="{8A61F7CF-2DF6-49D7-9609-58ADFBD62406}" srcOrd="0" destOrd="0" parTransId="{D7314D3A-6550-4F83-BDCB-26CD44E62EC5}" sibTransId="{D1785C0C-B40C-41E6-A4EB-E154B60CF40C}"/>
    <dgm:cxn modelId="{6BD16B54-B36E-40D5-8B3C-937221ECA6CF}" type="presOf" srcId="{B982EE1E-6FE0-4E42-AF28-61D83E6E429F}" destId="{C7EE2712-A015-4283-91EB-E1FA5EE03A8B}" srcOrd="0" destOrd="0" presId="urn:microsoft.com/office/officeart/2005/8/layout/vList5"/>
    <dgm:cxn modelId="{CA7DD11C-3A80-4D3C-A386-607248F0167D}" type="presOf" srcId="{E36C0180-9F37-48C8-9A2D-1665AC3FA2BA}" destId="{C7EE2712-A015-4283-91EB-E1FA5EE03A8B}" srcOrd="0" destOrd="1" presId="urn:microsoft.com/office/officeart/2005/8/layout/vList5"/>
    <dgm:cxn modelId="{08AD107C-89BF-446A-81CA-58126E775CD6}" type="presOf" srcId="{69585B22-4C07-4F45-85F3-6F893F5A9004}" destId="{CE6A192D-16CC-4DEE-AB94-B4EDBF59A5B9}" srcOrd="0" destOrd="0" presId="urn:microsoft.com/office/officeart/2005/8/layout/vList5"/>
    <dgm:cxn modelId="{E03DECC7-8A87-4D9B-BB87-954EC65AC5D9}" type="presOf" srcId="{5549C358-BD7E-40A5-8A8B-27B3294D4E75}" destId="{7A8A63F8-6920-4A0A-9759-0CF213F51148}" srcOrd="0" destOrd="0" presId="urn:microsoft.com/office/officeart/2005/8/layout/vList5"/>
    <dgm:cxn modelId="{D4D56352-0D49-4593-9D55-A48ABD0FC216}" srcId="{81E5FBCC-CF66-434A-B59E-242A1D7F2E55}" destId="{B982EE1E-6FE0-4E42-AF28-61D83E6E429F}" srcOrd="0" destOrd="0" parTransId="{9FFFE1D9-CD62-456E-8BB8-F99EED2A845A}" sibTransId="{173E95C9-6BB0-4097-8327-6C050B9A49F9}"/>
    <dgm:cxn modelId="{91FE2226-578A-48A9-B15C-7E4E59B5A26F}" type="presOf" srcId="{A9CBC445-2EB7-494D-AD1B-B503CD1FD860}" destId="{F3FF54F0-46B0-433C-8534-AFB671D0575C}" srcOrd="0" destOrd="1" presId="urn:microsoft.com/office/officeart/2005/8/layout/vList5"/>
    <dgm:cxn modelId="{A9A4973F-2FE3-4DC8-9E0F-21D28DFE8F3B}" type="presOf" srcId="{1D2DAA2F-2178-46CF-813D-44D74E7F826D}" destId="{55E6FF5A-B653-4570-A889-22BDCE0175C3}" srcOrd="0" destOrd="1" presId="urn:microsoft.com/office/officeart/2005/8/layout/vList5"/>
    <dgm:cxn modelId="{7A6EF52F-925E-4638-9537-2F395C0AAD31}" type="presOf" srcId="{0D7CCA4E-0790-47E3-BDE4-AF2169016106}" destId="{77E617EA-4DE4-48AF-818F-5DA9919D7EDA}" srcOrd="0" destOrd="0" presId="urn:microsoft.com/office/officeart/2005/8/layout/vList5"/>
    <dgm:cxn modelId="{87E4E1E1-F9BF-4A80-8DBB-841C1EC07B81}" type="presOf" srcId="{81E5FBCC-CF66-434A-B59E-242A1D7F2E55}" destId="{BB95B50D-C0C9-47B8-BEBC-36561067B0D3}" srcOrd="0" destOrd="0" presId="urn:microsoft.com/office/officeart/2005/8/layout/vList5"/>
    <dgm:cxn modelId="{559274FA-94BD-493C-8A27-394EE3E37E08}" type="presOf" srcId="{4091BB7A-CD20-427A-A64C-232CA4FB9F90}" destId="{25B9468E-DB6A-4A55-BC48-921D1EF3E8BE}" srcOrd="0" destOrd="0" presId="urn:microsoft.com/office/officeart/2005/8/layout/vList5"/>
    <dgm:cxn modelId="{F956B419-4DD0-44A6-8F4C-AD56CD1077CA}" srcId="{23496B24-D943-462F-96B4-DF3DEA7F44AF}" destId="{1D2DAA2F-2178-46CF-813D-44D74E7F826D}" srcOrd="1" destOrd="0" parTransId="{07B48991-14CB-4F93-9048-E779C3E6F243}" sibTransId="{59601856-9246-4C7E-A99E-009961108942}"/>
    <dgm:cxn modelId="{EC0B7FA2-0DE6-48BB-9C16-73E1252E158E}" type="presOf" srcId="{23A7F8DB-DED9-43B3-B10D-80E0E0C44D1D}" destId="{55E6FF5A-B653-4570-A889-22BDCE0175C3}" srcOrd="0" destOrd="0" presId="urn:microsoft.com/office/officeart/2005/8/layout/vList5"/>
    <dgm:cxn modelId="{3F877566-24DD-4208-8BA0-0BC97AF2A960}" srcId="{23496B24-D943-462F-96B4-DF3DEA7F44AF}" destId="{23A7F8DB-DED9-43B3-B10D-80E0E0C44D1D}" srcOrd="0" destOrd="0" parTransId="{49A8BD3D-6801-4553-95DE-93A3CFDA6BE9}" sibTransId="{A09347B4-E4B8-470B-9109-65D5EEFBF3A2}"/>
    <dgm:cxn modelId="{69D8AD85-1593-4424-A18D-FBAC73FB95DF}" type="presOf" srcId="{EF0D5CDB-4699-4CE2-85F7-A21343D8038B}" destId="{CF293911-45FB-45C6-93DF-0102FF5745A1}" srcOrd="0" destOrd="0" presId="urn:microsoft.com/office/officeart/2005/8/layout/vList5"/>
    <dgm:cxn modelId="{A4B9DD89-9DFF-4598-88AD-2E5EFEA1CAF4}" type="presOf" srcId="{32039065-D0A4-43E0-A131-BF625BB7567A}" destId="{CE6A192D-16CC-4DEE-AB94-B4EDBF59A5B9}" srcOrd="0" destOrd="1" presId="urn:microsoft.com/office/officeart/2005/8/layout/vList5"/>
    <dgm:cxn modelId="{85FD6621-E1F6-4EAF-8F92-CAFCDD88C4CB}" srcId="{EF0D5CDB-4699-4CE2-85F7-A21343D8038B}" destId="{A9CBC445-2EB7-494D-AD1B-B503CD1FD860}" srcOrd="1" destOrd="0" parTransId="{A02529CC-7469-4887-9056-A546A4A2FAB9}" sibTransId="{FF470B4C-E7FA-4E51-9C19-FBBAC6A05F71}"/>
    <dgm:cxn modelId="{039F3F5C-9EA5-46EA-B7B3-A0CC55853C44}" type="presOf" srcId="{A142B796-4797-44FE-B19D-5EDEF2FE6826}" destId="{F3FF54F0-46B0-433C-8534-AFB671D0575C}" srcOrd="0" destOrd="0" presId="urn:microsoft.com/office/officeart/2005/8/layout/vList5"/>
    <dgm:cxn modelId="{A283F48D-D76B-4542-82BC-8743B4339020}" srcId="{5549C358-BD7E-40A5-8A8B-27B3294D4E75}" destId="{81E5FBCC-CF66-434A-B59E-242A1D7F2E55}" srcOrd="4" destOrd="0" parTransId="{76A681B5-F88A-4052-A14D-7FD12CF81C18}" sibTransId="{ACA35079-99CC-4E82-87E9-B4C9FB238A00}"/>
    <dgm:cxn modelId="{89F49AE1-3309-4FE6-93A3-8153AC079DBF}" srcId="{81E5FBCC-CF66-434A-B59E-242A1D7F2E55}" destId="{E36C0180-9F37-48C8-9A2D-1665AC3FA2BA}" srcOrd="1" destOrd="0" parTransId="{57205804-65F4-4146-AACB-4D6F5B00F39A}" sibTransId="{1B6D1C5C-F1A0-4FCD-8C24-CD090CC1CB6C}"/>
    <dgm:cxn modelId="{A3D49C11-DED0-464A-A965-6823FA849836}" srcId="{5549C358-BD7E-40A5-8A8B-27B3294D4E75}" destId="{EF0D5CDB-4699-4CE2-85F7-A21343D8038B}" srcOrd="3" destOrd="0" parTransId="{1AD0A3FB-EC60-45F1-911A-42CA00DEC85D}" sibTransId="{61E85970-1B5F-40A8-B2FD-DA387433F074}"/>
    <dgm:cxn modelId="{4128F7F5-7FFB-4C86-9296-0496BE26FE2D}" type="presOf" srcId="{8A61F7CF-2DF6-49D7-9609-58ADFBD62406}" destId="{59D64727-1BBD-4C1F-8373-CAF5B252B779}" srcOrd="0" destOrd="0" presId="urn:microsoft.com/office/officeart/2005/8/layout/vList5"/>
    <dgm:cxn modelId="{F422C2B8-2942-47F1-AFE0-A4600F80C731}" srcId="{0D7CCA4E-0790-47E3-BDE4-AF2169016106}" destId="{32039065-D0A4-43E0-A131-BF625BB7567A}" srcOrd="1" destOrd="0" parTransId="{057C650F-B6A4-4832-AEDC-B9529C107165}" sibTransId="{8867764D-8133-49C4-9D7B-35C4F5B3C8D6}"/>
    <dgm:cxn modelId="{9B48E0FA-6E35-4BB5-BE6E-FA62388CBED7}" srcId="{5549C358-BD7E-40A5-8A8B-27B3294D4E75}" destId="{23496B24-D943-462F-96B4-DF3DEA7F44AF}" srcOrd="2" destOrd="0" parTransId="{45ECBB85-7182-419D-AC8D-679327812DF5}" sibTransId="{CD13B7F5-8C7C-47F7-8EBC-D7AF84933C27}"/>
    <dgm:cxn modelId="{FE29224E-68AE-44B5-83BA-FCA2AAC1EB85}" srcId="{4091BB7A-CD20-427A-A64C-232CA4FB9F90}" destId="{A45563A3-514B-4DEC-9146-9601C915D348}" srcOrd="1" destOrd="0" parTransId="{891BB668-AB04-46ED-9D26-1ACE8BC2BBBE}" sibTransId="{FD46B644-B169-4E85-9B94-D145D196F2A1}"/>
    <dgm:cxn modelId="{FD62CB57-B23B-4E91-BD74-A5D981FAE3FE}" srcId="{5549C358-BD7E-40A5-8A8B-27B3294D4E75}" destId="{0D7CCA4E-0790-47E3-BDE4-AF2169016106}" srcOrd="1" destOrd="0" parTransId="{A3F368D1-07DB-44DA-9469-6FC2600B4F76}" sibTransId="{44238934-3258-4A3A-8FB6-7BA6011851C8}"/>
    <dgm:cxn modelId="{19A02B98-6EC8-4EAA-8ECB-09CD6D4C2BA1}" type="presParOf" srcId="{7A8A63F8-6920-4A0A-9759-0CF213F51148}" destId="{EFCF4AEA-4E25-4E5F-BE13-4E9EC1436EEF}" srcOrd="0" destOrd="0" presId="urn:microsoft.com/office/officeart/2005/8/layout/vList5"/>
    <dgm:cxn modelId="{3CD819B2-4177-4D39-B32C-EECC5C021859}" type="presParOf" srcId="{EFCF4AEA-4E25-4E5F-BE13-4E9EC1436EEF}" destId="{25B9468E-DB6A-4A55-BC48-921D1EF3E8BE}" srcOrd="0" destOrd="0" presId="urn:microsoft.com/office/officeart/2005/8/layout/vList5"/>
    <dgm:cxn modelId="{6298F93B-61A0-4148-B45F-88C8538D184E}" type="presParOf" srcId="{EFCF4AEA-4E25-4E5F-BE13-4E9EC1436EEF}" destId="{59D64727-1BBD-4C1F-8373-CAF5B252B779}" srcOrd="1" destOrd="0" presId="urn:microsoft.com/office/officeart/2005/8/layout/vList5"/>
    <dgm:cxn modelId="{8DFBBD97-FFB3-41DC-97FF-BBA9E2CEC19B}" type="presParOf" srcId="{7A8A63F8-6920-4A0A-9759-0CF213F51148}" destId="{E9C1EE7D-16D3-474D-8A31-C9F5DB6377C2}" srcOrd="1" destOrd="0" presId="urn:microsoft.com/office/officeart/2005/8/layout/vList5"/>
    <dgm:cxn modelId="{B836B7A3-62EC-43C4-B2C8-78EC12E2986D}" type="presParOf" srcId="{7A8A63F8-6920-4A0A-9759-0CF213F51148}" destId="{C2D794A1-D2D4-4B77-89E0-97A6F02B2D56}" srcOrd="2" destOrd="0" presId="urn:microsoft.com/office/officeart/2005/8/layout/vList5"/>
    <dgm:cxn modelId="{70512CA3-FA56-41BF-B7B8-FCEE94D9EFCD}" type="presParOf" srcId="{C2D794A1-D2D4-4B77-89E0-97A6F02B2D56}" destId="{77E617EA-4DE4-48AF-818F-5DA9919D7EDA}" srcOrd="0" destOrd="0" presId="urn:microsoft.com/office/officeart/2005/8/layout/vList5"/>
    <dgm:cxn modelId="{D342F209-34BC-4601-A499-7C6BC334C9FE}" type="presParOf" srcId="{C2D794A1-D2D4-4B77-89E0-97A6F02B2D56}" destId="{CE6A192D-16CC-4DEE-AB94-B4EDBF59A5B9}" srcOrd="1" destOrd="0" presId="urn:microsoft.com/office/officeart/2005/8/layout/vList5"/>
    <dgm:cxn modelId="{1CB59BCD-B1FD-478A-83FA-F347CF4DC277}" type="presParOf" srcId="{7A8A63F8-6920-4A0A-9759-0CF213F51148}" destId="{87444B9E-58DD-4FF4-A0E0-F5F3EA8DD113}" srcOrd="3" destOrd="0" presId="urn:microsoft.com/office/officeart/2005/8/layout/vList5"/>
    <dgm:cxn modelId="{4217B077-AF6B-4B8E-9EE1-5C9072211A7D}" type="presParOf" srcId="{7A8A63F8-6920-4A0A-9759-0CF213F51148}" destId="{DD795D4B-DACA-4B86-9615-CD95022DCE38}" srcOrd="4" destOrd="0" presId="urn:microsoft.com/office/officeart/2005/8/layout/vList5"/>
    <dgm:cxn modelId="{EFB5800B-93F1-436F-9E8F-1977561910ED}" type="presParOf" srcId="{DD795D4B-DACA-4B86-9615-CD95022DCE38}" destId="{99B5C673-ED7A-4570-AD0F-95E4CE9BC662}" srcOrd="0" destOrd="0" presId="urn:microsoft.com/office/officeart/2005/8/layout/vList5"/>
    <dgm:cxn modelId="{8BEE7762-B963-4CCA-9983-F412A801C7B7}" type="presParOf" srcId="{DD795D4B-DACA-4B86-9615-CD95022DCE38}" destId="{55E6FF5A-B653-4570-A889-22BDCE0175C3}" srcOrd="1" destOrd="0" presId="urn:microsoft.com/office/officeart/2005/8/layout/vList5"/>
    <dgm:cxn modelId="{485F0326-6278-4056-82C6-8D7D6E236F47}" type="presParOf" srcId="{7A8A63F8-6920-4A0A-9759-0CF213F51148}" destId="{C3E90583-2854-44CF-A38B-B4DDE6792A8B}" srcOrd="5" destOrd="0" presId="urn:microsoft.com/office/officeart/2005/8/layout/vList5"/>
    <dgm:cxn modelId="{E1CF644E-A945-4CCB-AE9E-616775D188B8}" type="presParOf" srcId="{7A8A63F8-6920-4A0A-9759-0CF213F51148}" destId="{F3740E04-5796-478C-BE53-D7C25E9316B8}" srcOrd="6" destOrd="0" presId="urn:microsoft.com/office/officeart/2005/8/layout/vList5"/>
    <dgm:cxn modelId="{D3D79D58-0FE5-49B7-80FF-085AD2CEC7DC}" type="presParOf" srcId="{F3740E04-5796-478C-BE53-D7C25E9316B8}" destId="{CF293911-45FB-45C6-93DF-0102FF5745A1}" srcOrd="0" destOrd="0" presId="urn:microsoft.com/office/officeart/2005/8/layout/vList5"/>
    <dgm:cxn modelId="{AD08EA21-0F4A-4E80-AB01-7F0E498C296B}" type="presParOf" srcId="{F3740E04-5796-478C-BE53-D7C25E9316B8}" destId="{F3FF54F0-46B0-433C-8534-AFB671D0575C}" srcOrd="1" destOrd="0" presId="urn:microsoft.com/office/officeart/2005/8/layout/vList5"/>
    <dgm:cxn modelId="{1291EB63-1987-479D-8E34-AD1DEDEC0B1F}" type="presParOf" srcId="{7A8A63F8-6920-4A0A-9759-0CF213F51148}" destId="{9D9B220E-9F2E-4039-A143-2050202479FF}" srcOrd="7" destOrd="0" presId="urn:microsoft.com/office/officeart/2005/8/layout/vList5"/>
    <dgm:cxn modelId="{DCAB1998-FE82-4ED5-8609-9B5AF417A72A}" type="presParOf" srcId="{7A8A63F8-6920-4A0A-9759-0CF213F51148}" destId="{5C431888-3DB8-485F-B931-A60A98DA17B1}" srcOrd="8" destOrd="0" presId="urn:microsoft.com/office/officeart/2005/8/layout/vList5"/>
    <dgm:cxn modelId="{7CB452F0-2D9D-4EC9-A073-3B074D3611CE}" type="presParOf" srcId="{5C431888-3DB8-485F-B931-A60A98DA17B1}" destId="{BB95B50D-C0C9-47B8-BEBC-36561067B0D3}" srcOrd="0" destOrd="0" presId="urn:microsoft.com/office/officeart/2005/8/layout/vList5"/>
    <dgm:cxn modelId="{C39161E2-E88D-428F-A2EA-C6D265C8DF53}" type="presParOf" srcId="{5C431888-3DB8-485F-B931-A60A98DA17B1}" destId="{C7EE2712-A015-4283-91EB-E1FA5EE03A8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64727-1BBD-4C1F-8373-CAF5B252B779}">
      <dsp:nvSpPr>
        <dsp:cNvPr id="0" name=""/>
        <dsp:cNvSpPr/>
      </dsp:nvSpPr>
      <dsp:spPr>
        <a:xfrm rot="5400000">
          <a:off x="6816183" y="-2924429"/>
          <a:ext cx="668848" cy="6729984"/>
        </a:xfrm>
        <a:prstGeom prst="round2Same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baseline="0" dirty="0">
            <a:latin typeface="+mn-lt"/>
          </a:endParaRPr>
        </a:p>
        <a:p>
          <a:pPr marL="114300" lvl="1" indent="-114300" algn="l" defTabSz="533400">
            <a:lnSpc>
              <a:spcPct val="90000"/>
            </a:lnSpc>
            <a:spcBef>
              <a:spcPct val="0"/>
            </a:spcBef>
            <a:spcAft>
              <a:spcPct val="15000"/>
            </a:spcAft>
            <a:buChar char="••"/>
          </a:pPr>
          <a:r>
            <a:rPr lang="en-US" sz="1200" kern="1200" baseline="0" dirty="0">
              <a:latin typeface="+mn-lt"/>
            </a:rPr>
            <a:t>Speaker: Dr. Bruce Campana, Medical Director</a:t>
          </a:r>
        </a:p>
      </dsp:txBody>
      <dsp:txXfrm rot="-5400000">
        <a:off x="3785615" y="138789"/>
        <a:ext cx="6697334" cy="603548"/>
      </dsp:txXfrm>
    </dsp:sp>
    <dsp:sp modelId="{25B9468E-DB6A-4A55-BC48-921D1EF3E8BE}">
      <dsp:nvSpPr>
        <dsp:cNvPr id="0" name=""/>
        <dsp:cNvSpPr/>
      </dsp:nvSpPr>
      <dsp:spPr>
        <a:xfrm>
          <a:off x="0" y="1912"/>
          <a:ext cx="3785616" cy="83606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latin typeface="+mn-lt"/>
              <a:cs typeface="Lucida Sans Unicode" panose="020B0602030504020204" pitchFamily="34" charset="0"/>
            </a:rPr>
            <a:t>Enhanced Medical Staff Support</a:t>
          </a:r>
        </a:p>
      </dsp:txBody>
      <dsp:txXfrm>
        <a:off x="40813" y="42725"/>
        <a:ext cx="3703990" cy="754434"/>
      </dsp:txXfrm>
    </dsp:sp>
    <dsp:sp modelId="{CE6A192D-16CC-4DEE-AB94-B4EDBF59A5B9}">
      <dsp:nvSpPr>
        <dsp:cNvPr id="0" name=""/>
        <dsp:cNvSpPr/>
      </dsp:nvSpPr>
      <dsp:spPr>
        <a:xfrm rot="5400000">
          <a:off x="6789003" y="-2067186"/>
          <a:ext cx="668848" cy="6729984"/>
        </a:xfrm>
        <a:prstGeom prst="round2Same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baseline="0" dirty="0">
            <a:latin typeface="+mn-lt"/>
          </a:endParaRPr>
        </a:p>
        <a:p>
          <a:pPr marL="114300" lvl="1" indent="-114300" algn="l" defTabSz="533400">
            <a:lnSpc>
              <a:spcPct val="90000"/>
            </a:lnSpc>
            <a:spcBef>
              <a:spcPct val="0"/>
            </a:spcBef>
            <a:spcAft>
              <a:spcPct val="15000"/>
            </a:spcAft>
            <a:buChar char="••"/>
          </a:pPr>
          <a:r>
            <a:rPr lang="en-US" sz="1200" kern="1200" baseline="0" dirty="0">
              <a:latin typeface="+mn-lt"/>
            </a:rPr>
            <a:t>Speaker: Dr. Dean </a:t>
          </a:r>
          <a:r>
            <a:rPr lang="en-US" sz="1200" kern="1200" baseline="0" dirty="0" err="1">
              <a:latin typeface="+mn-lt"/>
            </a:rPr>
            <a:t>Kolodzijczyk</a:t>
          </a:r>
          <a:r>
            <a:rPr lang="en-US" sz="1200" kern="1200" baseline="0" dirty="0">
              <a:latin typeface="+mn-lt"/>
            </a:rPr>
            <a:t> Medical Director</a:t>
          </a:r>
        </a:p>
      </dsp:txBody>
      <dsp:txXfrm rot="-5400000">
        <a:off x="3758435" y="996032"/>
        <a:ext cx="6697334" cy="603548"/>
      </dsp:txXfrm>
    </dsp:sp>
    <dsp:sp modelId="{77E617EA-4DE4-48AF-818F-5DA9919D7EDA}">
      <dsp:nvSpPr>
        <dsp:cNvPr id="0" name=""/>
        <dsp:cNvSpPr/>
      </dsp:nvSpPr>
      <dsp:spPr>
        <a:xfrm>
          <a:off x="0" y="879775"/>
          <a:ext cx="3785616" cy="836060"/>
        </a:xfrm>
        <a:prstGeom prst="roundRect">
          <a:avLst/>
        </a:prstGeom>
        <a:solidFill>
          <a:schemeClr val="accent5">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latin typeface="+mn-lt"/>
            </a:rPr>
            <a:t>Contracts and Compensation</a:t>
          </a:r>
        </a:p>
      </dsp:txBody>
      <dsp:txXfrm>
        <a:off x="40813" y="920588"/>
        <a:ext cx="3703990" cy="754434"/>
      </dsp:txXfrm>
    </dsp:sp>
    <dsp:sp modelId="{55E6FF5A-B653-4570-A889-22BDCE0175C3}">
      <dsp:nvSpPr>
        <dsp:cNvPr id="0" name=""/>
        <dsp:cNvSpPr/>
      </dsp:nvSpPr>
      <dsp:spPr>
        <a:xfrm rot="5400000">
          <a:off x="6809407" y="-1201509"/>
          <a:ext cx="668848" cy="6729984"/>
        </a:xfrm>
        <a:prstGeom prst="round2Same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baseline="0" dirty="0">
            <a:latin typeface="+mn-lt"/>
          </a:endParaRPr>
        </a:p>
        <a:p>
          <a:pPr marL="114300" lvl="1" indent="-114300" algn="l" defTabSz="533400">
            <a:lnSpc>
              <a:spcPct val="90000"/>
            </a:lnSpc>
            <a:spcBef>
              <a:spcPct val="0"/>
            </a:spcBef>
            <a:spcAft>
              <a:spcPct val="15000"/>
            </a:spcAft>
            <a:buChar char="••"/>
          </a:pPr>
          <a:r>
            <a:rPr lang="en-US" sz="1200" kern="1200" baseline="0" dirty="0">
              <a:latin typeface="+mn-lt"/>
            </a:rPr>
            <a:t>Facilitator: Jill Pearman, RM, Medical Director</a:t>
          </a:r>
        </a:p>
      </dsp:txBody>
      <dsp:txXfrm rot="-5400000">
        <a:off x="3778839" y="1861709"/>
        <a:ext cx="6697334" cy="603548"/>
      </dsp:txXfrm>
    </dsp:sp>
    <dsp:sp modelId="{99B5C673-ED7A-4570-AD0F-95E4CE9BC662}">
      <dsp:nvSpPr>
        <dsp:cNvPr id="0" name=""/>
        <dsp:cNvSpPr/>
      </dsp:nvSpPr>
      <dsp:spPr>
        <a:xfrm>
          <a:off x="0" y="1757638"/>
          <a:ext cx="3785616" cy="836060"/>
        </a:xfrm>
        <a:prstGeom prst="roundRect">
          <a:avLst/>
        </a:prstGeom>
        <a:solidFill>
          <a:schemeClr val="accent5">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latin typeface="+mn-lt"/>
            </a:rPr>
            <a:t>Credentialing and Privileging</a:t>
          </a:r>
        </a:p>
      </dsp:txBody>
      <dsp:txXfrm>
        <a:off x="40813" y="1798451"/>
        <a:ext cx="3703990" cy="754434"/>
      </dsp:txXfrm>
    </dsp:sp>
    <dsp:sp modelId="{F3FF54F0-46B0-433C-8534-AFB671D0575C}">
      <dsp:nvSpPr>
        <dsp:cNvPr id="0" name=""/>
        <dsp:cNvSpPr/>
      </dsp:nvSpPr>
      <dsp:spPr>
        <a:xfrm rot="5400000">
          <a:off x="6816183" y="-311459"/>
          <a:ext cx="668848" cy="6729984"/>
        </a:xfrm>
        <a:prstGeom prst="round2Same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baseline="0" dirty="0">
            <a:latin typeface="+mn-lt"/>
          </a:endParaRPr>
        </a:p>
        <a:p>
          <a:pPr marL="114300" lvl="1" indent="-114300" algn="l" defTabSz="533400">
            <a:lnSpc>
              <a:spcPct val="90000"/>
            </a:lnSpc>
            <a:spcBef>
              <a:spcPct val="0"/>
            </a:spcBef>
            <a:spcAft>
              <a:spcPct val="15000"/>
            </a:spcAft>
            <a:buChar char="••"/>
          </a:pPr>
          <a:r>
            <a:rPr lang="en-US" sz="1200" kern="1200" baseline="0" dirty="0">
              <a:latin typeface="+mn-lt"/>
            </a:rPr>
            <a:t>Facilitator: Dr. Keith Menard, Medical Director</a:t>
          </a:r>
        </a:p>
      </dsp:txBody>
      <dsp:txXfrm rot="-5400000">
        <a:off x="3785615" y="2751759"/>
        <a:ext cx="6697334" cy="603548"/>
      </dsp:txXfrm>
    </dsp:sp>
    <dsp:sp modelId="{CF293911-45FB-45C6-93DF-0102FF5745A1}">
      <dsp:nvSpPr>
        <dsp:cNvPr id="0" name=""/>
        <dsp:cNvSpPr/>
      </dsp:nvSpPr>
      <dsp:spPr>
        <a:xfrm>
          <a:off x="0" y="2650810"/>
          <a:ext cx="3785616" cy="836060"/>
        </a:xfrm>
        <a:prstGeom prst="roundRect">
          <a:avLst/>
        </a:prstGeom>
        <a:solidFill>
          <a:schemeClr val="accent5">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latin typeface="+mn-lt"/>
            </a:rPr>
            <a:t>Human Resource Planning</a:t>
          </a:r>
        </a:p>
      </dsp:txBody>
      <dsp:txXfrm>
        <a:off x="40813" y="2691623"/>
        <a:ext cx="3703990" cy="754434"/>
      </dsp:txXfrm>
    </dsp:sp>
    <dsp:sp modelId="{C7EE2712-A015-4283-91EB-E1FA5EE03A8B}">
      <dsp:nvSpPr>
        <dsp:cNvPr id="0" name=""/>
        <dsp:cNvSpPr/>
      </dsp:nvSpPr>
      <dsp:spPr>
        <a:xfrm rot="5400000">
          <a:off x="6816183" y="578590"/>
          <a:ext cx="668848" cy="6729984"/>
        </a:xfrm>
        <a:prstGeom prst="round2Same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latin typeface="+mn-lt"/>
          </a:endParaRPr>
        </a:p>
        <a:p>
          <a:pPr marL="114300" lvl="1" indent="-114300" algn="l" defTabSz="533400">
            <a:lnSpc>
              <a:spcPct val="90000"/>
            </a:lnSpc>
            <a:spcBef>
              <a:spcPct val="0"/>
            </a:spcBef>
            <a:spcAft>
              <a:spcPct val="15000"/>
            </a:spcAft>
            <a:buChar char="••"/>
          </a:pPr>
          <a:r>
            <a:rPr lang="en-US" sz="1200" kern="1200" dirty="0">
              <a:latin typeface="+mn-lt"/>
            </a:rPr>
            <a:t>Facilitator: Dr: Daisy Dulay</a:t>
          </a:r>
        </a:p>
      </dsp:txBody>
      <dsp:txXfrm rot="-5400000">
        <a:off x="3785615" y="3641808"/>
        <a:ext cx="6697334" cy="603548"/>
      </dsp:txXfrm>
    </dsp:sp>
    <dsp:sp modelId="{BB95B50D-C0C9-47B8-BEBC-36561067B0D3}">
      <dsp:nvSpPr>
        <dsp:cNvPr id="0" name=""/>
        <dsp:cNvSpPr/>
      </dsp:nvSpPr>
      <dsp:spPr>
        <a:xfrm>
          <a:off x="0" y="3515277"/>
          <a:ext cx="3785616" cy="836060"/>
        </a:xfrm>
        <a:prstGeom prst="roundRect">
          <a:avLst/>
        </a:prstGeom>
        <a:solidFill>
          <a:schemeClr val="accent5">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latin typeface="+mn-lt"/>
            </a:rPr>
            <a:t>Patient Safety and Quality</a:t>
          </a:r>
        </a:p>
      </dsp:txBody>
      <dsp:txXfrm>
        <a:off x="40813" y="3556090"/>
        <a:ext cx="3703990" cy="75443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F12E3-84DE-46E1-ADBE-B771E2837E0D}" type="datetimeFigureOut">
              <a:rPr lang="en-CA" smtClean="0"/>
              <a:t>23-Jan-2024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AA477-0433-4234-8413-9C51D76FA154}" type="slidenum">
              <a:rPr lang="en-CA" smtClean="0"/>
              <a:t>‹#›</a:t>
            </a:fld>
            <a:endParaRPr lang="en-CA"/>
          </a:p>
        </p:txBody>
      </p:sp>
    </p:spTree>
    <p:extLst>
      <p:ext uri="{BB962C8B-B14F-4D97-AF65-F5344CB8AC3E}">
        <p14:creationId xmlns:p14="http://schemas.microsoft.com/office/powerpoint/2010/main" val="288850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[Keith]</a:t>
            </a:r>
          </a:p>
          <a:p>
            <a:endParaRPr lang="en-CA" baseline="0" dirty="0"/>
          </a:p>
          <a:p>
            <a:pPr lvl="0"/>
            <a:r>
              <a:rPr lang="en-CA" sz="1200" kern="1200" dirty="0">
                <a:solidFill>
                  <a:schemeClr val="tx1"/>
                </a:solidFill>
                <a:effectLst/>
                <a:latin typeface="+mn-lt"/>
                <a:ea typeface="+mn-ea"/>
                <a:cs typeface="+mn-cs"/>
              </a:rPr>
              <a:t>- Today’s session is “Navigating Island Health”</a:t>
            </a:r>
          </a:p>
          <a:p>
            <a:pPr lvl="0"/>
            <a:endParaRPr lang="en-CA" sz="1200" kern="1200" dirty="0">
              <a:solidFill>
                <a:schemeClr val="tx1"/>
              </a:solidFill>
              <a:effectLst/>
              <a:latin typeface="+mn-lt"/>
              <a:ea typeface="+mn-ea"/>
              <a:cs typeface="+mn-cs"/>
            </a:endParaRPr>
          </a:p>
          <a:p>
            <a:pPr marL="171450" indent="-171450">
              <a:buFontTx/>
              <a:buChar char="-"/>
            </a:pPr>
            <a:r>
              <a:rPr lang="en-CA" baseline="0" dirty="0"/>
              <a:t>Territorial acknowledgement</a:t>
            </a:r>
          </a:p>
          <a:p>
            <a:pPr marL="171450" indent="-171450">
              <a:buFontTx/>
              <a:buChar char="-"/>
            </a:pPr>
            <a:endParaRPr lang="en-CA" baseline="0" dirty="0"/>
          </a:p>
          <a:p>
            <a:pPr marL="171450" indent="-171450">
              <a:buFontTx/>
              <a:buChar char="-"/>
            </a:pPr>
            <a:r>
              <a:rPr lang="en-CA" baseline="0" dirty="0"/>
              <a:t>Intro </a:t>
            </a:r>
          </a:p>
          <a:p>
            <a:pPr marL="171450" indent="-171450">
              <a:buFontTx/>
              <a:buChar char="-"/>
            </a:pPr>
            <a:r>
              <a:rPr lang="en-CA" baseline="0" dirty="0"/>
              <a:t>&gt;me</a:t>
            </a:r>
          </a:p>
          <a:p>
            <a:pPr marL="171450" indent="-171450">
              <a:buFontTx/>
              <a:buChar char="-"/>
            </a:pPr>
            <a:r>
              <a:rPr lang="en-CA" baseline="0" dirty="0"/>
              <a:t>You: Various backgrounds</a:t>
            </a:r>
          </a:p>
          <a:p>
            <a:pPr marL="171450" indent="-171450">
              <a:buFontTx/>
              <a:buChar char="-"/>
            </a:pPr>
            <a:r>
              <a:rPr lang="en-CA" baseline="0" dirty="0"/>
              <a:t>ML vs Clinical</a:t>
            </a:r>
          </a:p>
          <a:p>
            <a:pPr marL="171450" indent="-171450">
              <a:buFontTx/>
              <a:buChar char="-"/>
            </a:pPr>
            <a:r>
              <a:rPr lang="en-CA" baseline="0" dirty="0"/>
              <a:t>My roles</a:t>
            </a:r>
          </a:p>
          <a:p>
            <a:pPr marL="171450" indent="-171450">
              <a:buFontTx/>
              <a:buChar char="-"/>
            </a:pPr>
            <a:endParaRPr lang="en-CA" baseline="0" dirty="0"/>
          </a:p>
          <a:p>
            <a:pPr marL="171450" indent="-171450">
              <a:buFontTx/>
              <a:buChar char="-"/>
            </a:pPr>
            <a:r>
              <a:rPr lang="en-CA" baseline="0" dirty="0"/>
              <a:t>Format: 3 parts  (slides online)</a:t>
            </a:r>
          </a:p>
          <a:p>
            <a:pPr marL="171450" indent="-171450">
              <a:buFontTx/>
              <a:buChar char="-"/>
            </a:pPr>
            <a:r>
              <a:rPr lang="en-CA" baseline="0" dirty="0"/>
              <a:t>Goals: know who, where and when for support.</a:t>
            </a:r>
          </a:p>
          <a:p>
            <a:pPr marL="171450" indent="-171450">
              <a:buFontTx/>
              <a:buChar char="-"/>
            </a:pPr>
            <a:r>
              <a:rPr lang="en-CA" baseline="0" dirty="0"/>
              <a:t>ML vs DH roles</a:t>
            </a:r>
          </a:p>
        </p:txBody>
      </p:sp>
      <p:sp>
        <p:nvSpPr>
          <p:cNvPr id="4" name="Slide Number Placeholder 3"/>
          <p:cNvSpPr>
            <a:spLocks noGrp="1"/>
          </p:cNvSpPr>
          <p:nvPr>
            <p:ph type="sldNum" sz="quarter" idx="10"/>
          </p:nvPr>
        </p:nvSpPr>
        <p:spPr/>
        <p:txBody>
          <a:bodyPr/>
          <a:lstStyle/>
          <a:p>
            <a:fld id="{ABE8AFAC-2191-4D79-8CAB-B5B6EBCD4ECD}" type="slidenum">
              <a:rPr lang="en-CA" smtClean="0"/>
              <a:t>1</a:t>
            </a:fld>
            <a:endParaRPr lang="en-CA"/>
          </a:p>
        </p:txBody>
      </p:sp>
      <p:sp>
        <p:nvSpPr>
          <p:cNvPr id="5" name="Footer Placeholder 4"/>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63965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/briefly the committees and Chairs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LMACS: hospitals plus 2 (Ladysmith and </a:t>
            </a:r>
            <a:r>
              <a:rPr lang="en-CA" baseline="0" dirty="0" err="1"/>
              <a:t>chemainus</a:t>
            </a:r>
            <a:r>
              <a:rPr lang="en-CA" baseline="0" dirty="0"/>
              <a:t>). future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LMACS design to align with HAMAC (medical staff quality and care)</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19</a:t>
            </a:fld>
            <a:endParaRPr lang="en-CA"/>
          </a:p>
        </p:txBody>
      </p:sp>
    </p:spTree>
    <p:extLst>
      <p:ext uri="{BB962C8B-B14F-4D97-AF65-F5344CB8AC3E}">
        <p14:creationId xmlns:p14="http://schemas.microsoft.com/office/powerpoint/2010/main" val="151729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Explain difference</a:t>
            </a:r>
          </a:p>
          <a:p>
            <a:r>
              <a:rPr lang="en-CA" dirty="0"/>
              <a:t>A site can do this, not that</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21</a:t>
            </a:fld>
            <a:endParaRPr lang="en-CA"/>
          </a:p>
        </p:txBody>
      </p:sp>
    </p:spTree>
    <p:extLst>
      <p:ext uri="{BB962C8B-B14F-4D97-AF65-F5344CB8AC3E}">
        <p14:creationId xmlns:p14="http://schemas.microsoft.com/office/powerpoint/2010/main" val="320317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Categories: understand (DH/SH), as well as LOA</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22</a:t>
            </a:fld>
            <a:endParaRPr lang="en-CA"/>
          </a:p>
        </p:txBody>
      </p:sp>
    </p:spTree>
    <p:extLst>
      <p:ext uri="{BB962C8B-B14F-4D97-AF65-F5344CB8AC3E}">
        <p14:creationId xmlns:p14="http://schemas.microsoft.com/office/powerpoint/2010/main" val="2987259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Support service available when issues arise around professionalism involving members of medical staff</a:t>
            </a:r>
          </a:p>
          <a:p>
            <a:r>
              <a:rPr lang="en-CA" baseline="0" dirty="0"/>
              <a:t>Respectful workplace redirects</a:t>
            </a:r>
          </a:p>
          <a:p>
            <a:endParaRPr lang="en-CA" baseline="0" dirty="0"/>
          </a:p>
          <a:p>
            <a:pPr marL="171450" indent="-171450">
              <a:buFontTx/>
              <a:buChar char="-"/>
            </a:pPr>
            <a:r>
              <a:rPr lang="en-CA" baseline="0" dirty="0"/>
              <a:t>Supportive approach, non- punitive where possible</a:t>
            </a:r>
          </a:p>
          <a:p>
            <a:pPr marL="628650" lvl="1" indent="-171450">
              <a:buFontTx/>
              <a:buChar char="-"/>
            </a:pPr>
            <a:r>
              <a:rPr lang="en-CA" baseline="0" dirty="0"/>
              <a:t>Contact for early guidance, advise, </a:t>
            </a:r>
          </a:p>
          <a:p>
            <a:pPr marL="171450" lvl="0" indent="-171450">
              <a:buFontTx/>
              <a:buChar char="-"/>
            </a:pPr>
            <a:r>
              <a:rPr lang="en-CA" baseline="0" dirty="0"/>
              <a:t>Do not consider this as a ‘reporting’ process</a:t>
            </a:r>
          </a:p>
          <a:p>
            <a:pPr marL="171450" lvl="0" indent="-171450">
              <a:buFontTx/>
              <a:buChar char="-"/>
            </a:pPr>
            <a:r>
              <a:rPr lang="en-CA" baseline="0" dirty="0"/>
              <a:t>-</a:t>
            </a:r>
            <a:r>
              <a:rPr lang="en-CA" b="1" baseline="0" dirty="0"/>
              <a:t>Tool kit with stages</a:t>
            </a:r>
          </a:p>
          <a:p>
            <a:pPr marL="171450" lvl="0" indent="-171450">
              <a:buFontTx/>
              <a:buChar char="-"/>
            </a:pPr>
            <a:r>
              <a:rPr lang="en-CA" b="1" baseline="0" dirty="0"/>
              <a:t>MS concerns: DH or SH &gt;&gt;&gt; DH or COS.</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23</a:t>
            </a:fld>
            <a:endParaRPr lang="en-CA"/>
          </a:p>
        </p:txBody>
      </p:sp>
    </p:spTree>
    <p:extLst>
      <p:ext uri="{BB962C8B-B14F-4D97-AF65-F5344CB8AC3E}">
        <p14:creationId xmlns:p14="http://schemas.microsoft.com/office/powerpoint/2010/main" val="214909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graphic explaining the stages of support and discipline.  Just remember that 0 is better than 3.  There are a fair number of 0s.  Very few 2s and 3s.</a:t>
            </a:r>
            <a:endParaRPr lang="en-US" baseline="0" dirty="0"/>
          </a:p>
          <a:p>
            <a:pPr marL="175936" indent="-17593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A8CAC0-83AA-EF4C-ACA2-D0CB7D5F79C7}" type="slidenum">
              <a:rPr lang="en-US" smtClean="0"/>
              <a:t>24</a:t>
            </a:fld>
            <a:endParaRPr lang="en-US"/>
          </a:p>
        </p:txBody>
      </p:sp>
    </p:spTree>
    <p:extLst>
      <p:ext uri="{BB962C8B-B14F-4D97-AF65-F5344CB8AC3E}">
        <p14:creationId xmlns:p14="http://schemas.microsoft.com/office/powerpoint/2010/main" val="202828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Communication key thru</a:t>
            </a:r>
            <a:r>
              <a:rPr lang="en-CA" baseline="0" dirty="0"/>
              <a:t> </a:t>
            </a:r>
            <a:r>
              <a:rPr lang="en-CA" baseline="0" dirty="0" err="1"/>
              <a:t>covid</a:t>
            </a:r>
            <a:endParaRPr lang="en-CA" baseline="0" dirty="0"/>
          </a:p>
          <a:p>
            <a:r>
              <a:rPr lang="en-CA" baseline="0" dirty="0"/>
              <a:t>Developed robust newsletter and town hall, lots of engagement</a:t>
            </a:r>
          </a:p>
          <a:p>
            <a:r>
              <a:rPr lang="en-CA" baseline="0" dirty="0"/>
              <a:t>Opportunities: news, members events, </a:t>
            </a:r>
            <a:r>
              <a:rPr lang="en-CA" baseline="0" dirty="0" err="1"/>
              <a:t>etc</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25</a:t>
            </a:fld>
            <a:endParaRPr lang="en-CA"/>
          </a:p>
        </p:txBody>
      </p:sp>
    </p:spTree>
    <p:extLst>
      <p:ext uri="{BB962C8B-B14F-4D97-AF65-F5344CB8AC3E}">
        <p14:creationId xmlns:p14="http://schemas.microsoft.com/office/powerpoint/2010/main" val="2116423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Keith] –</a:t>
            </a:r>
          </a:p>
          <a:p>
            <a:pPr marL="171450" indent="-171450">
              <a:buFontTx/>
              <a:buChar char="-"/>
            </a:pPr>
            <a:r>
              <a:rPr lang="en-CA" dirty="0"/>
              <a:t>Ensuring</a:t>
            </a:r>
            <a:r>
              <a:rPr lang="en-CA" baseline="0" dirty="0"/>
              <a:t> fair recruitment practice</a:t>
            </a:r>
          </a:p>
          <a:p>
            <a:pPr marL="171450" indent="-171450">
              <a:buFontTx/>
              <a:buChar char="-"/>
            </a:pPr>
            <a:r>
              <a:rPr lang="en-CA" baseline="0" dirty="0"/>
              <a:t>Necessary approvals</a:t>
            </a:r>
          </a:p>
          <a:p>
            <a:pPr marL="171450" indent="-171450">
              <a:buFontTx/>
              <a:buChar char="-"/>
            </a:pPr>
            <a:r>
              <a:rPr lang="en-CA" baseline="0" dirty="0"/>
              <a:t>Supporting selection committee</a:t>
            </a:r>
          </a:p>
          <a:p>
            <a:pPr marL="171450" indent="-171450">
              <a:buFontTx/>
              <a:buChar char="-"/>
            </a:pPr>
            <a:r>
              <a:rPr lang="en-CA" baseline="0" dirty="0"/>
              <a:t>Position inventory database, how many medical staff, and FTE </a:t>
            </a:r>
            <a:r>
              <a:rPr lang="en-CA" baseline="0" dirty="0" err="1"/>
              <a:t>ish</a:t>
            </a:r>
            <a:r>
              <a:rPr lang="en-CA" baseline="0" dirty="0"/>
              <a:t> assignment</a:t>
            </a:r>
          </a:p>
          <a:p>
            <a:pPr marL="171450" indent="-171450">
              <a:buFontTx/>
              <a:buChar char="-"/>
            </a:pPr>
            <a:r>
              <a:rPr lang="en-CA" baseline="0" dirty="0"/>
              <a:t>IMG – ensure physician requirements are completed</a:t>
            </a:r>
          </a:p>
          <a:p>
            <a:endParaRPr lang="en-CA" dirty="0"/>
          </a:p>
          <a:p>
            <a:r>
              <a:rPr lang="en-CA" dirty="0"/>
              <a:t>Spec Recruitment POLICY: KNOW!</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26</a:t>
            </a:fld>
            <a:endParaRPr lang="en-CA"/>
          </a:p>
        </p:txBody>
      </p:sp>
    </p:spTree>
    <p:extLst>
      <p:ext uri="{BB962C8B-B14F-4D97-AF65-F5344CB8AC3E}">
        <p14:creationId xmlns:p14="http://schemas.microsoft.com/office/powerpoint/2010/main" val="3982149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Geoff new</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APP, MOCAP</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28</a:t>
            </a:fld>
            <a:endParaRPr lang="en-CA"/>
          </a:p>
        </p:txBody>
      </p:sp>
    </p:spTree>
    <p:extLst>
      <p:ext uri="{BB962C8B-B14F-4D97-AF65-F5344CB8AC3E}">
        <p14:creationId xmlns:p14="http://schemas.microsoft.com/office/powerpoint/2010/main" val="67720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r>
              <a:rPr lang="en-CA" dirty="0"/>
              <a:t>40 </a:t>
            </a:r>
            <a:r>
              <a:rPr lang="en-CA" dirty="0" err="1"/>
              <a:t>mins</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29</a:t>
            </a:fld>
            <a:endParaRPr lang="en-CA"/>
          </a:p>
        </p:txBody>
      </p:sp>
    </p:spTree>
    <p:extLst>
      <p:ext uri="{BB962C8B-B14F-4D97-AF65-F5344CB8AC3E}">
        <p14:creationId xmlns:p14="http://schemas.microsoft.com/office/powerpoint/2010/main" val="2495260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MS specifically: </a:t>
            </a:r>
          </a:p>
          <a:p>
            <a:r>
              <a:rPr lang="en-CA" dirty="0"/>
              <a:t>MAA teams above</a:t>
            </a:r>
          </a:p>
          <a:p>
            <a:r>
              <a:rPr lang="en-CA" dirty="0"/>
              <a:t>Many projects/teams for MS</a:t>
            </a:r>
            <a:r>
              <a:rPr lang="en-CA" baseline="0" dirty="0"/>
              <a:t> focused QI</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30</a:t>
            </a:fld>
            <a:endParaRPr lang="en-CA"/>
          </a:p>
        </p:txBody>
      </p:sp>
    </p:spTree>
    <p:extLst>
      <p:ext uri="{BB962C8B-B14F-4D97-AF65-F5344CB8AC3E}">
        <p14:creationId xmlns:p14="http://schemas.microsoft.com/office/powerpoint/2010/main" val="401384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[Keith]</a:t>
            </a:r>
          </a:p>
          <a:p>
            <a:endParaRPr lang="en-CA" baseline="0" dirty="0"/>
          </a:p>
          <a:p>
            <a:pPr lvl="0"/>
            <a:r>
              <a:rPr lang="en-CA" sz="1200" kern="1200" dirty="0">
                <a:solidFill>
                  <a:schemeClr val="tx1"/>
                </a:solidFill>
                <a:effectLst/>
                <a:latin typeface="+mn-lt"/>
                <a:ea typeface="+mn-ea"/>
                <a:cs typeface="+mn-cs"/>
              </a:rPr>
              <a:t>- Today’s session is “Navigating Island Health”</a:t>
            </a:r>
          </a:p>
          <a:p>
            <a:pPr lvl="0"/>
            <a:endParaRPr lang="en-CA" sz="1200" kern="1200" dirty="0">
              <a:solidFill>
                <a:schemeClr val="tx1"/>
              </a:solidFill>
              <a:effectLst/>
              <a:latin typeface="+mn-lt"/>
              <a:ea typeface="+mn-ea"/>
              <a:cs typeface="+mn-cs"/>
            </a:endParaRPr>
          </a:p>
          <a:p>
            <a:pPr marL="171450" indent="-171450">
              <a:buFontTx/>
              <a:buChar char="-"/>
            </a:pPr>
            <a:r>
              <a:rPr lang="en-CA" baseline="0" dirty="0"/>
              <a:t>Territorial acknowledgement</a:t>
            </a:r>
          </a:p>
          <a:p>
            <a:pPr marL="171450" indent="-171450">
              <a:buFontTx/>
              <a:buChar char="-"/>
            </a:pPr>
            <a:endParaRPr lang="en-CA" baseline="0" dirty="0"/>
          </a:p>
          <a:p>
            <a:pPr marL="171450" indent="-171450">
              <a:buFontTx/>
              <a:buChar char="-"/>
            </a:pPr>
            <a:r>
              <a:rPr lang="en-CA" baseline="0" dirty="0"/>
              <a:t>Intro </a:t>
            </a:r>
          </a:p>
          <a:p>
            <a:pPr marL="171450" indent="-171450">
              <a:buFontTx/>
              <a:buChar char="-"/>
            </a:pPr>
            <a:r>
              <a:rPr lang="en-CA" baseline="0" dirty="0"/>
              <a:t>&gt;me</a:t>
            </a:r>
          </a:p>
          <a:p>
            <a:pPr marL="171450" indent="-171450">
              <a:buFontTx/>
              <a:buChar char="-"/>
            </a:pPr>
            <a:r>
              <a:rPr lang="en-CA" baseline="0" dirty="0"/>
              <a:t>You: Various backgrounds</a:t>
            </a:r>
          </a:p>
          <a:p>
            <a:pPr marL="171450" indent="-171450">
              <a:buFontTx/>
              <a:buChar char="-"/>
            </a:pPr>
            <a:r>
              <a:rPr lang="en-CA" baseline="0" dirty="0"/>
              <a:t>ML vs Clinical</a:t>
            </a:r>
          </a:p>
          <a:p>
            <a:pPr marL="171450" indent="-171450">
              <a:buFontTx/>
              <a:buChar char="-"/>
            </a:pPr>
            <a:r>
              <a:rPr lang="en-CA" baseline="0" dirty="0"/>
              <a:t>My roles</a:t>
            </a:r>
          </a:p>
          <a:p>
            <a:pPr marL="171450" indent="-171450">
              <a:buFontTx/>
              <a:buChar char="-"/>
            </a:pPr>
            <a:endParaRPr lang="en-CA" baseline="0" dirty="0"/>
          </a:p>
          <a:p>
            <a:pPr marL="171450" indent="-171450">
              <a:buFontTx/>
              <a:buChar char="-"/>
            </a:pPr>
            <a:r>
              <a:rPr lang="en-CA" baseline="0" dirty="0"/>
              <a:t>Format: 3 parts  (slides online)</a:t>
            </a:r>
          </a:p>
          <a:p>
            <a:pPr marL="171450" indent="-171450">
              <a:buFontTx/>
              <a:buChar char="-"/>
            </a:pPr>
            <a:r>
              <a:rPr lang="en-CA" baseline="0" dirty="0"/>
              <a:t>Goals: know who, where and when for support.</a:t>
            </a:r>
          </a:p>
          <a:p>
            <a:pPr marL="171450" indent="-171450">
              <a:buFontTx/>
              <a:buChar char="-"/>
            </a:pPr>
            <a:r>
              <a:rPr lang="en-CA" baseline="0" dirty="0"/>
              <a:t>ML vs DH roles</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2</a:t>
            </a:fld>
            <a:endParaRPr lang="en-CA"/>
          </a:p>
        </p:txBody>
      </p:sp>
    </p:spTree>
    <p:extLst>
      <p:ext uri="{BB962C8B-B14F-4D97-AF65-F5344CB8AC3E}">
        <p14:creationId xmlns:p14="http://schemas.microsoft.com/office/powerpoint/2010/main" val="1121599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Currently enrolling my cohort. Not filled!</a:t>
            </a:r>
          </a:p>
          <a:p>
            <a:endParaRPr lang="en-CA" dirty="0"/>
          </a:p>
          <a:p>
            <a:r>
              <a:rPr lang="en-CA" dirty="0"/>
              <a:t>Best entry for new leaders.</a:t>
            </a:r>
          </a:p>
          <a:p>
            <a:endParaRPr lang="en-CA" dirty="0"/>
          </a:p>
          <a:p>
            <a:r>
              <a:rPr lang="en-CA" dirty="0"/>
              <a:t>For new graduates wanting to continue clinical research.</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31</a:t>
            </a:fld>
            <a:endParaRPr lang="en-CA"/>
          </a:p>
        </p:txBody>
      </p:sp>
    </p:spTree>
    <p:extLst>
      <p:ext uri="{BB962C8B-B14F-4D97-AF65-F5344CB8AC3E}">
        <p14:creationId xmlns:p14="http://schemas.microsoft.com/office/powerpoint/2010/main" val="1488992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r>
              <a:rPr lang="en-CA" dirty="0"/>
              <a:t>40 </a:t>
            </a:r>
            <a:r>
              <a:rPr lang="en-CA" dirty="0" err="1"/>
              <a:t>mins</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32</a:t>
            </a:fld>
            <a:endParaRPr lang="en-CA"/>
          </a:p>
        </p:txBody>
      </p:sp>
    </p:spTree>
    <p:extLst>
      <p:ext uri="{BB962C8B-B14F-4D97-AF65-F5344CB8AC3E}">
        <p14:creationId xmlns:p14="http://schemas.microsoft.com/office/powerpoint/2010/main" val="1597098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Roles are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Programs: standards, best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Geos: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Intersect w/ Medical</a:t>
            </a:r>
            <a:r>
              <a:rPr lang="en-CA" baseline="0" dirty="0"/>
              <a:t> Leads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Example: Pediatric Asthma</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34</a:t>
            </a:fld>
            <a:endParaRPr lang="en-CA"/>
          </a:p>
        </p:txBody>
      </p:sp>
    </p:spTree>
    <p:extLst>
      <p:ext uri="{BB962C8B-B14F-4D97-AF65-F5344CB8AC3E}">
        <p14:creationId xmlns:p14="http://schemas.microsoft.com/office/powerpoint/2010/main" val="294090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Send to Director, can we confirm this content is correct? Cc’d to Daisy HM -</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38</a:t>
            </a:fld>
            <a:endParaRPr lang="en-CA"/>
          </a:p>
        </p:txBody>
      </p:sp>
    </p:spTree>
    <p:extLst>
      <p:ext uri="{BB962C8B-B14F-4D97-AF65-F5344CB8AC3E}">
        <p14:creationId xmlns:p14="http://schemas.microsoft.com/office/powerpoint/2010/main" val="547372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KV to provide insight.</a:t>
            </a:r>
            <a:r>
              <a:rPr lang="en-CA" baseline="0" dirty="0"/>
              <a:t> </a:t>
            </a:r>
          </a:p>
          <a:p>
            <a:r>
              <a:rPr lang="en-CA" baseline="0" dirty="0"/>
              <a:t>Third bulletin Health authority medical staff </a:t>
            </a:r>
            <a:r>
              <a:rPr lang="en-CA" baseline="0" dirty="0" err="1"/>
              <a:t>enagement</a:t>
            </a:r>
            <a:r>
              <a:rPr lang="en-CA" baseline="0" dirty="0"/>
              <a:t>. MSA?</a:t>
            </a:r>
          </a:p>
          <a:p>
            <a:r>
              <a:rPr lang="en-CA" baseline="0" dirty="0"/>
              <a:t>Medical Staff regional council that meets monthly for Medical Staff Association (MSA) and Health authority engagement.</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39</a:t>
            </a:fld>
            <a:endParaRPr lang="en-CA"/>
          </a:p>
        </p:txBody>
      </p:sp>
    </p:spTree>
    <p:extLst>
      <p:ext uri="{BB962C8B-B14F-4D97-AF65-F5344CB8AC3E}">
        <p14:creationId xmlns:p14="http://schemas.microsoft.com/office/powerpoint/2010/main" val="1190959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r>
              <a:rPr lang="en-CA" dirty="0"/>
              <a:t>The committees and “vehicles” for the work of MAA</a:t>
            </a:r>
          </a:p>
          <a:p>
            <a:r>
              <a:rPr lang="en-CA" dirty="0"/>
              <a:t>Where input is collected from MS and decisions are made</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40</a:t>
            </a:fld>
            <a:endParaRPr lang="en-CA"/>
          </a:p>
        </p:txBody>
      </p:sp>
    </p:spTree>
    <p:extLst>
      <p:ext uri="{BB962C8B-B14F-4D97-AF65-F5344CB8AC3E}">
        <p14:creationId xmlns:p14="http://schemas.microsoft.com/office/powerpoint/2010/main" val="707046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[Keith]</a:t>
            </a:r>
          </a:p>
          <a:p>
            <a:r>
              <a:rPr lang="en-CA" dirty="0"/>
              <a:t>DOBC and MOH fund primary MS engagement money (non-leaders)</a:t>
            </a:r>
          </a:p>
          <a:p>
            <a:r>
              <a:rPr lang="en-CA" b="1" dirty="0"/>
              <a:t>Problem: NP and MW</a:t>
            </a:r>
          </a:p>
          <a:p>
            <a:endParaRPr lang="en-CA" dirty="0"/>
          </a:p>
          <a:p>
            <a:r>
              <a:rPr lang="en-CA" dirty="0"/>
              <a:t>PQI: members directly to team (annual cohort recruitment)</a:t>
            </a:r>
          </a:p>
          <a:p>
            <a:r>
              <a:rPr lang="en-CA" dirty="0"/>
              <a:t>FEI: MSA managed (rolling process?)</a:t>
            </a:r>
          </a:p>
          <a:p>
            <a:r>
              <a:rPr lang="en-CA" dirty="0"/>
              <a:t>HSR: MAA managed (annual requests for project)</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41</a:t>
            </a:fld>
            <a:endParaRPr lang="en-CA"/>
          </a:p>
        </p:txBody>
      </p:sp>
    </p:spTree>
    <p:extLst>
      <p:ext uri="{BB962C8B-B14F-4D97-AF65-F5344CB8AC3E}">
        <p14:creationId xmlns:p14="http://schemas.microsoft.com/office/powerpoint/2010/main" val="1055964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r>
              <a:rPr lang="en-CA" dirty="0" smtClean="0"/>
              <a:t>PQI: members directly to team (annual cohort recruitment)</a:t>
            </a:r>
          </a:p>
          <a:p>
            <a:r>
              <a:rPr lang="en-CA" dirty="0" smtClean="0"/>
              <a:t>FEI: MSA managed (rolling process?)</a:t>
            </a:r>
          </a:p>
          <a:p>
            <a:r>
              <a:rPr lang="en-CA" dirty="0" smtClean="0"/>
              <a:t>HSR: MAA managed (annual requests for project)</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42</a:t>
            </a:fld>
            <a:endParaRPr lang="en-CA"/>
          </a:p>
        </p:txBody>
      </p:sp>
    </p:spTree>
    <p:extLst>
      <p:ext uri="{BB962C8B-B14F-4D97-AF65-F5344CB8AC3E}">
        <p14:creationId xmlns:p14="http://schemas.microsoft.com/office/powerpoint/2010/main" val="3004614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dirty="0"/>
              <a:t>Update!</a:t>
            </a:r>
          </a:p>
          <a:p>
            <a:pPr marL="0" marR="0" indent="0" algn="l" defTabSz="914400" rtl="0" eaLnBrk="1" fontAlgn="auto" latinLnBrk="0" hangingPunct="1">
              <a:lnSpc>
                <a:spcPct val="100000"/>
              </a:lnSpc>
              <a:spcBef>
                <a:spcPts val="0"/>
              </a:spcBef>
              <a:spcAft>
                <a:spcPts val="0"/>
              </a:spcAft>
              <a:buClrTx/>
              <a:buSzTx/>
              <a:buFontTx/>
              <a:buNone/>
              <a:tabLst/>
              <a:defRPr/>
            </a:pPr>
            <a:endParaRPr lang="en-CA"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dirty="0"/>
              <a:t>Direction setting documentation:</a:t>
            </a:r>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dirty="0"/>
              <a:t>- Ministry of Health Strategic plan</a:t>
            </a:r>
          </a:p>
          <a:p>
            <a:pPr marL="0" marR="0" indent="0" algn="l" defTabSz="914400" rtl="0" eaLnBrk="1" fontAlgn="auto" latinLnBrk="0" hangingPunct="1">
              <a:lnSpc>
                <a:spcPct val="100000"/>
              </a:lnSpc>
              <a:spcBef>
                <a:spcPts val="0"/>
              </a:spcBef>
              <a:spcAft>
                <a:spcPts val="0"/>
              </a:spcAft>
              <a:buClrTx/>
              <a:buSzTx/>
              <a:buFontTx/>
              <a:buNone/>
              <a:tabLst/>
              <a:defRPr/>
            </a:pPr>
            <a:r>
              <a:rPr lang="en-CA" b="0" baseline="0" dirty="0"/>
              <a:t>- Government strategic plan </a:t>
            </a:r>
          </a:p>
          <a:p>
            <a:r>
              <a:rPr lang="en-CA" b="0" baseline="0" dirty="0"/>
              <a:t>- Bilateral meeting with CEO</a:t>
            </a:r>
          </a:p>
          <a:p>
            <a:r>
              <a:rPr lang="en-CA" b="0" baseline="0" dirty="0"/>
              <a:t>- Government mandate </a:t>
            </a:r>
          </a:p>
          <a:p>
            <a:r>
              <a:rPr lang="en-CA" b="0" baseline="0" dirty="0"/>
              <a:t>- Island Health Strategic Priorities</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44</a:t>
            </a:fld>
            <a:endParaRPr lang="en-CA"/>
          </a:p>
        </p:txBody>
      </p:sp>
    </p:spTree>
    <p:extLst>
      <p:ext uri="{BB962C8B-B14F-4D97-AF65-F5344CB8AC3E}">
        <p14:creationId xmlns:p14="http://schemas.microsoft.com/office/powerpoint/2010/main" val="797197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r>
              <a:rPr lang="en-CA" dirty="0"/>
              <a:t>40 </a:t>
            </a:r>
            <a:r>
              <a:rPr lang="en-CA" dirty="0" err="1"/>
              <a:t>mins</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46</a:t>
            </a:fld>
            <a:endParaRPr lang="en-CA"/>
          </a:p>
        </p:txBody>
      </p:sp>
    </p:spTree>
    <p:extLst>
      <p:ext uri="{BB962C8B-B14F-4D97-AF65-F5344CB8AC3E}">
        <p14:creationId xmlns:p14="http://schemas.microsoft.com/office/powerpoint/2010/main" val="398899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Medical leaders primary person.</a:t>
            </a:r>
            <a:r>
              <a:rPr lang="en-CA" baseline="0" dirty="0"/>
              <a:t> Manager a back-up. </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5</a:t>
            </a:fld>
            <a:endParaRPr lang="en-CA"/>
          </a:p>
        </p:txBody>
      </p:sp>
    </p:spTree>
    <p:extLst>
      <p:ext uri="{BB962C8B-B14F-4D97-AF65-F5344CB8AC3E}">
        <p14:creationId xmlns:p14="http://schemas.microsoft.com/office/powerpoint/2010/main" val="1884390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[Jennifer]</a:t>
            </a:r>
          </a:p>
          <a:p>
            <a:endParaRPr lang="en-CA" dirty="0"/>
          </a:p>
          <a:p>
            <a:pPr marL="171450" indent="-171450">
              <a:buFontTx/>
              <a:buChar char="-"/>
            </a:pPr>
            <a:r>
              <a:rPr lang="en-CA" dirty="0"/>
              <a:t>Contact us</a:t>
            </a:r>
          </a:p>
          <a:p>
            <a:pPr marL="171450" indent="-171450">
              <a:buFontTx/>
              <a:buChar char="-"/>
            </a:pPr>
            <a:r>
              <a:rPr lang="en-CA" dirty="0"/>
              <a:t>Slides available on website</a:t>
            </a:r>
          </a:p>
          <a:p>
            <a:pPr marL="171450" indent="-171450">
              <a:buFontTx/>
              <a:buChar char="-"/>
            </a:pPr>
            <a:r>
              <a:rPr lang="en-CA" dirty="0"/>
              <a:t>Send survey</a:t>
            </a:r>
          </a:p>
          <a:p>
            <a:pPr marL="171450" indent="-171450">
              <a:buFontTx/>
              <a:buChar char="-"/>
            </a:pPr>
            <a:endParaRPr lang="en-CA" dirty="0"/>
          </a:p>
          <a:p>
            <a:pPr marL="171450" indent="-171450">
              <a:buFontTx/>
              <a:buChar char="-"/>
            </a:pPr>
            <a:r>
              <a:rPr lang="en-CA" dirty="0"/>
              <a:t>Continuing to enhance materials so please use this as a hub for your</a:t>
            </a:r>
            <a:r>
              <a:rPr lang="en-CA" baseline="0" dirty="0"/>
              <a:t> information needs</a:t>
            </a:r>
          </a:p>
          <a:p>
            <a:pPr marL="171450" indent="-171450">
              <a:buFontTx/>
              <a:buChar char="-"/>
            </a:pPr>
            <a:r>
              <a:rPr lang="en-CA" baseline="0" dirty="0"/>
              <a:t>And please reach out at any point – as mentioned earlier we are a contact for you thorough your tenure</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48</a:t>
            </a:fld>
            <a:endParaRPr lang="en-CA"/>
          </a:p>
        </p:txBody>
      </p:sp>
    </p:spTree>
    <p:extLst>
      <p:ext uri="{BB962C8B-B14F-4D97-AF65-F5344CB8AC3E}">
        <p14:creationId xmlns:p14="http://schemas.microsoft.com/office/powerpoint/2010/main" val="4100086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Overarching</a:t>
            </a:r>
            <a:r>
              <a:rPr lang="en-CA" baseline="0" dirty="0"/>
              <a:t> QC</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Programs and Geos (intersect)</a:t>
            </a:r>
            <a:endParaRPr lang="en-CA" dirty="0"/>
          </a:p>
          <a:p>
            <a:r>
              <a:rPr lang="en-CA" dirty="0"/>
              <a:t>…HAMQC</a:t>
            </a:r>
            <a:r>
              <a:rPr lang="en-CA" baseline="0" dirty="0"/>
              <a:t> make mention – how it aligns</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49</a:t>
            </a:fld>
            <a:endParaRPr lang="en-CA"/>
          </a:p>
        </p:txBody>
      </p:sp>
    </p:spTree>
    <p:extLst>
      <p:ext uri="{BB962C8B-B14F-4D97-AF65-F5344CB8AC3E}">
        <p14:creationId xmlns:p14="http://schemas.microsoft.com/office/powerpoint/2010/main" val="2433068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Overarching</a:t>
            </a:r>
            <a:r>
              <a:rPr lang="en-CA" baseline="0" dirty="0"/>
              <a:t> QC</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Programs and Geos (intersect)</a:t>
            </a:r>
            <a:endParaRPr lang="en-CA" dirty="0"/>
          </a:p>
          <a:p>
            <a:r>
              <a:rPr lang="en-CA" dirty="0"/>
              <a:t>…HAMQC</a:t>
            </a:r>
            <a:r>
              <a:rPr lang="en-CA" baseline="0" dirty="0"/>
              <a:t> make mention – how it aligns</a:t>
            </a:r>
            <a:endParaRPr lang="en-CA" dirty="0"/>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50</a:t>
            </a:fld>
            <a:endParaRPr lang="en-CA"/>
          </a:p>
        </p:txBody>
      </p:sp>
    </p:spTree>
    <p:extLst>
      <p:ext uri="{BB962C8B-B14F-4D97-AF65-F5344CB8AC3E}">
        <p14:creationId xmlns:p14="http://schemas.microsoft.com/office/powerpoint/2010/main" val="1469923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Roles are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Programs: standards, best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Geos: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Intersect w/ Medical</a:t>
            </a:r>
            <a:r>
              <a:rPr lang="en-CA" baseline="0" dirty="0"/>
              <a:t> Leads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Example: Pediatric Asthma</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51</a:t>
            </a:fld>
            <a:endParaRPr lang="en-CA"/>
          </a:p>
        </p:txBody>
      </p:sp>
    </p:spTree>
    <p:extLst>
      <p:ext uri="{BB962C8B-B14F-4D97-AF65-F5344CB8AC3E}">
        <p14:creationId xmlns:p14="http://schemas.microsoft.com/office/powerpoint/2010/main" val="377311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Operations and Sites in bundles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SI and NI;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not Geos as much.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All services (not MS alone)</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8</a:t>
            </a:fld>
            <a:endParaRPr lang="en-CA"/>
          </a:p>
        </p:txBody>
      </p:sp>
    </p:spTree>
    <p:extLst>
      <p:ext uri="{BB962C8B-B14F-4D97-AF65-F5344CB8AC3E}">
        <p14:creationId xmlns:p14="http://schemas.microsoft.com/office/powerpoint/2010/main" val="353254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Explain sides and COS roles as overlap.</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9</a:t>
            </a:fld>
            <a:endParaRPr lang="en-CA"/>
          </a:p>
        </p:txBody>
      </p:sp>
    </p:spTree>
    <p:extLst>
      <p:ext uri="{BB962C8B-B14F-4D97-AF65-F5344CB8AC3E}">
        <p14:creationId xmlns:p14="http://schemas.microsoft.com/office/powerpoint/2010/main" val="401916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Explain sides and COS roles as overlap.</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10</a:t>
            </a:fld>
            <a:endParaRPr lang="en-CA"/>
          </a:p>
        </p:txBody>
      </p:sp>
    </p:spTree>
    <p:extLst>
      <p:ext uri="{BB962C8B-B14F-4D97-AF65-F5344CB8AC3E}">
        <p14:creationId xmlns:p14="http://schemas.microsoft.com/office/powerpoint/2010/main" val="391533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r>
              <a:rPr lang="en-CA" dirty="0"/>
              <a:t>The committees and “vehicles” for the work of MAA</a:t>
            </a:r>
          </a:p>
          <a:p>
            <a:r>
              <a:rPr lang="en-CA" dirty="0"/>
              <a:t>Where input is collected from MS and decisions are made</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11</a:t>
            </a:fld>
            <a:endParaRPr lang="en-CA"/>
          </a:p>
        </p:txBody>
      </p:sp>
    </p:spTree>
    <p:extLst>
      <p:ext uri="{BB962C8B-B14F-4D97-AF65-F5344CB8AC3E}">
        <p14:creationId xmlns:p14="http://schemas.microsoft.com/office/powerpoint/2010/main" val="413093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r>
              <a:rPr lang="en-CA" dirty="0"/>
              <a:t>The committees and “vehicles” for the work of MAA</a:t>
            </a:r>
          </a:p>
          <a:p>
            <a:r>
              <a:rPr lang="en-CA" dirty="0"/>
              <a:t>Where input is collected from MS and decisions are made</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16</a:t>
            </a:fld>
            <a:endParaRPr lang="en-CA"/>
          </a:p>
        </p:txBody>
      </p:sp>
    </p:spTree>
    <p:extLst>
      <p:ext uri="{BB962C8B-B14F-4D97-AF65-F5344CB8AC3E}">
        <p14:creationId xmlns:p14="http://schemas.microsoft.com/office/powerpoint/2010/main" val="2679211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[Keith]</a:t>
            </a:r>
          </a:p>
          <a:p>
            <a:pPr marL="171450" indent="-171450">
              <a:buFontTx/>
              <a:buChar char="-"/>
            </a:pPr>
            <a:r>
              <a:rPr lang="en-CA" dirty="0"/>
              <a:t>Supports</a:t>
            </a:r>
            <a:r>
              <a:rPr lang="en-CA" baseline="0" dirty="0"/>
              <a:t> departmental- recall the chart in the beginning that outlines the departmental and operational structures.  This team supports the left side of the table – the departmental structure</a:t>
            </a:r>
          </a:p>
          <a:p>
            <a:pPr marL="171450" indent="-171450">
              <a:buFontTx/>
              <a:buChar char="-"/>
            </a:pPr>
            <a:r>
              <a:rPr lang="en-CA" b="1" baseline="0" dirty="0"/>
              <a:t>Support implementation of the Medical staff Bylaws and rules</a:t>
            </a:r>
            <a:endParaRPr lang="en-CA"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aseline="0" dirty="0"/>
              <a:t>Developing better reporting up and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Update with committee slide. Connectivity</a:t>
            </a:r>
          </a:p>
          <a:p>
            <a:endParaRPr lang="en-CA" dirty="0"/>
          </a:p>
        </p:txBody>
      </p:sp>
      <p:sp>
        <p:nvSpPr>
          <p:cNvPr id="4" name="Slide Number Placeholder 3"/>
          <p:cNvSpPr>
            <a:spLocks noGrp="1"/>
          </p:cNvSpPr>
          <p:nvPr>
            <p:ph type="sldNum" sz="quarter" idx="10"/>
          </p:nvPr>
        </p:nvSpPr>
        <p:spPr/>
        <p:txBody>
          <a:bodyPr/>
          <a:lstStyle/>
          <a:p>
            <a:fld id="{62DAA477-0433-4234-8413-9C51D76FA154}" type="slidenum">
              <a:rPr lang="en-CA" smtClean="0"/>
              <a:t>17</a:t>
            </a:fld>
            <a:endParaRPr lang="en-CA"/>
          </a:p>
        </p:txBody>
      </p:sp>
    </p:spTree>
    <p:extLst>
      <p:ext uri="{BB962C8B-B14F-4D97-AF65-F5344CB8AC3E}">
        <p14:creationId xmlns:p14="http://schemas.microsoft.com/office/powerpoint/2010/main" val="113377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CA"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325724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259236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270278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prstGeom prst="rect">
            <a:avLst/>
          </a:prstGeo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ZA" dirty="0"/>
              <a:t>Insert or Drag &amp;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prstGeom prst="rect">
            <a:avLst/>
          </a:prstGeom>
          <a:solidFill>
            <a:schemeClr val="tx1">
              <a:alpha val="80000"/>
            </a:schemeClr>
          </a:solidFill>
        </p:spPr>
        <p:txBody>
          <a:bodyPr lIns="432000" rIns="432000" bIns="144000" anchor="b"/>
          <a:lstStyle>
            <a:lvl1pPr algn="l">
              <a:defRPr sz="3150" spc="-113">
                <a:solidFill>
                  <a:schemeClr val="bg1"/>
                </a:solidFill>
              </a:defRPr>
            </a:lvl1pPr>
          </a:lstStyle>
          <a:p>
            <a:r>
              <a:rPr lang="en-US" dirty="0"/>
              <a:t>Click to edit Master </a:t>
            </a:r>
            <a:br>
              <a:rPr lang="en-US" dirty="0"/>
            </a:br>
            <a:r>
              <a:rPr lang="en-US" dirty="0"/>
              <a:t>title style</a:t>
            </a:r>
            <a:endParaRPr lang="en-ZA" dirty="0"/>
          </a:p>
        </p:txBody>
      </p:sp>
    </p:spTree>
    <p:extLst>
      <p:ext uri="{BB962C8B-B14F-4D97-AF65-F5344CB8AC3E}">
        <p14:creationId xmlns:p14="http://schemas.microsoft.com/office/powerpoint/2010/main" val="210378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6" name="Slide Number Placeholder 5"/>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306741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351503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Sans" panose="020B0602030504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838200" y="1825625"/>
            <a:ext cx="5181600" cy="4351338"/>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231356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173806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321127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230989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427078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C34041A0-8BCD-4934-991B-BE643EBFA440}" type="slidenum">
              <a:rPr lang="en-CA" smtClean="0"/>
              <a:t>‹#›</a:t>
            </a:fld>
            <a:endParaRPr lang="en-CA"/>
          </a:p>
        </p:txBody>
      </p:sp>
    </p:spTree>
    <p:extLst>
      <p:ext uri="{BB962C8B-B14F-4D97-AF65-F5344CB8AC3E}">
        <p14:creationId xmlns:p14="http://schemas.microsoft.com/office/powerpoint/2010/main" val="191652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CA" dirty="0"/>
              <a:t>1</a:t>
            </a: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632448"/>
            <a:ext cx="12192000" cy="225552"/>
          </a:xfrm>
          <a:prstGeom prst="rect">
            <a:avLst/>
          </a:prstGeom>
        </p:spPr>
      </p:pic>
    </p:spTree>
    <p:extLst>
      <p:ext uri="{BB962C8B-B14F-4D97-AF65-F5344CB8AC3E}">
        <p14:creationId xmlns:p14="http://schemas.microsoft.com/office/powerpoint/2010/main" val="335045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6A9E"/>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6A9E"/>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6A9E"/>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6A9E"/>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6A9E"/>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medicalstaff.islandhealth.ca/index.php/medical-staff-association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edicalstaff.islandhealth.ca/organization/medical-academic-affairs/credentialing-and-privileg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hyperlink" Target="https://medicalstaff.islandhealth.ca/organization/medical-academic-affairs/enhanced-medical-staff-support-ems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18.jpg"/><Relationship Id="rId4" Type="http://schemas.openxmlformats.org/officeDocument/2006/relationships/hyperlink" Target="mailto:Bruce.Campana@islandhealth.c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medicalstaff.islandhealth.ca/" TargetMode="External"/><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MedStaffDevelopment@islandhealth.ca" TargetMode="External"/><Relationship Id="rId5" Type="http://schemas.openxmlformats.org/officeDocument/2006/relationships/hyperlink" Target="mailto:MedStaffCommunications@islandhealth.ca" TargetMode="External"/><Relationship Id="rId4" Type="http://schemas.openxmlformats.org/officeDocument/2006/relationships/hyperlink" Target="https://medicalstaff.islandhealth.ca/organization/medical-academic-affairs/communications-and-developmen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edicalstaff.islandhealth.ca/organization/medical-academic-affairs/recruitment" TargetMode="External"/><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hyperlink" Target="mailto:Eva.Vincent@islandhealth.c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laura.swanstrom@islandhealth.ca" TargetMode="External"/><Relationship Id="rId2" Type="http://schemas.openxmlformats.org/officeDocument/2006/relationships/hyperlink" Target="https://medicalstaff.islandhealth.ca/organization/medical-academic-affairs/practice-design-support"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s://medicalstaff.islandhealth.ca/organization/medical-academic-affairs/contract-management" TargetMode="External"/><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mailto:Jessie.Mathie@islandhealth.c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mailto:MedStaffQI@islandhealth.ca" TargetMode="External"/><Relationship Id="rId5" Type="http://schemas.openxmlformats.org/officeDocument/2006/relationships/hyperlink" Target="https://medicalstaff.islandhealth.ca/working-change/medical-quality" TargetMode="Externa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medicalstaff.islandhealth.ca/physician-quality-improvement" TargetMode="External"/><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7.jpeg"/><Relationship Id="rId4" Type="http://schemas.openxmlformats.org/officeDocument/2006/relationships/hyperlink" Target="mailto:Karen.phenix@islandhealth.c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medicalstaff.islandhealth.ca/cgii"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medicalstaff.islandhealth.ca/cgii"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intranet.islandhealth.ca/departments/quality/pcqo/Documents/director-tool-kit.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intranet.islandhealth.ca/departments/quality/psls/Pages/default.aspx"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ihealth.islandhealth.c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ihealth.islandhealth.ca/ihealth-for-staff/for-medical-staff/ihealth-medical-specialty-lead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medicalstaff.islandhealth.ca/working-change/external-resource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tmp"/><Relationship Id="rId4" Type="http://schemas.openxmlformats.org/officeDocument/2006/relationships/hyperlink" Target="https://medicalstaff.islandhealth.ca/working-change/external-resource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connect.viha.ca/strategic-framework"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PQI@islandhealth.ca" TargetMode="External"/><Relationship Id="rId2" Type="http://schemas.openxmlformats.org/officeDocument/2006/relationships/hyperlink" Target="https://surveys.viha.ca/surveys/quali-con" TargetMode="External"/><Relationship Id="rId1" Type="http://schemas.openxmlformats.org/officeDocument/2006/relationships/slideLayout" Target="../slideLayouts/slideLayout7.xml"/><Relationship Id="rId5" Type="http://schemas.openxmlformats.org/officeDocument/2006/relationships/image" Target="cid:image004.png@01D9E63D.A4C1D420" TargetMode="Externa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hyperlink" Target="mailto:MedStaffDevelopment@islandhealth.c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medicalstaff.islandhealth.ca/quality-safety-and-improvement-quality-structure"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edicalstaff.islandhealth.ca/quality-safety-and-improvement-quality-structur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05" y="-136186"/>
            <a:ext cx="13543918" cy="7078051"/>
          </a:xfrm>
          <a:prstGeom prst="rect">
            <a:avLst/>
          </a:prstGeom>
        </p:spPr>
      </p:pic>
      <p:sp>
        <p:nvSpPr>
          <p:cNvPr id="2" name="Title 1"/>
          <p:cNvSpPr>
            <a:spLocks noGrp="1"/>
          </p:cNvSpPr>
          <p:nvPr>
            <p:ph type="ctrTitle"/>
          </p:nvPr>
        </p:nvSpPr>
        <p:spPr>
          <a:xfrm>
            <a:off x="1058349" y="5093976"/>
            <a:ext cx="11541027" cy="1368152"/>
          </a:xfrm>
        </p:spPr>
        <p:txBody>
          <a:bodyPr>
            <a:normAutofit fontScale="90000"/>
          </a:bodyPr>
          <a:lstStyle/>
          <a:p>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Gill Sans MT" panose="020B0502020104020203" pitchFamily="34" charset="0"/>
              </a:rPr>
              <a:t/>
            </a:r>
            <a:br>
              <a:rPr lang="en-CA" sz="3600" b="1" dirty="0">
                <a:latin typeface="Gill Sans MT" panose="020B0502020104020203" pitchFamily="34" charset="0"/>
              </a:rPr>
            </a:br>
            <a:r>
              <a:rPr lang="en-CA" sz="3600" b="1" dirty="0">
                <a:latin typeface="+mj-lt"/>
              </a:rPr>
              <a:t>Navigating Island Health Medical Leadership | Foundations</a:t>
            </a:r>
            <a:r>
              <a:rPr lang="en-CA" sz="3600" b="1" dirty="0">
                <a:latin typeface="Gill Sans MT" panose="020B0502020104020203" pitchFamily="34" charset="0"/>
              </a:rPr>
              <a:t> </a:t>
            </a:r>
            <a:r>
              <a:rPr lang="en-CA" sz="2800" b="1" dirty="0">
                <a:latin typeface="Gill Sans MT" panose="020B0502020104020203" pitchFamily="34" charset="0"/>
              </a:rPr>
              <a:t/>
            </a:r>
            <a:br>
              <a:rPr lang="en-CA" sz="2800" b="1" dirty="0">
                <a:latin typeface="Gill Sans MT" panose="020B0502020104020203" pitchFamily="34" charset="0"/>
              </a:rPr>
            </a:br>
            <a:endParaRPr lang="en-CA" sz="2800" dirty="0"/>
          </a:p>
        </p:txBody>
      </p:sp>
    </p:spTree>
    <p:extLst>
      <p:ext uri="{BB962C8B-B14F-4D97-AF65-F5344CB8AC3E}">
        <p14:creationId xmlns:p14="http://schemas.microsoft.com/office/powerpoint/2010/main" val="1520818540"/>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14" y="55070"/>
            <a:ext cx="10515600" cy="1325563"/>
          </a:xfrm>
        </p:spPr>
        <p:txBody>
          <a:bodyPr/>
          <a:lstStyle/>
          <a:p>
            <a:r>
              <a:rPr lang="en-CA" dirty="0">
                <a:latin typeface="+mj-lt"/>
              </a:rPr>
              <a:t>Roles and Responsibilities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279" y="1378584"/>
            <a:ext cx="11172100" cy="4798380"/>
          </a:xfrm>
        </p:spPr>
      </p:pic>
    </p:spTree>
    <p:extLst>
      <p:ext uri="{BB962C8B-B14F-4D97-AF65-F5344CB8AC3E}">
        <p14:creationId xmlns:p14="http://schemas.microsoft.com/office/powerpoint/2010/main" val="1067341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0828" cy="6902340"/>
          </a:xfrm>
          <a:prstGeom prst="rect">
            <a:avLst/>
          </a:prstGeom>
        </p:spPr>
      </p:pic>
      <p:sp>
        <p:nvSpPr>
          <p:cNvPr id="11" name="Title 3"/>
          <p:cNvSpPr txBox="1">
            <a:spLocks/>
          </p:cNvSpPr>
          <p:nvPr/>
        </p:nvSpPr>
        <p:spPr>
          <a:xfrm>
            <a:off x="-1" y="2291716"/>
            <a:ext cx="5969480" cy="2383802"/>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sz="3600" dirty="0" smtClean="0">
                <a:solidFill>
                  <a:schemeClr val="bg1"/>
                </a:solidFill>
                <a:latin typeface="+mj-lt"/>
              </a:rPr>
              <a:t>Medical and Academic Affairs:    	</a:t>
            </a:r>
            <a:r>
              <a:rPr lang="en-CA" sz="3600" b="1" i="1" dirty="0" smtClean="0">
                <a:solidFill>
                  <a:schemeClr val="bg1"/>
                </a:solidFill>
                <a:latin typeface="+mj-lt"/>
              </a:rPr>
              <a:t>for medical staff</a:t>
            </a:r>
            <a:endParaRPr lang="en-CA" sz="2400" b="1" i="1" dirty="0">
              <a:solidFill>
                <a:schemeClr val="bg1"/>
              </a:solidFill>
              <a:latin typeface="+mj-lt"/>
            </a:endParaRPr>
          </a:p>
        </p:txBody>
      </p:sp>
    </p:spTree>
    <p:extLst>
      <p:ext uri="{BB962C8B-B14F-4D97-AF65-F5344CB8AC3E}">
        <p14:creationId xmlns:p14="http://schemas.microsoft.com/office/powerpoint/2010/main" val="1337679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20130" y="5150970"/>
            <a:ext cx="2664296" cy="738664"/>
          </a:xfrm>
          <a:prstGeom prst="rect">
            <a:avLst/>
          </a:prstGeom>
          <a:noFill/>
        </p:spPr>
        <p:txBody>
          <a:bodyPr wrap="square" rtlCol="0">
            <a:spAutoFit/>
          </a:bodyPr>
          <a:lstStyle/>
          <a:p>
            <a:pPr algn="ctr"/>
            <a:r>
              <a:rPr lang="en-CA" sz="1400" b="1" dirty="0">
                <a:solidFill>
                  <a:srgbClr val="006AA8"/>
                </a:solidFill>
                <a:latin typeface="Lucida Sans Unicode" panose="020B0602030504020204" pitchFamily="34" charset="0"/>
                <a:cs typeface="Lucida Sans Unicode" panose="020B0602030504020204" pitchFamily="34" charset="0"/>
              </a:rPr>
              <a:t>Dr. </a:t>
            </a:r>
            <a:r>
              <a:rPr lang="en-CA" sz="1400" b="1" dirty="0" smtClean="0">
                <a:solidFill>
                  <a:srgbClr val="006AA8"/>
                </a:solidFill>
                <a:latin typeface="Lucida Sans Unicode" panose="020B0602030504020204" pitchFamily="34" charset="0"/>
                <a:cs typeface="Lucida Sans Unicode" panose="020B0602030504020204" pitchFamily="34" charset="0"/>
              </a:rPr>
              <a:t>Keith Menard</a:t>
            </a:r>
            <a:r>
              <a:rPr lang="en-CA" sz="1400" b="1" dirty="0">
                <a:solidFill>
                  <a:srgbClr val="006AA8"/>
                </a:solidFill>
                <a:latin typeface="Lucida Sans Unicode" panose="020B0602030504020204" pitchFamily="34" charset="0"/>
                <a:cs typeface="Lucida Sans Unicode" panose="020B0602030504020204" pitchFamily="34" charset="0"/>
              </a:rPr>
              <a:t/>
            </a:r>
            <a:br>
              <a:rPr lang="en-CA" sz="1400" b="1" dirty="0">
                <a:solidFill>
                  <a:srgbClr val="006AA8"/>
                </a:solidFill>
                <a:latin typeface="Lucida Sans Unicode" panose="020B0602030504020204" pitchFamily="34" charset="0"/>
                <a:cs typeface="Lucida Sans Unicode" panose="020B0602030504020204" pitchFamily="34" charset="0"/>
              </a:rPr>
            </a:br>
            <a:r>
              <a:rPr lang="en-CA" sz="1400" dirty="0">
                <a:solidFill>
                  <a:srgbClr val="006AA8"/>
                </a:solidFill>
                <a:latin typeface="Lucida Sans Unicode" panose="020B0602030504020204" pitchFamily="34" charset="0"/>
                <a:cs typeface="Lucida Sans Unicode" panose="020B0602030504020204" pitchFamily="34" charset="0"/>
              </a:rPr>
              <a:t>Executive Medical Director, </a:t>
            </a:r>
          </a:p>
          <a:p>
            <a:pPr algn="ctr"/>
            <a:r>
              <a:rPr lang="en-CA" sz="1400" dirty="0">
                <a:solidFill>
                  <a:srgbClr val="006AA8"/>
                </a:solidFill>
                <a:latin typeface="Lucida Sans Unicode" panose="020B0602030504020204" pitchFamily="34" charset="0"/>
                <a:cs typeface="Lucida Sans Unicode" panose="020B0602030504020204" pitchFamily="34" charset="0"/>
              </a:rPr>
              <a:t>Medical Staff Governance</a:t>
            </a:r>
            <a:endParaRPr lang="en-CA" dirty="0">
              <a:solidFill>
                <a:srgbClr val="006AA8"/>
              </a:solidFill>
              <a:latin typeface="Lucida Sans Unicode" panose="020B0602030504020204" pitchFamily="34" charset="0"/>
              <a:cs typeface="Lucida Sans Unicode" panose="020B0602030504020204" pitchFamily="34" charset="0"/>
            </a:endParaRPr>
          </a:p>
        </p:txBody>
      </p:sp>
      <p:grpSp>
        <p:nvGrpSpPr>
          <p:cNvPr id="11" name="Group 10"/>
          <p:cNvGrpSpPr/>
          <p:nvPr/>
        </p:nvGrpSpPr>
        <p:grpSpPr>
          <a:xfrm>
            <a:off x="3925233" y="3010238"/>
            <a:ext cx="3816424" cy="3179852"/>
            <a:chOff x="3938463" y="3987649"/>
            <a:chExt cx="3816424" cy="2834293"/>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511" y="3987649"/>
              <a:ext cx="2678652" cy="1708666"/>
            </a:xfrm>
            <a:prstGeom prst="rect">
              <a:avLst/>
            </a:prstGeom>
            <a:ln w="38100">
              <a:solidFill>
                <a:srgbClr val="00395B"/>
              </a:solidFill>
            </a:ln>
          </p:spPr>
        </p:pic>
        <p:sp>
          <p:nvSpPr>
            <p:cNvPr id="13" name="TextBox 12"/>
            <p:cNvSpPr txBox="1"/>
            <p:nvPr/>
          </p:nvSpPr>
          <p:spPr>
            <a:xfrm>
              <a:off x="3938463" y="5806279"/>
              <a:ext cx="3816424" cy="1015663"/>
            </a:xfrm>
            <a:prstGeom prst="rect">
              <a:avLst/>
            </a:prstGeom>
            <a:noFill/>
          </p:spPr>
          <p:txBody>
            <a:bodyPr wrap="square" rtlCol="0">
              <a:spAutoFit/>
            </a:bodyPr>
            <a:lstStyle/>
            <a:p>
              <a:pPr algn="ctr"/>
              <a:r>
                <a:rPr lang="en-CA" sz="1400" b="1" dirty="0">
                  <a:solidFill>
                    <a:srgbClr val="006AA8"/>
                  </a:solidFill>
                  <a:latin typeface="Lucida Sans Unicode" panose="020B0602030504020204" pitchFamily="34" charset="0"/>
                  <a:cs typeface="Lucida Sans Unicode" panose="020B0602030504020204" pitchFamily="34" charset="0"/>
                </a:rPr>
                <a:t>Laura Nielsen</a:t>
              </a:r>
              <a:br>
                <a:rPr lang="en-CA" sz="1400" b="1" dirty="0">
                  <a:solidFill>
                    <a:srgbClr val="006AA8"/>
                  </a:solidFill>
                  <a:latin typeface="Lucida Sans Unicode" panose="020B0602030504020204" pitchFamily="34" charset="0"/>
                  <a:cs typeface="Lucida Sans Unicode" panose="020B0602030504020204" pitchFamily="34" charset="0"/>
                </a:rPr>
              </a:br>
              <a:r>
                <a:rPr lang="en-CA" sz="1400" dirty="0">
                  <a:solidFill>
                    <a:srgbClr val="006AA8"/>
                  </a:solidFill>
                  <a:latin typeface="Lucida Sans Unicode" panose="020B0602030504020204" pitchFamily="34" charset="0"/>
                  <a:cs typeface="Lucida Sans Unicode" panose="020B0602030504020204" pitchFamily="34" charset="0"/>
                </a:rPr>
                <a:t>Executive Director, </a:t>
              </a:r>
            </a:p>
            <a:p>
              <a:pPr algn="ctr"/>
              <a:r>
                <a:rPr lang="en-CA" sz="1400" dirty="0">
                  <a:solidFill>
                    <a:srgbClr val="006AA8"/>
                  </a:solidFill>
                  <a:latin typeface="Lucida Sans Unicode" panose="020B0602030504020204" pitchFamily="34" charset="0"/>
                  <a:cs typeface="Lucida Sans Unicode" panose="020B0602030504020204" pitchFamily="34" charset="0"/>
                </a:rPr>
                <a:t>Medical &amp; Academic Affairs </a:t>
              </a:r>
            </a:p>
            <a:p>
              <a:pPr algn="ctr"/>
              <a:endParaRPr lang="en-CA" dirty="0"/>
            </a:p>
          </p:txBody>
        </p:sp>
      </p:grpSp>
      <p:grpSp>
        <p:nvGrpSpPr>
          <p:cNvPr id="14" name="Group 13"/>
          <p:cNvGrpSpPr/>
          <p:nvPr/>
        </p:nvGrpSpPr>
        <p:grpSpPr>
          <a:xfrm>
            <a:off x="8331347" y="2945502"/>
            <a:ext cx="2685573" cy="3199818"/>
            <a:chOff x="8577341" y="3959926"/>
            <a:chExt cx="2685573" cy="2772737"/>
          </a:xfrm>
        </p:grpSpPr>
        <p:sp>
          <p:nvSpPr>
            <p:cNvPr id="15" name="TextBox 14"/>
            <p:cNvSpPr txBox="1"/>
            <p:nvPr/>
          </p:nvSpPr>
          <p:spPr>
            <a:xfrm>
              <a:off x="8577341" y="5778556"/>
              <a:ext cx="2664296" cy="954107"/>
            </a:xfrm>
            <a:prstGeom prst="rect">
              <a:avLst/>
            </a:prstGeom>
            <a:noFill/>
          </p:spPr>
          <p:txBody>
            <a:bodyPr wrap="square" rtlCol="0">
              <a:spAutoFit/>
            </a:bodyPr>
            <a:lstStyle/>
            <a:p>
              <a:pPr algn="ctr"/>
              <a:r>
                <a:rPr lang="en-CA" sz="1400" b="1" dirty="0">
                  <a:solidFill>
                    <a:srgbClr val="006AA8"/>
                  </a:solidFill>
                  <a:latin typeface="Lucida Sans Unicode" panose="020B0602030504020204" pitchFamily="34" charset="0"/>
                  <a:cs typeface="Lucida Sans Unicode" panose="020B0602030504020204" pitchFamily="34" charset="0"/>
                </a:rPr>
                <a:t>Dr. Michelle Weizel</a:t>
              </a:r>
              <a:br>
                <a:rPr lang="en-CA" sz="1400" b="1" dirty="0">
                  <a:solidFill>
                    <a:srgbClr val="006AA8"/>
                  </a:solidFill>
                  <a:latin typeface="Lucida Sans Unicode" panose="020B0602030504020204" pitchFamily="34" charset="0"/>
                  <a:cs typeface="Lucida Sans Unicode" panose="020B0602030504020204" pitchFamily="34" charset="0"/>
                </a:rPr>
              </a:br>
              <a:r>
                <a:rPr lang="en-CA" sz="1400" dirty="0">
                  <a:solidFill>
                    <a:srgbClr val="006AA8"/>
                  </a:solidFill>
                  <a:latin typeface="Lucida Sans Unicode" panose="020B0602030504020204" pitchFamily="34" charset="0"/>
                  <a:cs typeface="Lucida Sans Unicode" panose="020B0602030504020204" pitchFamily="34" charset="0"/>
                </a:rPr>
                <a:t>Executive Medical Director, Medical and Academic Affairs</a:t>
              </a:r>
              <a:endParaRPr lang="en-CA" dirty="0">
                <a:solidFill>
                  <a:srgbClr val="006AA8"/>
                </a:solidFill>
                <a:latin typeface="Lucida Sans Unicode" panose="020B0602030504020204" pitchFamily="34" charset="0"/>
                <a:cs typeface="Lucida Sans Unicode" panose="020B0602030504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341" y="3959926"/>
              <a:ext cx="2685573" cy="1736389"/>
            </a:xfrm>
            <a:prstGeom prst="rect">
              <a:avLst/>
            </a:prstGeom>
            <a:ln w="28575">
              <a:solidFill>
                <a:srgbClr val="00395B"/>
              </a:solidFill>
            </a:ln>
          </p:spPr>
        </p:pic>
      </p:grpSp>
      <p:sp>
        <p:nvSpPr>
          <p:cNvPr id="3" name="Title 2"/>
          <p:cNvSpPr>
            <a:spLocks noGrp="1"/>
          </p:cNvSpPr>
          <p:nvPr>
            <p:ph type="title"/>
          </p:nvPr>
        </p:nvSpPr>
        <p:spPr/>
        <p:txBody>
          <a:bodyPr/>
          <a:lstStyle/>
          <a:p>
            <a:r>
              <a:rPr lang="en-CA" dirty="0" smtClean="0"/>
              <a:t>Medical and Academic Affairs (MAA) Executive Team</a:t>
            </a:r>
            <a:endParaRPr lang="en-CA" dirty="0"/>
          </a:p>
        </p:txBody>
      </p:sp>
      <p:pic>
        <p:nvPicPr>
          <p:cNvPr id="2" name="Picture 1"/>
          <p:cNvPicPr>
            <a:picLocks noChangeAspect="1"/>
          </p:cNvPicPr>
          <p:nvPr/>
        </p:nvPicPr>
        <p:blipFill>
          <a:blip r:embed="rId4"/>
          <a:stretch>
            <a:fillRect/>
          </a:stretch>
        </p:blipFill>
        <p:spPr>
          <a:xfrm>
            <a:off x="1042754" y="2585545"/>
            <a:ext cx="2019048" cy="2363800"/>
          </a:xfrm>
          <a:prstGeom prst="rect">
            <a:avLst/>
          </a:prstGeom>
        </p:spPr>
      </p:pic>
    </p:spTree>
    <p:extLst>
      <p:ext uri="{BB962C8B-B14F-4D97-AF65-F5344CB8AC3E}">
        <p14:creationId xmlns:p14="http://schemas.microsoft.com/office/powerpoint/2010/main" val="3222232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900" dirty="0">
                <a:latin typeface="+mj-lt"/>
              </a:rPr>
              <a:t>Medical Affairs (MAA) Leadership</a:t>
            </a:r>
            <a:r>
              <a:rPr lang="en-CA" dirty="0">
                <a:latin typeface="+mj-lt"/>
              </a:rPr>
              <a:t/>
            </a:r>
            <a:br>
              <a:rPr lang="en-CA" dirty="0">
                <a:latin typeface="+mj-lt"/>
              </a:rPr>
            </a:br>
            <a:endParaRPr lang="en-CA" dirty="0">
              <a:latin typeface="+mj-lt"/>
            </a:endParaRPr>
          </a:p>
        </p:txBody>
      </p:sp>
      <p:sp>
        <p:nvSpPr>
          <p:cNvPr id="6" name="Rectangle 5"/>
          <p:cNvSpPr/>
          <p:nvPr/>
        </p:nvSpPr>
        <p:spPr>
          <a:xfrm>
            <a:off x="295310" y="5379162"/>
            <a:ext cx="2727851" cy="738664"/>
          </a:xfrm>
          <a:prstGeom prst="rect">
            <a:avLst/>
          </a:prstGeom>
        </p:spPr>
        <p:txBody>
          <a:bodyPr wrap="square">
            <a:spAutoFit/>
          </a:bodyPr>
          <a:lstStyle/>
          <a:p>
            <a:pPr lvl="0" algn="ctr"/>
            <a:r>
              <a:rPr lang="en-CA" sz="1400" b="1" dirty="0" smtClean="0">
                <a:solidFill>
                  <a:srgbClr val="006AA8"/>
                </a:solidFill>
                <a:cs typeface="Lucida Sans Unicode" panose="020B0602030504020204" pitchFamily="34" charset="0"/>
              </a:rPr>
              <a:t>Sara Campbell</a:t>
            </a:r>
            <a:r>
              <a:rPr lang="en-CA" sz="1400" dirty="0">
                <a:solidFill>
                  <a:srgbClr val="006AA8"/>
                </a:solidFill>
                <a:cs typeface="Lucida Sans Unicode" panose="020B0602030504020204" pitchFamily="34" charset="0"/>
              </a:rPr>
              <a:t/>
            </a:r>
            <a:br>
              <a:rPr lang="en-CA" sz="1400" dirty="0">
                <a:solidFill>
                  <a:srgbClr val="006AA8"/>
                </a:solidFill>
                <a:cs typeface="Lucida Sans Unicode" panose="020B0602030504020204" pitchFamily="34" charset="0"/>
              </a:rPr>
            </a:br>
            <a:r>
              <a:rPr lang="en-CA" sz="1400" dirty="0">
                <a:solidFill>
                  <a:srgbClr val="006AA8"/>
                </a:solidFill>
                <a:cs typeface="Lucida Sans Unicode" panose="020B0602030504020204" pitchFamily="34" charset="0"/>
              </a:rPr>
              <a:t>Director, Medical Staff Support and Resources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1642" y="3546939"/>
            <a:ext cx="2267885" cy="1513933"/>
          </a:xfrm>
          <a:prstGeom prst="rect">
            <a:avLst/>
          </a:prstGeom>
          <a:ln w="38100" cap="sq">
            <a:solidFill>
              <a:srgbClr val="00395B"/>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3441214" y="5172827"/>
            <a:ext cx="2831085" cy="1169551"/>
          </a:xfrm>
          <a:prstGeom prst="rect">
            <a:avLst/>
          </a:prstGeom>
        </p:spPr>
        <p:txBody>
          <a:bodyPr wrap="square">
            <a:spAutoFit/>
          </a:bodyPr>
          <a:lstStyle/>
          <a:p>
            <a:pPr lvl="0" algn="ctr"/>
            <a:r>
              <a:rPr lang="en-CA" sz="1400" b="1" dirty="0">
                <a:solidFill>
                  <a:srgbClr val="006AA8"/>
                </a:solidFill>
                <a:cs typeface="Lucida Sans Unicode" panose="020B0602030504020204" pitchFamily="34" charset="0"/>
              </a:rPr>
              <a:t>Jill Pearman, RM</a:t>
            </a:r>
          </a:p>
          <a:p>
            <a:pPr lvl="0" algn="ctr"/>
            <a:r>
              <a:rPr lang="en-CA" sz="1400" dirty="0">
                <a:solidFill>
                  <a:srgbClr val="006AA8"/>
                </a:solidFill>
                <a:cs typeface="Lucida Sans Unicode" panose="020B0602030504020204" pitchFamily="34" charset="0"/>
              </a:rPr>
              <a:t>Medical Director, Medical Staff </a:t>
            </a:r>
            <a:r>
              <a:rPr lang="en-CA" sz="1400" b="1" dirty="0">
                <a:solidFill>
                  <a:srgbClr val="006AA8"/>
                </a:solidFill>
                <a:cs typeface="Lucida Sans Unicode" panose="020B0602030504020204" pitchFamily="34" charset="0"/>
              </a:rPr>
              <a:t>Credentialing, Privileging and Governance</a:t>
            </a:r>
            <a:r>
              <a:rPr lang="en-CA" sz="1400" dirty="0"/>
              <a:t/>
            </a:r>
            <a:br>
              <a:rPr lang="en-CA" sz="1400" dirty="0"/>
            </a:br>
            <a:endParaRPr lang="en-CA" sz="1400"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4779" r="24778"/>
          <a:stretch/>
        </p:blipFill>
        <p:spPr>
          <a:xfrm>
            <a:off x="7208206" y="3431698"/>
            <a:ext cx="1376845" cy="1741129"/>
          </a:xfrm>
          <a:prstGeom prst="rect">
            <a:avLst/>
          </a:prstGeom>
          <a:ln w="28575">
            <a:solidFill>
              <a:srgbClr val="00395B"/>
            </a:solidFill>
          </a:ln>
        </p:spPr>
      </p:pic>
      <p:sp>
        <p:nvSpPr>
          <p:cNvPr id="13" name="Rectangle 12"/>
          <p:cNvSpPr/>
          <p:nvPr/>
        </p:nvSpPr>
        <p:spPr>
          <a:xfrm>
            <a:off x="6809468" y="5280752"/>
            <a:ext cx="2174322" cy="954107"/>
          </a:xfrm>
          <a:prstGeom prst="rect">
            <a:avLst/>
          </a:prstGeom>
        </p:spPr>
        <p:txBody>
          <a:bodyPr wrap="square">
            <a:spAutoFit/>
          </a:bodyPr>
          <a:lstStyle/>
          <a:p>
            <a:pPr lvl="0" algn="ctr"/>
            <a:r>
              <a:rPr lang="en-CA" sz="1400" b="1" dirty="0">
                <a:solidFill>
                  <a:srgbClr val="006AA8"/>
                </a:solidFill>
                <a:cs typeface="Lucida Sans Unicode" panose="020B0602030504020204" pitchFamily="34" charset="0"/>
              </a:rPr>
              <a:t>Dr. Bruce Campana</a:t>
            </a:r>
          </a:p>
          <a:p>
            <a:pPr lvl="0" algn="ctr"/>
            <a:r>
              <a:rPr lang="en-CA" sz="1400" dirty="0">
                <a:solidFill>
                  <a:srgbClr val="006AA8"/>
                </a:solidFill>
                <a:cs typeface="Lucida Sans Unicode" panose="020B0602030504020204" pitchFamily="34" charset="0"/>
              </a:rPr>
              <a:t>Medical Director, </a:t>
            </a:r>
            <a:br>
              <a:rPr lang="en-CA" sz="1400" dirty="0">
                <a:solidFill>
                  <a:srgbClr val="006AA8"/>
                </a:solidFill>
                <a:cs typeface="Lucida Sans Unicode" panose="020B0602030504020204" pitchFamily="34" charset="0"/>
              </a:rPr>
            </a:br>
            <a:r>
              <a:rPr lang="en-CA" sz="1400" b="1" dirty="0">
                <a:solidFill>
                  <a:srgbClr val="006AA8"/>
                </a:solidFill>
                <a:cs typeface="Lucida Sans Unicode" panose="020B0602030504020204" pitchFamily="34" charset="0"/>
              </a:rPr>
              <a:t>Enhanced Medical Staff Support</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3728" y="3431698"/>
            <a:ext cx="1635691" cy="1697003"/>
          </a:xfrm>
          <a:prstGeom prst="rect">
            <a:avLst/>
          </a:prstGeom>
          <a:ln w="38100">
            <a:solidFill>
              <a:srgbClr val="00395B"/>
            </a:solidFill>
          </a:ln>
        </p:spPr>
      </p:pic>
      <p:sp>
        <p:nvSpPr>
          <p:cNvPr id="15" name="TextBox 14"/>
          <p:cNvSpPr txBox="1"/>
          <p:nvPr/>
        </p:nvSpPr>
        <p:spPr>
          <a:xfrm>
            <a:off x="9149205" y="5280752"/>
            <a:ext cx="2984739" cy="738664"/>
          </a:xfrm>
          <a:prstGeom prst="rect">
            <a:avLst/>
          </a:prstGeom>
          <a:noFill/>
        </p:spPr>
        <p:txBody>
          <a:bodyPr wrap="square" rtlCol="0">
            <a:spAutoFit/>
          </a:bodyPr>
          <a:lstStyle/>
          <a:p>
            <a:pPr algn="ctr"/>
            <a:r>
              <a:rPr lang="en-CA" sz="1400" b="1" dirty="0">
                <a:solidFill>
                  <a:srgbClr val="006AA8"/>
                </a:solidFill>
                <a:cs typeface="Lucida Sans Unicode" panose="020B0602030504020204" pitchFamily="34" charset="0"/>
              </a:rPr>
              <a:t>Dr. Keith Menard</a:t>
            </a:r>
            <a:br>
              <a:rPr lang="en-CA" sz="1400" b="1" dirty="0">
                <a:solidFill>
                  <a:srgbClr val="006AA8"/>
                </a:solidFill>
                <a:cs typeface="Lucida Sans Unicode" panose="020B0602030504020204" pitchFamily="34" charset="0"/>
              </a:rPr>
            </a:br>
            <a:r>
              <a:rPr lang="en-CA" sz="1400" dirty="0">
                <a:solidFill>
                  <a:srgbClr val="006AA8"/>
                </a:solidFill>
                <a:cs typeface="Lucida Sans Unicode" panose="020B0602030504020204" pitchFamily="34" charset="0"/>
              </a:rPr>
              <a:t>Medical Director,</a:t>
            </a:r>
          </a:p>
          <a:p>
            <a:pPr algn="ctr"/>
            <a:r>
              <a:rPr lang="en-CA" sz="1400" b="1" dirty="0" smtClean="0">
                <a:solidFill>
                  <a:srgbClr val="006AA8"/>
                </a:solidFill>
                <a:cs typeface="Lucida Sans Unicode" panose="020B0602030504020204" pitchFamily="34" charset="0"/>
              </a:rPr>
              <a:t>Human </a:t>
            </a:r>
            <a:r>
              <a:rPr lang="en-CA" sz="1400" b="1" dirty="0">
                <a:solidFill>
                  <a:srgbClr val="006AA8"/>
                </a:solidFill>
                <a:cs typeface="Lucida Sans Unicode" panose="020B0602030504020204" pitchFamily="34" charset="0"/>
              </a:rPr>
              <a:t>Resources Planning</a:t>
            </a:r>
            <a:endParaRPr lang="en-CA" b="1" dirty="0">
              <a:solidFill>
                <a:srgbClr val="006AA8"/>
              </a:solidFill>
              <a:cs typeface="Lucida Sans Unicode" panose="020B0602030504020204"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696" y="1455648"/>
            <a:ext cx="2047078" cy="1433209"/>
          </a:xfrm>
          <a:prstGeom prst="rect">
            <a:avLst/>
          </a:prstGeom>
          <a:ln w="28575">
            <a:solidFill>
              <a:srgbClr val="00395B"/>
            </a:solidFill>
          </a:ln>
        </p:spPr>
      </p:pic>
      <p:sp>
        <p:nvSpPr>
          <p:cNvPr id="3" name="Rectangle 2"/>
          <p:cNvSpPr/>
          <p:nvPr/>
        </p:nvSpPr>
        <p:spPr>
          <a:xfrm>
            <a:off x="2756686" y="1965527"/>
            <a:ext cx="2349388" cy="830997"/>
          </a:xfrm>
          <a:prstGeom prst="rect">
            <a:avLst/>
          </a:prstGeom>
        </p:spPr>
        <p:txBody>
          <a:bodyPr wrap="square">
            <a:spAutoFit/>
          </a:bodyPr>
          <a:lstStyle/>
          <a:p>
            <a:pPr lvl="0" algn="ctr"/>
            <a:r>
              <a:rPr lang="en-CA" sz="1600" b="1" dirty="0">
                <a:solidFill>
                  <a:srgbClr val="006AA8"/>
                </a:solidFill>
                <a:cs typeface="Lucida Sans Unicode" panose="020B0602030504020204" pitchFamily="34" charset="0"/>
              </a:rPr>
              <a:t>Emma Isaac</a:t>
            </a:r>
            <a:r>
              <a:rPr lang="en-CA" sz="1600" dirty="0">
                <a:solidFill>
                  <a:srgbClr val="006AA8"/>
                </a:solidFill>
                <a:cs typeface="Lucida Sans Unicode" panose="020B0602030504020204" pitchFamily="34" charset="0"/>
              </a:rPr>
              <a:t/>
            </a:r>
            <a:br>
              <a:rPr lang="en-CA" sz="1600" dirty="0">
                <a:solidFill>
                  <a:srgbClr val="006AA8"/>
                </a:solidFill>
                <a:cs typeface="Lucida Sans Unicode" panose="020B0602030504020204" pitchFamily="34" charset="0"/>
              </a:rPr>
            </a:br>
            <a:r>
              <a:rPr lang="en-CA" sz="1600" dirty="0">
                <a:solidFill>
                  <a:srgbClr val="006AA8"/>
                </a:solidFill>
                <a:cs typeface="Lucida Sans Unicode" panose="020B0602030504020204" pitchFamily="34" charset="0"/>
              </a:rPr>
              <a:t>Director, </a:t>
            </a:r>
            <a:r>
              <a:rPr lang="en-US" sz="1600" b="1" dirty="0">
                <a:solidFill>
                  <a:srgbClr val="006AA8"/>
                </a:solidFill>
                <a:cs typeface="Lucida Sans Unicode" panose="020B0602030504020204" pitchFamily="34" charset="0"/>
              </a:rPr>
              <a:t>Primary Care </a:t>
            </a:r>
            <a:r>
              <a:rPr lang="en-US" sz="1600" dirty="0">
                <a:solidFill>
                  <a:srgbClr val="006AA8"/>
                </a:solidFill>
                <a:cs typeface="Lucida Sans Unicode" panose="020B0602030504020204" pitchFamily="34" charset="0"/>
              </a:rPr>
              <a:t>Support &amp; Resources</a:t>
            </a:r>
            <a:endParaRPr lang="en-CA" sz="1600" dirty="0">
              <a:solidFill>
                <a:srgbClr val="006AA8"/>
              </a:solidFill>
              <a:cs typeface="Lucida Sans Unicode" panose="020B0602030504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0130" y="1455648"/>
            <a:ext cx="2330416" cy="1554589"/>
          </a:xfrm>
          <a:prstGeom prst="rect">
            <a:avLst/>
          </a:prstGeom>
          <a:ln w="38100">
            <a:solidFill>
              <a:schemeClr val="tx1"/>
            </a:solidFill>
          </a:ln>
        </p:spPr>
      </p:pic>
      <p:sp>
        <p:nvSpPr>
          <p:cNvPr id="4" name="Rectangle 3"/>
          <p:cNvSpPr/>
          <p:nvPr/>
        </p:nvSpPr>
        <p:spPr>
          <a:xfrm>
            <a:off x="5356947" y="1996076"/>
            <a:ext cx="2905041" cy="831211"/>
          </a:xfrm>
          <a:prstGeom prst="rect">
            <a:avLst/>
          </a:prstGeom>
        </p:spPr>
        <p:txBody>
          <a:bodyPr wrap="square">
            <a:spAutoFit/>
          </a:bodyPr>
          <a:lstStyle/>
          <a:p>
            <a:pPr lvl="0" algn="ctr"/>
            <a:r>
              <a:rPr lang="en-CA" sz="1600" b="1" dirty="0">
                <a:solidFill>
                  <a:srgbClr val="006AA8"/>
                </a:solidFill>
                <a:cs typeface="Lucida Sans Unicode" panose="020B0602030504020204" pitchFamily="34" charset="0"/>
              </a:rPr>
              <a:t>Dr. George Forster</a:t>
            </a:r>
          </a:p>
          <a:p>
            <a:pPr lvl="0" algn="ctr"/>
            <a:r>
              <a:rPr lang="en-CA" sz="1600" dirty="0">
                <a:solidFill>
                  <a:srgbClr val="006AA8"/>
                </a:solidFill>
                <a:cs typeface="Lucida Sans Unicode" panose="020B0602030504020204" pitchFamily="34" charset="0"/>
              </a:rPr>
              <a:t>Medical </a:t>
            </a:r>
            <a:r>
              <a:rPr lang="en-CA" sz="1600" dirty="0" smtClean="0">
                <a:solidFill>
                  <a:srgbClr val="006AA8"/>
                </a:solidFill>
                <a:cs typeface="Lucida Sans Unicode" panose="020B0602030504020204" pitchFamily="34" charset="0"/>
              </a:rPr>
              <a:t>Director, </a:t>
            </a:r>
            <a:r>
              <a:rPr lang="en-CA" sz="1600" b="1" dirty="0" smtClean="0">
                <a:solidFill>
                  <a:srgbClr val="006AA8"/>
                </a:solidFill>
                <a:cs typeface="Lucida Sans Unicode" panose="020B0602030504020204" pitchFamily="34" charset="0"/>
              </a:rPr>
              <a:t>Primary </a:t>
            </a:r>
            <a:r>
              <a:rPr lang="en-CA" sz="1600" b="1" dirty="0">
                <a:solidFill>
                  <a:srgbClr val="006AA8"/>
                </a:solidFill>
                <a:cs typeface="Lucida Sans Unicode" panose="020B0602030504020204" pitchFamily="34" charset="0"/>
              </a:rPr>
              <a:t>Care </a:t>
            </a:r>
            <a:endParaRPr lang="en-CA" sz="1600" b="1" dirty="0" smtClean="0">
              <a:solidFill>
                <a:srgbClr val="006AA8"/>
              </a:solidFill>
              <a:cs typeface="Lucida Sans Unicode" panose="020B0602030504020204" pitchFamily="34" charset="0"/>
            </a:endParaRPr>
          </a:p>
          <a:p>
            <a:pPr lvl="0" algn="ctr"/>
            <a:r>
              <a:rPr lang="en-CA" sz="1600" dirty="0" smtClean="0">
                <a:solidFill>
                  <a:srgbClr val="006AA8"/>
                </a:solidFill>
                <a:cs typeface="Lucida Sans Unicode" panose="020B0602030504020204" pitchFamily="34" charset="0"/>
              </a:rPr>
              <a:t>Support </a:t>
            </a:r>
            <a:r>
              <a:rPr lang="en-CA" sz="1600" dirty="0">
                <a:solidFill>
                  <a:srgbClr val="006AA8"/>
                </a:solidFill>
                <a:cs typeface="Lucida Sans Unicode" panose="020B0602030504020204" pitchFamily="34" charset="0"/>
              </a:rPr>
              <a:t>and Resources</a:t>
            </a:r>
          </a:p>
        </p:txBody>
      </p:sp>
      <p:pic>
        <p:nvPicPr>
          <p:cNvPr id="5" name="Picture 4"/>
          <p:cNvPicPr>
            <a:picLocks noChangeAspect="1"/>
          </p:cNvPicPr>
          <p:nvPr/>
        </p:nvPicPr>
        <p:blipFill>
          <a:blip r:embed="rId7"/>
          <a:stretch>
            <a:fillRect/>
          </a:stretch>
        </p:blipFill>
        <p:spPr>
          <a:xfrm>
            <a:off x="757361" y="3344855"/>
            <a:ext cx="1925413" cy="1914814"/>
          </a:xfrm>
          <a:prstGeom prst="rect">
            <a:avLst/>
          </a:prstGeom>
        </p:spPr>
      </p:pic>
    </p:spTree>
    <p:extLst>
      <p:ext uri="{BB962C8B-B14F-4D97-AF65-F5344CB8AC3E}">
        <p14:creationId xmlns:p14="http://schemas.microsoft.com/office/powerpoint/2010/main" val="3807877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41" y="685691"/>
            <a:ext cx="10515600" cy="1325563"/>
          </a:xfrm>
        </p:spPr>
        <p:txBody>
          <a:bodyPr>
            <a:normAutofit/>
          </a:bodyPr>
          <a:lstStyle/>
          <a:p>
            <a:r>
              <a:rPr lang="en-CA" dirty="0">
                <a:latin typeface="+mj-lt"/>
              </a:rPr>
              <a:t>Medical Affairs (MAA) Leadership</a:t>
            </a:r>
            <a:br>
              <a:rPr lang="en-CA" dirty="0">
                <a:latin typeface="+mj-lt"/>
              </a:rPr>
            </a:br>
            <a:endParaRPr lang="en-CA" dirty="0">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4038" y="2527540"/>
            <a:ext cx="2169393" cy="2454765"/>
          </a:xfrm>
          <a:prstGeom prst="rect">
            <a:avLst/>
          </a:prstGeom>
          <a:ln w="38100">
            <a:solidFill>
              <a:srgbClr val="00395B"/>
            </a:solidFill>
          </a:ln>
        </p:spPr>
      </p:pic>
      <p:sp>
        <p:nvSpPr>
          <p:cNvPr id="9" name="Rectangle 8"/>
          <p:cNvSpPr/>
          <p:nvPr/>
        </p:nvSpPr>
        <p:spPr>
          <a:xfrm>
            <a:off x="8887401" y="5113046"/>
            <a:ext cx="3179284" cy="1200329"/>
          </a:xfrm>
          <a:prstGeom prst="rect">
            <a:avLst/>
          </a:prstGeom>
        </p:spPr>
        <p:txBody>
          <a:bodyPr wrap="square">
            <a:spAutoFit/>
          </a:bodyPr>
          <a:lstStyle/>
          <a:p>
            <a:pPr lvl="0" algn="ctr"/>
            <a:r>
              <a:rPr lang="en-CA" b="1" dirty="0">
                <a:solidFill>
                  <a:srgbClr val="006AA8"/>
                </a:solidFill>
                <a:cs typeface="Lucida Sans Unicode" panose="020B0602030504020204" pitchFamily="34" charset="0"/>
              </a:rPr>
              <a:t>Dr. Adele Harrison</a:t>
            </a:r>
          </a:p>
          <a:p>
            <a:pPr algn="ctr"/>
            <a:r>
              <a:rPr lang="en-CA" dirty="0">
                <a:solidFill>
                  <a:srgbClr val="006AA8"/>
                </a:solidFill>
                <a:cs typeface="Lucida Sans Unicode" panose="020B0602030504020204" pitchFamily="34" charset="0"/>
              </a:rPr>
              <a:t>Medical Director, </a:t>
            </a:r>
            <a:r>
              <a:rPr lang="en-CA" b="1" dirty="0">
                <a:solidFill>
                  <a:srgbClr val="006AA8"/>
                </a:solidFill>
                <a:cs typeface="Lucida Sans Unicode" panose="020B0602030504020204" pitchFamily="34" charset="0"/>
              </a:rPr>
              <a:t>Clinical Improvement &amp; Medical Staff Development</a:t>
            </a:r>
          </a:p>
        </p:txBody>
      </p:sp>
      <p:pic>
        <p:nvPicPr>
          <p:cNvPr id="3" name="Picture 2"/>
          <p:cNvPicPr>
            <a:picLocks noChangeAspect="1"/>
          </p:cNvPicPr>
          <p:nvPr/>
        </p:nvPicPr>
        <p:blipFill>
          <a:blip r:embed="rId3"/>
          <a:stretch>
            <a:fillRect/>
          </a:stretch>
        </p:blipFill>
        <p:spPr>
          <a:xfrm>
            <a:off x="1705210" y="2613624"/>
            <a:ext cx="1876190" cy="2067518"/>
          </a:xfrm>
          <a:prstGeom prst="rect">
            <a:avLst/>
          </a:prstGeom>
        </p:spPr>
      </p:pic>
      <p:sp>
        <p:nvSpPr>
          <p:cNvPr id="10" name="Rectangle 9"/>
          <p:cNvSpPr/>
          <p:nvPr/>
        </p:nvSpPr>
        <p:spPr>
          <a:xfrm>
            <a:off x="1271100" y="5115048"/>
            <a:ext cx="2916715" cy="1200329"/>
          </a:xfrm>
          <a:prstGeom prst="rect">
            <a:avLst/>
          </a:prstGeom>
        </p:spPr>
        <p:txBody>
          <a:bodyPr wrap="square">
            <a:spAutoFit/>
          </a:bodyPr>
          <a:lstStyle/>
          <a:p>
            <a:pPr lvl="0" algn="ctr"/>
            <a:r>
              <a:rPr lang="en-CA" b="1" dirty="0">
                <a:solidFill>
                  <a:srgbClr val="006AA8"/>
                </a:solidFill>
                <a:cs typeface="Lucida Sans Unicode" panose="020B0602030504020204" pitchFamily="34" charset="0"/>
              </a:rPr>
              <a:t>Ms. Alanna Black</a:t>
            </a:r>
          </a:p>
          <a:p>
            <a:pPr lvl="0" algn="ctr"/>
            <a:r>
              <a:rPr lang="en-CA" dirty="0">
                <a:solidFill>
                  <a:srgbClr val="006AA8"/>
                </a:solidFill>
                <a:cs typeface="Lucida Sans Unicode" panose="020B0602030504020204" pitchFamily="34" charset="0"/>
              </a:rPr>
              <a:t>Director, </a:t>
            </a:r>
            <a:r>
              <a:rPr lang="en-CA" dirty="0" smtClean="0">
                <a:solidFill>
                  <a:srgbClr val="006AA8"/>
                </a:solidFill>
                <a:cs typeface="Lucida Sans Unicode" panose="020B0602030504020204" pitchFamily="34" charset="0"/>
              </a:rPr>
              <a:t>Medical Staff </a:t>
            </a:r>
            <a:r>
              <a:rPr lang="en-CA" b="1" dirty="0" smtClean="0">
                <a:solidFill>
                  <a:srgbClr val="006AA8"/>
                </a:solidFill>
                <a:cs typeface="Lucida Sans Unicode" panose="020B0602030504020204" pitchFamily="34" charset="0"/>
              </a:rPr>
              <a:t>Partnerships </a:t>
            </a:r>
            <a:r>
              <a:rPr lang="en-CA" b="1" dirty="0">
                <a:solidFill>
                  <a:srgbClr val="006AA8"/>
                </a:solidFill>
                <a:cs typeface="Lucida Sans Unicode" panose="020B0602030504020204" pitchFamily="34" charset="0"/>
              </a:rPr>
              <a:t>and Communications</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3975" y="2723819"/>
            <a:ext cx="1895475" cy="16766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06195" y="5113045"/>
            <a:ext cx="2559171" cy="1200329"/>
          </a:xfrm>
          <a:prstGeom prst="rect">
            <a:avLst/>
          </a:prstGeom>
        </p:spPr>
        <p:txBody>
          <a:bodyPr wrap="square">
            <a:spAutoFit/>
          </a:bodyPr>
          <a:lstStyle/>
          <a:p>
            <a:pPr lvl="0" algn="ctr"/>
            <a:r>
              <a:rPr lang="en-CA" b="1" dirty="0" smtClean="0">
                <a:solidFill>
                  <a:srgbClr val="006AA8"/>
                </a:solidFill>
                <a:cs typeface="Lucida Sans Unicode" panose="020B0602030504020204" pitchFamily="34" charset="0"/>
              </a:rPr>
              <a:t>Ms</a:t>
            </a:r>
            <a:r>
              <a:rPr lang="en-CA" b="1" dirty="0">
                <a:solidFill>
                  <a:srgbClr val="006AA8"/>
                </a:solidFill>
                <a:cs typeface="Lucida Sans Unicode" panose="020B0602030504020204" pitchFamily="34" charset="0"/>
              </a:rPr>
              <a:t>. Jennie Aitken</a:t>
            </a:r>
          </a:p>
          <a:p>
            <a:pPr lvl="0" algn="ctr"/>
            <a:r>
              <a:rPr lang="en-CA" dirty="0">
                <a:solidFill>
                  <a:srgbClr val="006AA8"/>
                </a:solidFill>
                <a:cs typeface="Lucida Sans Unicode" panose="020B0602030504020204" pitchFamily="34" charset="0"/>
              </a:rPr>
              <a:t>Director, Medical Staff </a:t>
            </a:r>
            <a:r>
              <a:rPr lang="en-CA" b="1" dirty="0">
                <a:solidFill>
                  <a:srgbClr val="006AA8"/>
                </a:solidFill>
                <a:cs typeface="Lucida Sans Unicode" panose="020B0602030504020204" pitchFamily="34" charset="0"/>
              </a:rPr>
              <a:t>Quality and Improvement</a:t>
            </a:r>
          </a:p>
        </p:txBody>
      </p:sp>
    </p:spTree>
    <p:extLst>
      <p:ext uri="{BB962C8B-B14F-4D97-AF65-F5344CB8AC3E}">
        <p14:creationId xmlns:p14="http://schemas.microsoft.com/office/powerpoint/2010/main" val="2138293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36" y="373209"/>
            <a:ext cx="10515600" cy="1325563"/>
          </a:xfrm>
        </p:spPr>
        <p:txBody>
          <a:bodyPr>
            <a:normAutofit/>
          </a:bodyPr>
          <a:lstStyle/>
          <a:p>
            <a:r>
              <a:rPr lang="en-CA" dirty="0">
                <a:latin typeface="+mj-lt"/>
              </a:rPr>
              <a:t>Medical Affairs Leadership</a:t>
            </a:r>
            <a:br>
              <a:rPr lang="en-CA" dirty="0">
                <a:latin typeface="+mj-lt"/>
              </a:rPr>
            </a:br>
            <a:endParaRPr lang="en-CA" dirty="0">
              <a:latin typeface="+mj-lt"/>
            </a:endParaRPr>
          </a:p>
        </p:txBody>
      </p:sp>
      <p:pic>
        <p:nvPicPr>
          <p:cNvPr id="6" name="Content Placeholder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9137" y="2001156"/>
            <a:ext cx="2383324" cy="2395610"/>
          </a:xfrm>
          <a:prstGeom prst="rect">
            <a:avLst/>
          </a:prstGeom>
          <a:ln w="38100">
            <a:solidFill>
              <a:srgbClr val="00395B"/>
            </a:solidFill>
          </a:ln>
        </p:spPr>
      </p:pic>
      <p:sp>
        <p:nvSpPr>
          <p:cNvPr id="7" name="Rectangle 6"/>
          <p:cNvSpPr/>
          <p:nvPr/>
        </p:nvSpPr>
        <p:spPr>
          <a:xfrm>
            <a:off x="1486254" y="4707234"/>
            <a:ext cx="2570739" cy="923330"/>
          </a:xfrm>
          <a:prstGeom prst="rect">
            <a:avLst/>
          </a:prstGeom>
        </p:spPr>
        <p:txBody>
          <a:bodyPr wrap="square">
            <a:spAutoFit/>
          </a:bodyPr>
          <a:lstStyle/>
          <a:p>
            <a:pPr lvl="0" algn="ctr"/>
            <a:r>
              <a:rPr lang="en-CA" b="1" dirty="0">
                <a:solidFill>
                  <a:srgbClr val="006AA8"/>
                </a:solidFill>
                <a:cs typeface="Lucida Sans Unicode" panose="020B0602030504020204" pitchFamily="34" charset="0"/>
              </a:rPr>
              <a:t>Christine Jeffrey</a:t>
            </a:r>
            <a:br>
              <a:rPr lang="en-CA" b="1" dirty="0">
                <a:solidFill>
                  <a:srgbClr val="006AA8"/>
                </a:solidFill>
                <a:cs typeface="Lucida Sans Unicode" panose="020B0602030504020204" pitchFamily="34" charset="0"/>
              </a:rPr>
            </a:br>
            <a:r>
              <a:rPr lang="en-CA" dirty="0">
                <a:solidFill>
                  <a:srgbClr val="006AA8"/>
                </a:solidFill>
                <a:cs typeface="Lucida Sans Unicode" panose="020B0602030504020204" pitchFamily="34" charset="0"/>
              </a:rPr>
              <a:t>Director, </a:t>
            </a:r>
            <a:r>
              <a:rPr lang="en-CA" b="1" dirty="0">
                <a:solidFill>
                  <a:srgbClr val="006AA8"/>
                </a:solidFill>
                <a:cs typeface="Lucida Sans Unicode" panose="020B0602030504020204" pitchFamily="34" charset="0"/>
              </a:rPr>
              <a:t>Practice Design &amp; Compensation</a:t>
            </a:r>
          </a:p>
        </p:txBody>
      </p:sp>
      <p:grpSp>
        <p:nvGrpSpPr>
          <p:cNvPr id="8" name="Group 7"/>
          <p:cNvGrpSpPr/>
          <p:nvPr/>
        </p:nvGrpSpPr>
        <p:grpSpPr>
          <a:xfrm>
            <a:off x="4904890" y="1937147"/>
            <a:ext cx="2639684" cy="3978376"/>
            <a:chOff x="6888607" y="1101172"/>
            <a:chExt cx="2220420" cy="3477488"/>
          </a:xfrm>
        </p:grpSpPr>
        <p:sp>
          <p:nvSpPr>
            <p:cNvPr id="9" name="Rectangle 8"/>
            <p:cNvSpPr/>
            <p:nvPr/>
          </p:nvSpPr>
          <p:spPr>
            <a:xfrm>
              <a:off x="6888607" y="3529456"/>
              <a:ext cx="2220420" cy="1049204"/>
            </a:xfrm>
            <a:prstGeom prst="rect">
              <a:avLst/>
            </a:prstGeom>
          </p:spPr>
          <p:txBody>
            <a:bodyPr wrap="square">
              <a:spAutoFit/>
            </a:bodyPr>
            <a:lstStyle/>
            <a:p>
              <a:pPr lvl="0" algn="ctr"/>
              <a:r>
                <a:rPr lang="en-CA" b="1" dirty="0">
                  <a:solidFill>
                    <a:srgbClr val="006AA8"/>
                  </a:solidFill>
                  <a:cs typeface="Lucida Sans Unicode" panose="020B0602030504020204" pitchFamily="34" charset="0"/>
                </a:rPr>
                <a:t>Dr. Dean Kolodziejczyk</a:t>
              </a:r>
            </a:p>
            <a:p>
              <a:pPr lvl="0" algn="ctr"/>
              <a:r>
                <a:rPr lang="en-CA" dirty="0">
                  <a:solidFill>
                    <a:srgbClr val="006AA8"/>
                  </a:solidFill>
                  <a:cs typeface="Lucida Sans Unicode" panose="020B0602030504020204" pitchFamily="34" charset="0"/>
                </a:rPr>
                <a:t>Medical Director, </a:t>
              </a:r>
              <a:r>
                <a:rPr lang="en-CA" b="1" dirty="0">
                  <a:solidFill>
                    <a:srgbClr val="006AA8"/>
                  </a:solidFill>
                  <a:cs typeface="Lucida Sans Unicode" panose="020B0602030504020204" pitchFamily="34" charset="0"/>
                </a:rPr>
                <a:t>Medical Staff Contract and Compensation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779" y="1101172"/>
              <a:ext cx="1608077" cy="2162586"/>
            </a:xfrm>
            <a:prstGeom prst="rect">
              <a:avLst/>
            </a:prstGeom>
            <a:ln w="28575">
              <a:solidFill>
                <a:srgbClr val="00395B"/>
              </a:solidFill>
            </a:ln>
          </p:spPr>
        </p:pic>
      </p:grpSp>
      <p:pic>
        <p:nvPicPr>
          <p:cNvPr id="3" name="Picture 2"/>
          <p:cNvPicPr>
            <a:picLocks noChangeAspect="1"/>
          </p:cNvPicPr>
          <p:nvPr/>
        </p:nvPicPr>
        <p:blipFill>
          <a:blip r:embed="rId4"/>
          <a:stretch>
            <a:fillRect/>
          </a:stretch>
        </p:blipFill>
        <p:spPr>
          <a:xfrm>
            <a:off x="8821238" y="2001156"/>
            <a:ext cx="1910022" cy="2237289"/>
          </a:xfrm>
          <a:prstGeom prst="rect">
            <a:avLst/>
          </a:prstGeom>
        </p:spPr>
      </p:pic>
      <p:sp>
        <p:nvSpPr>
          <p:cNvPr id="11" name="Rectangle 10"/>
          <p:cNvSpPr/>
          <p:nvPr/>
        </p:nvSpPr>
        <p:spPr>
          <a:xfrm>
            <a:off x="7855788" y="4715194"/>
            <a:ext cx="3680604" cy="923330"/>
          </a:xfrm>
          <a:prstGeom prst="rect">
            <a:avLst/>
          </a:prstGeom>
        </p:spPr>
        <p:txBody>
          <a:bodyPr wrap="square">
            <a:spAutoFit/>
          </a:bodyPr>
          <a:lstStyle/>
          <a:p>
            <a:pPr algn="ctr"/>
            <a:r>
              <a:rPr lang="en-CA" b="1" dirty="0">
                <a:solidFill>
                  <a:srgbClr val="0070C0"/>
                </a:solidFill>
                <a:cs typeface="Lucida Sans Unicode" panose="020B0602030504020204" pitchFamily="34" charset="0"/>
              </a:rPr>
              <a:t>Geoffrey Homer</a:t>
            </a:r>
            <a:br>
              <a:rPr lang="en-CA" b="1" dirty="0">
                <a:solidFill>
                  <a:srgbClr val="0070C0"/>
                </a:solidFill>
                <a:cs typeface="Lucida Sans Unicode" panose="020B0602030504020204" pitchFamily="34" charset="0"/>
              </a:rPr>
            </a:br>
            <a:r>
              <a:rPr lang="en-CA" dirty="0">
                <a:solidFill>
                  <a:srgbClr val="0070C0"/>
                </a:solidFill>
                <a:cs typeface="Lucida Sans Unicode" panose="020B0602030504020204" pitchFamily="34" charset="0"/>
              </a:rPr>
              <a:t>Director, </a:t>
            </a:r>
            <a:r>
              <a:rPr lang="en-CA" b="1" dirty="0">
                <a:solidFill>
                  <a:srgbClr val="0070C0"/>
                </a:solidFill>
              </a:rPr>
              <a:t>Clinical Service Contract Negotiation</a:t>
            </a:r>
            <a:endParaRPr lang="en-CA" b="1" dirty="0">
              <a:solidFill>
                <a:srgbClr val="0070C0"/>
              </a:solidFill>
              <a:cs typeface="Lucida Sans Unicode" panose="020B0602030504020204" pitchFamily="34" charset="0"/>
            </a:endParaRPr>
          </a:p>
        </p:txBody>
      </p:sp>
    </p:spTree>
    <p:extLst>
      <p:ext uri="{BB962C8B-B14F-4D97-AF65-F5344CB8AC3E}">
        <p14:creationId xmlns:p14="http://schemas.microsoft.com/office/powerpoint/2010/main" val="2229101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0828" cy="6902340"/>
          </a:xfrm>
          <a:prstGeom prst="rect">
            <a:avLst/>
          </a:prstGeom>
        </p:spPr>
      </p:pic>
      <p:sp>
        <p:nvSpPr>
          <p:cNvPr id="11" name="Title 3"/>
          <p:cNvSpPr txBox="1">
            <a:spLocks/>
          </p:cNvSpPr>
          <p:nvPr/>
        </p:nvSpPr>
        <p:spPr>
          <a:xfrm>
            <a:off x="-1" y="2291715"/>
            <a:ext cx="5596467" cy="2400299"/>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sz="3600" dirty="0">
                <a:solidFill>
                  <a:schemeClr val="bg1"/>
                </a:solidFill>
                <a:latin typeface="+mj-lt"/>
              </a:rPr>
              <a:t>MAA: Medical Staff Governance Structures</a:t>
            </a:r>
            <a:endParaRPr lang="en-CA" sz="2400" dirty="0">
              <a:solidFill>
                <a:schemeClr val="bg1"/>
              </a:solidFill>
              <a:latin typeface="+mj-lt"/>
            </a:endParaRPr>
          </a:p>
        </p:txBody>
      </p:sp>
    </p:spTree>
    <p:extLst>
      <p:ext uri="{BB962C8B-B14F-4D97-AF65-F5344CB8AC3E}">
        <p14:creationId xmlns:p14="http://schemas.microsoft.com/office/powerpoint/2010/main" val="3175859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0407" y="3291997"/>
            <a:ext cx="1425437" cy="1900583"/>
          </a:xfrm>
          <a:prstGeom prst="rect">
            <a:avLst/>
          </a:prstGeom>
          <a:ln w="38100" cap="sq">
            <a:solidFill>
              <a:srgbClr val="00395B"/>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116" y="475046"/>
            <a:ext cx="8631884" cy="60972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161" y="606495"/>
            <a:ext cx="2113933" cy="1395726"/>
          </a:xfrm>
          <a:prstGeom prst="rect">
            <a:avLst/>
          </a:prstGeom>
          <a:ln w="38100" cap="sq">
            <a:solidFill>
              <a:srgbClr val="00395B"/>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9286160" y="2231611"/>
            <a:ext cx="2113933" cy="830997"/>
          </a:xfrm>
          <a:prstGeom prst="rect">
            <a:avLst/>
          </a:prstGeom>
        </p:spPr>
        <p:txBody>
          <a:bodyPr wrap="square">
            <a:spAutoFit/>
          </a:bodyPr>
          <a:lstStyle/>
          <a:p>
            <a:pPr lvl="0" algn="ctr"/>
            <a:r>
              <a:rPr lang="en-CA" sz="1200" b="1" dirty="0">
                <a:solidFill>
                  <a:srgbClr val="006AA8"/>
                </a:solidFill>
                <a:cs typeface="Lucida Sans Unicode" panose="020B0602030504020204" pitchFamily="34" charset="0"/>
              </a:rPr>
              <a:t>Jill Pearman RM</a:t>
            </a:r>
          </a:p>
          <a:p>
            <a:pPr lvl="0" algn="ctr"/>
            <a:r>
              <a:rPr lang="en-CA" sz="1200" dirty="0">
                <a:solidFill>
                  <a:srgbClr val="006AA8"/>
                </a:solidFill>
                <a:cs typeface="Lucida Sans Unicode" panose="020B0602030504020204" pitchFamily="34" charset="0"/>
              </a:rPr>
              <a:t>Medical Director, Medical Staff Credentialing, Privileging and Governance</a:t>
            </a:r>
          </a:p>
        </p:txBody>
      </p:sp>
      <p:sp>
        <p:nvSpPr>
          <p:cNvPr id="10" name="Rectangle 9"/>
          <p:cNvSpPr/>
          <p:nvPr/>
        </p:nvSpPr>
        <p:spPr>
          <a:xfrm>
            <a:off x="9257227" y="5263551"/>
            <a:ext cx="2186153" cy="646331"/>
          </a:xfrm>
          <a:prstGeom prst="rect">
            <a:avLst/>
          </a:prstGeom>
        </p:spPr>
        <p:txBody>
          <a:bodyPr wrap="square">
            <a:spAutoFit/>
          </a:bodyPr>
          <a:lstStyle/>
          <a:p>
            <a:pPr algn="ctr"/>
            <a:r>
              <a:rPr lang="en-CA" sz="1200" b="1" dirty="0">
                <a:solidFill>
                  <a:srgbClr val="006AA8"/>
                </a:solidFill>
                <a:cs typeface="Lucida Sans Unicode" panose="020B0602030504020204" pitchFamily="34" charset="0"/>
              </a:rPr>
              <a:t>Leslie </a:t>
            </a:r>
            <a:r>
              <a:rPr lang="en-CA" sz="1200" b="1" dirty="0" err="1">
                <a:solidFill>
                  <a:srgbClr val="006AA8"/>
                </a:solidFill>
                <a:cs typeface="Lucida Sans Unicode" panose="020B0602030504020204" pitchFamily="34" charset="0"/>
              </a:rPr>
              <a:t>Rewega</a:t>
            </a:r>
            <a:endParaRPr lang="en-CA" sz="1200" b="1" dirty="0">
              <a:solidFill>
                <a:srgbClr val="006AA8"/>
              </a:solidFill>
              <a:cs typeface="Lucida Sans Unicode" panose="020B0602030504020204" pitchFamily="34" charset="0"/>
            </a:endParaRPr>
          </a:p>
          <a:p>
            <a:pPr algn="ctr"/>
            <a:r>
              <a:rPr lang="en-US" sz="1200" dirty="0">
                <a:solidFill>
                  <a:srgbClr val="006AA8"/>
                </a:solidFill>
                <a:cs typeface="Lucida Sans Unicode" panose="020B0602030504020204" pitchFamily="34" charset="0"/>
              </a:rPr>
              <a:t>Manager, Medical Staff </a:t>
            </a:r>
          </a:p>
          <a:p>
            <a:pPr algn="ctr"/>
            <a:r>
              <a:rPr lang="en-US" sz="1200" dirty="0">
                <a:solidFill>
                  <a:srgbClr val="006AA8"/>
                </a:solidFill>
                <a:cs typeface="Lucida Sans Unicode" panose="020B0602030504020204" pitchFamily="34" charset="0"/>
              </a:rPr>
              <a:t>HR Planning and Governance</a:t>
            </a:r>
            <a:endParaRPr lang="en-CA" sz="1200" dirty="0">
              <a:solidFill>
                <a:srgbClr val="006AA8"/>
              </a:solidFill>
              <a:cs typeface="Lucida Sans Unicode" panose="020B0602030504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0407" y="3291998"/>
            <a:ext cx="1425437" cy="1900583"/>
          </a:xfrm>
          <a:prstGeom prst="rect">
            <a:avLst/>
          </a:prstGeom>
        </p:spPr>
      </p:pic>
    </p:spTree>
    <p:extLst>
      <p:ext uri="{BB962C8B-B14F-4D97-AF65-F5344CB8AC3E}">
        <p14:creationId xmlns:p14="http://schemas.microsoft.com/office/powerpoint/2010/main" val="3397809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3" y="365125"/>
            <a:ext cx="11044237" cy="1325563"/>
          </a:xfrm>
        </p:spPr>
        <p:txBody>
          <a:bodyPr>
            <a:noAutofit/>
          </a:bodyPr>
          <a:lstStyle/>
          <a:p>
            <a:pPr lvl="0">
              <a:lnSpc>
                <a:spcPct val="120000"/>
              </a:lnSpc>
              <a:spcBef>
                <a:spcPts val="1000"/>
              </a:spcBef>
            </a:pPr>
            <a:r>
              <a:rPr lang="en-CA" sz="3600" dirty="0">
                <a:solidFill>
                  <a:schemeClr val="tx1"/>
                </a:solidFill>
                <a:latin typeface="Calibri" panose="020F0502020204030204"/>
                <a:ea typeface="+mn-ea"/>
                <a:cs typeface="Lucida Sans Unicode" panose="020B0602030504020204" pitchFamily="34" charset="0"/>
              </a:rPr>
              <a:t>HAMAC (Health Authority Medical Advisory Committee)</a:t>
            </a:r>
          </a:p>
        </p:txBody>
      </p:sp>
      <p:sp>
        <p:nvSpPr>
          <p:cNvPr id="3" name="Content Placeholder 2"/>
          <p:cNvSpPr>
            <a:spLocks noGrp="1"/>
          </p:cNvSpPr>
          <p:nvPr>
            <p:ph idx="1"/>
          </p:nvPr>
        </p:nvSpPr>
        <p:spPr/>
        <p:txBody>
          <a:bodyPr>
            <a:normAutofit fontScale="92500" lnSpcReduction="10000"/>
          </a:bodyPr>
          <a:lstStyle/>
          <a:p>
            <a:pPr lvl="0">
              <a:lnSpc>
                <a:spcPct val="120000"/>
              </a:lnSpc>
              <a:buFont typeface="Courier New" panose="02070309020205020404" pitchFamily="49" charset="0"/>
              <a:buChar char="o"/>
            </a:pPr>
            <a:r>
              <a:rPr lang="en-CA" dirty="0" smtClean="0">
                <a:latin typeface="+mn-lt"/>
              </a:rPr>
              <a:t>Diverse </a:t>
            </a:r>
            <a:r>
              <a:rPr lang="en-CA" dirty="0">
                <a:latin typeface="+mn-lt"/>
              </a:rPr>
              <a:t>membership: </a:t>
            </a:r>
            <a:r>
              <a:rPr lang="en-CA" dirty="0" err="1">
                <a:latin typeface="+mn-lt"/>
              </a:rPr>
              <a:t>Dept</a:t>
            </a:r>
            <a:r>
              <a:rPr lang="en-CA" dirty="0">
                <a:latin typeface="+mn-lt"/>
              </a:rPr>
              <a:t> Heads, Chiefs of Staff, MSA and Executive Medical Directors.</a:t>
            </a:r>
          </a:p>
          <a:p>
            <a:pPr lvl="0">
              <a:lnSpc>
                <a:spcPct val="120000"/>
              </a:lnSpc>
              <a:buFont typeface="Courier New" panose="02070309020205020404" pitchFamily="49" charset="0"/>
              <a:buChar char="o"/>
            </a:pPr>
            <a:r>
              <a:rPr lang="en-CA" dirty="0">
                <a:latin typeface="+mn-lt"/>
              </a:rPr>
              <a:t>Endorses the work and recommendations of subcommittees</a:t>
            </a:r>
          </a:p>
          <a:p>
            <a:pPr lvl="0">
              <a:lnSpc>
                <a:spcPct val="120000"/>
              </a:lnSpc>
              <a:buFont typeface="Courier New" panose="02070309020205020404" pitchFamily="49" charset="0"/>
              <a:buChar char="o"/>
            </a:pPr>
            <a:r>
              <a:rPr lang="en-CA" dirty="0">
                <a:latin typeface="+mn-lt"/>
              </a:rPr>
              <a:t>Makes recommendations directly to the Board Of Directors</a:t>
            </a:r>
          </a:p>
          <a:p>
            <a:pPr lvl="0">
              <a:lnSpc>
                <a:spcPct val="120000"/>
              </a:lnSpc>
              <a:buFont typeface="Courier New" panose="02070309020205020404" pitchFamily="49" charset="0"/>
              <a:buChar char="o"/>
            </a:pPr>
            <a:r>
              <a:rPr lang="en-CA" b="1" dirty="0">
                <a:latin typeface="+mn-lt"/>
              </a:rPr>
              <a:t>Focus is the quality, effectiveness, and availability of medical care provided within VIHA Facilities and Programs</a:t>
            </a:r>
          </a:p>
          <a:p>
            <a:pPr lvl="0">
              <a:lnSpc>
                <a:spcPct val="120000"/>
              </a:lnSpc>
              <a:buFont typeface="Courier New" panose="02070309020205020404" pitchFamily="49" charset="0"/>
              <a:buChar char="o"/>
            </a:pPr>
            <a:r>
              <a:rPr lang="en-CA" dirty="0">
                <a:latin typeface="+mn-lt"/>
              </a:rPr>
              <a:t>Advises operational teams, but does not advise Board on operational issues.</a:t>
            </a:r>
          </a:p>
          <a:p>
            <a:endParaRPr lang="en-CA" dirty="0"/>
          </a:p>
        </p:txBody>
      </p:sp>
    </p:spTree>
    <p:extLst>
      <p:ext uri="{BB962C8B-B14F-4D97-AF65-F5344CB8AC3E}">
        <p14:creationId xmlns:p14="http://schemas.microsoft.com/office/powerpoint/2010/main" val="3890731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38237" y="697965"/>
            <a:ext cx="3569182" cy="461665"/>
          </a:xfrm>
          <a:prstGeom prst="rect">
            <a:avLst/>
          </a:prstGeom>
          <a:noFill/>
        </p:spPr>
        <p:txBody>
          <a:bodyPr wrap="none" rtlCol="0">
            <a:spAutoFit/>
          </a:bodyPr>
          <a:lstStyle/>
          <a:p>
            <a:r>
              <a:rPr lang="en-CA" sz="2400" b="1" dirty="0">
                <a:solidFill>
                  <a:srgbClr val="006AA8"/>
                </a:solidFill>
              </a:rPr>
              <a:t>Medical Staff Committees:</a:t>
            </a:r>
          </a:p>
        </p:txBody>
      </p:sp>
      <p:sp>
        <p:nvSpPr>
          <p:cNvPr id="7" name="TextBox 6"/>
          <p:cNvSpPr txBox="1"/>
          <p:nvPr/>
        </p:nvSpPr>
        <p:spPr>
          <a:xfrm>
            <a:off x="5948855" y="697966"/>
            <a:ext cx="5937459" cy="461665"/>
          </a:xfrm>
          <a:prstGeom prst="rect">
            <a:avLst/>
          </a:prstGeom>
          <a:noFill/>
        </p:spPr>
        <p:txBody>
          <a:bodyPr wrap="none" rtlCol="0">
            <a:spAutoFit/>
          </a:bodyPr>
          <a:lstStyle/>
          <a:p>
            <a:r>
              <a:rPr lang="en-CA" sz="2400" b="1" dirty="0">
                <a:solidFill>
                  <a:srgbClr val="006AA8"/>
                </a:solidFill>
              </a:rPr>
              <a:t>Local Medical Advisory Committees (LMACs):</a:t>
            </a:r>
          </a:p>
        </p:txBody>
      </p:sp>
      <p:graphicFrame>
        <p:nvGraphicFramePr>
          <p:cNvPr id="9" name="Table 8"/>
          <p:cNvGraphicFramePr>
            <a:graphicFrameLocks noGrp="1"/>
          </p:cNvGraphicFramePr>
          <p:nvPr>
            <p:extLst>
              <p:ext uri="{D42A27DB-BD31-4B8C-83A1-F6EECF244321}">
                <p14:modId xmlns:p14="http://schemas.microsoft.com/office/powerpoint/2010/main" val="3364232750"/>
              </p:ext>
            </p:extLst>
          </p:nvPr>
        </p:nvGraphicFramePr>
        <p:xfrm>
          <a:off x="537466" y="1473146"/>
          <a:ext cx="5073579" cy="4450003"/>
        </p:xfrm>
        <a:graphic>
          <a:graphicData uri="http://schemas.openxmlformats.org/drawingml/2006/table">
            <a:tbl>
              <a:tblPr firstRow="1" bandRow="1">
                <a:tableStyleId>{3B4B98B0-60AC-42C2-AFA5-B58CD77FA1E5}</a:tableStyleId>
              </a:tblPr>
              <a:tblGrid>
                <a:gridCol w="2043343">
                  <a:extLst>
                    <a:ext uri="{9D8B030D-6E8A-4147-A177-3AD203B41FA5}">
                      <a16:colId xmlns:a16="http://schemas.microsoft.com/office/drawing/2014/main" val="2563824041"/>
                    </a:ext>
                  </a:extLst>
                </a:gridCol>
                <a:gridCol w="3030236">
                  <a:extLst>
                    <a:ext uri="{9D8B030D-6E8A-4147-A177-3AD203B41FA5}">
                      <a16:colId xmlns:a16="http://schemas.microsoft.com/office/drawing/2014/main" val="4213218598"/>
                    </a:ext>
                  </a:extLst>
                </a:gridCol>
              </a:tblGrid>
              <a:tr h="900847">
                <a:tc>
                  <a:txBody>
                    <a:bodyPr/>
                    <a:lstStyle/>
                    <a:p>
                      <a:pPr marL="0" algn="l" defTabSz="914400" rtl="0" eaLnBrk="1" latinLnBrk="0" hangingPunct="1"/>
                      <a:r>
                        <a:rPr lang="en-CA" sz="2400" b="0" kern="1200" dirty="0">
                          <a:solidFill>
                            <a:srgbClr val="006AA8"/>
                          </a:solidFill>
                        </a:rPr>
                        <a:t>HAMAC</a:t>
                      </a:r>
                      <a:br>
                        <a:rPr lang="en-CA" sz="2400" b="0" kern="1200" dirty="0">
                          <a:solidFill>
                            <a:srgbClr val="006AA8"/>
                          </a:solidFill>
                        </a:rPr>
                      </a:br>
                      <a:r>
                        <a:rPr lang="en-CA" sz="1200" b="0" kern="1200" dirty="0">
                          <a:solidFill>
                            <a:srgbClr val="006AA8"/>
                          </a:solidFill>
                        </a:rPr>
                        <a:t>(Health Authority Medical Advisory</a:t>
                      </a:r>
                      <a:r>
                        <a:rPr lang="en-CA" sz="1200" b="0" kern="1200" baseline="0" dirty="0">
                          <a:solidFill>
                            <a:srgbClr val="006AA8"/>
                          </a:solidFill>
                        </a:rPr>
                        <a:t> Committee)</a:t>
                      </a:r>
                      <a:endParaRPr lang="en-CA" sz="800" b="0" kern="1200" dirty="0">
                        <a:solidFill>
                          <a:srgbClr val="006AA8"/>
                        </a:solidFill>
                        <a:latin typeface="+mn-lt"/>
                        <a:ea typeface="+mn-ea"/>
                        <a:cs typeface="+mn-cs"/>
                      </a:endParaRPr>
                    </a:p>
                  </a:txBody>
                  <a:tcPr/>
                </a:tc>
                <a:tc>
                  <a:txBody>
                    <a:bodyPr/>
                    <a:lstStyle/>
                    <a:p>
                      <a:pPr marL="0" algn="l" defTabSz="914400" rtl="0" eaLnBrk="1" latinLnBrk="0" hangingPunct="1"/>
                      <a:r>
                        <a:rPr lang="en-CA" sz="2400" b="0" kern="1200" dirty="0">
                          <a:solidFill>
                            <a:srgbClr val="006AA8"/>
                          </a:solidFill>
                        </a:rPr>
                        <a:t>Dr. David Butcher</a:t>
                      </a:r>
                      <a:endParaRPr lang="en-CA" sz="2400" b="0" kern="1200" dirty="0">
                        <a:solidFill>
                          <a:srgbClr val="006AA8"/>
                        </a:solidFill>
                        <a:latin typeface="+mn-lt"/>
                        <a:ea typeface="+mn-ea"/>
                        <a:cs typeface="+mn-cs"/>
                      </a:endParaRPr>
                    </a:p>
                  </a:txBody>
                  <a:tcPr/>
                </a:tc>
                <a:extLst>
                  <a:ext uri="{0D108BD9-81ED-4DB2-BD59-A6C34878D82A}">
                    <a16:rowId xmlns:a16="http://schemas.microsoft.com/office/drawing/2014/main" val="306735561"/>
                  </a:ext>
                </a:extLst>
              </a:tr>
              <a:tr h="900847">
                <a:tc>
                  <a:txBody>
                    <a:bodyPr/>
                    <a:lstStyle/>
                    <a:p>
                      <a:pPr marL="0" algn="l" defTabSz="914400" rtl="0" eaLnBrk="1" latinLnBrk="0" hangingPunct="1"/>
                      <a:r>
                        <a:rPr lang="en-CA" sz="2400" kern="1200" dirty="0">
                          <a:solidFill>
                            <a:srgbClr val="006AA8"/>
                          </a:solidFill>
                        </a:rPr>
                        <a:t>HAMQC</a:t>
                      </a:r>
                      <a:br>
                        <a:rPr lang="en-CA" sz="2400" kern="1200" dirty="0">
                          <a:solidFill>
                            <a:srgbClr val="006AA8"/>
                          </a:solidFill>
                        </a:rPr>
                      </a:br>
                      <a:r>
                        <a:rPr lang="en-CA" sz="1200" kern="1200" dirty="0">
                          <a:solidFill>
                            <a:srgbClr val="006AA8"/>
                          </a:solidFill>
                        </a:rPr>
                        <a:t>(Health</a:t>
                      </a:r>
                      <a:r>
                        <a:rPr lang="en-CA" sz="1200" kern="1200" baseline="0" dirty="0">
                          <a:solidFill>
                            <a:srgbClr val="006AA8"/>
                          </a:solidFill>
                        </a:rPr>
                        <a:t> Authority Medical Quality Committee)</a:t>
                      </a:r>
                      <a:endParaRPr lang="en-CA" sz="1200" kern="1200" dirty="0">
                        <a:solidFill>
                          <a:srgbClr val="006AA8"/>
                        </a:solidFill>
                        <a:latin typeface="+mn-lt"/>
                        <a:ea typeface="+mn-ea"/>
                        <a:cs typeface="+mn-cs"/>
                      </a:endParaRPr>
                    </a:p>
                  </a:txBody>
                  <a:tcPr/>
                </a:tc>
                <a:tc>
                  <a:txBody>
                    <a:bodyPr/>
                    <a:lstStyle/>
                    <a:p>
                      <a:pPr marL="0" algn="l" defTabSz="914400" rtl="0" eaLnBrk="1" latinLnBrk="0" hangingPunct="1"/>
                      <a:r>
                        <a:rPr lang="en-CA" sz="2400" kern="1200" dirty="0">
                          <a:solidFill>
                            <a:srgbClr val="006AA8"/>
                          </a:solidFill>
                        </a:rPr>
                        <a:t>Dr. Chris Hall</a:t>
                      </a:r>
                      <a:endParaRPr lang="en-CA" sz="2400" kern="1200" dirty="0">
                        <a:solidFill>
                          <a:srgbClr val="006AA8"/>
                        </a:solidFill>
                        <a:latin typeface="+mn-lt"/>
                        <a:ea typeface="+mn-ea"/>
                        <a:cs typeface="+mn-cs"/>
                      </a:endParaRPr>
                    </a:p>
                  </a:txBody>
                  <a:tcPr/>
                </a:tc>
                <a:extLst>
                  <a:ext uri="{0D108BD9-81ED-4DB2-BD59-A6C34878D82A}">
                    <a16:rowId xmlns:a16="http://schemas.microsoft.com/office/drawing/2014/main" val="1521434994"/>
                  </a:ext>
                </a:extLst>
              </a:tr>
              <a:tr h="900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kern="1200" dirty="0">
                          <a:solidFill>
                            <a:srgbClr val="006AA8"/>
                          </a:solidFill>
                        </a:rPr>
                        <a:t>MPCC</a:t>
                      </a:r>
                      <a:br>
                        <a:rPr lang="en-CA" sz="2400" kern="1200" dirty="0">
                          <a:solidFill>
                            <a:srgbClr val="006AA8"/>
                          </a:solidFill>
                        </a:rPr>
                      </a:br>
                      <a:r>
                        <a:rPr lang="en-CA" sz="1200" kern="1200" dirty="0">
                          <a:solidFill>
                            <a:srgbClr val="006AA8"/>
                          </a:solidFill>
                        </a:rPr>
                        <a:t>(Medical Planning</a:t>
                      </a:r>
                      <a:r>
                        <a:rPr lang="en-CA" sz="1200" kern="1200" baseline="0" dirty="0">
                          <a:solidFill>
                            <a:srgbClr val="006AA8"/>
                          </a:solidFill>
                        </a:rPr>
                        <a:t> and Credentials Committee)</a:t>
                      </a:r>
                      <a:endParaRPr lang="en-CA" sz="1200" kern="1200" dirty="0">
                        <a:solidFill>
                          <a:srgbClr val="006AA8"/>
                        </a:solidFill>
                        <a:latin typeface="+mn-lt"/>
                        <a:ea typeface="+mn-ea"/>
                        <a:cs typeface="+mn-cs"/>
                      </a:endParaRPr>
                    </a:p>
                  </a:txBody>
                  <a:tcPr/>
                </a:tc>
                <a:tc>
                  <a:txBody>
                    <a:bodyPr/>
                    <a:lstStyle/>
                    <a:p>
                      <a:pPr marL="0" algn="l" defTabSz="914400" rtl="0" eaLnBrk="1" latinLnBrk="0" hangingPunct="1"/>
                      <a:r>
                        <a:rPr lang="en-CA" sz="2400" kern="1200" dirty="0">
                          <a:solidFill>
                            <a:srgbClr val="006AA8"/>
                          </a:solidFill>
                        </a:rPr>
                        <a:t>Jill Pearman RM</a:t>
                      </a:r>
                      <a:endParaRPr lang="en-CA" sz="2400" kern="1200" dirty="0">
                        <a:solidFill>
                          <a:srgbClr val="006AA8"/>
                        </a:solidFill>
                        <a:latin typeface="+mn-lt"/>
                        <a:ea typeface="+mn-ea"/>
                        <a:cs typeface="+mn-cs"/>
                      </a:endParaRPr>
                    </a:p>
                  </a:txBody>
                  <a:tcPr/>
                </a:tc>
                <a:extLst>
                  <a:ext uri="{0D108BD9-81ED-4DB2-BD59-A6C34878D82A}">
                    <a16:rowId xmlns:a16="http://schemas.microsoft.com/office/drawing/2014/main" val="3359748889"/>
                  </a:ext>
                </a:extLst>
              </a:tr>
              <a:tr h="900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kern="1200" dirty="0">
                          <a:solidFill>
                            <a:srgbClr val="006AA8"/>
                          </a:solidFill>
                        </a:rPr>
                        <a:t>MERC </a:t>
                      </a:r>
                      <a:br>
                        <a:rPr lang="en-CA" sz="2400" kern="1200" dirty="0">
                          <a:solidFill>
                            <a:srgbClr val="006AA8"/>
                          </a:solidFill>
                        </a:rPr>
                      </a:br>
                      <a:r>
                        <a:rPr lang="en-CA" sz="1200" kern="1200" dirty="0">
                          <a:solidFill>
                            <a:srgbClr val="006AA8"/>
                          </a:solidFill>
                        </a:rPr>
                        <a:t>(Medical Education</a:t>
                      </a:r>
                      <a:r>
                        <a:rPr lang="en-CA" sz="1200" kern="1200" baseline="0" dirty="0">
                          <a:solidFill>
                            <a:srgbClr val="006AA8"/>
                          </a:solidFill>
                        </a:rPr>
                        <a:t> Resources Committee)</a:t>
                      </a:r>
                      <a:endParaRPr lang="en-CA" sz="1200" kern="1200" dirty="0">
                        <a:solidFill>
                          <a:srgbClr val="006AA8"/>
                        </a:solidFill>
                        <a:latin typeface="+mn-lt"/>
                        <a:ea typeface="+mn-ea"/>
                        <a:cs typeface="+mn-cs"/>
                      </a:endParaRPr>
                    </a:p>
                  </a:txBody>
                  <a:tcPr/>
                </a:tc>
                <a:tc>
                  <a:txBody>
                    <a:bodyPr/>
                    <a:lstStyle/>
                    <a:p>
                      <a:pPr marL="0" algn="l" defTabSz="914400" rtl="0" eaLnBrk="1" latinLnBrk="0" hangingPunct="1"/>
                      <a:r>
                        <a:rPr lang="en-CA" sz="2400" kern="1200" dirty="0">
                          <a:solidFill>
                            <a:srgbClr val="006AA8"/>
                          </a:solidFill>
                        </a:rPr>
                        <a:t>Dr. Keith</a:t>
                      </a:r>
                      <a:r>
                        <a:rPr lang="en-CA" sz="2400" kern="1200" baseline="0" dirty="0">
                          <a:solidFill>
                            <a:srgbClr val="006AA8"/>
                          </a:solidFill>
                        </a:rPr>
                        <a:t> Menard</a:t>
                      </a:r>
                      <a:endParaRPr lang="en-CA" sz="2400" kern="1200" dirty="0">
                        <a:solidFill>
                          <a:srgbClr val="006AA8"/>
                        </a:solidFill>
                        <a:latin typeface="+mn-lt"/>
                        <a:ea typeface="+mn-ea"/>
                        <a:cs typeface="+mn-cs"/>
                      </a:endParaRPr>
                    </a:p>
                  </a:txBody>
                  <a:tcPr/>
                </a:tc>
                <a:extLst>
                  <a:ext uri="{0D108BD9-81ED-4DB2-BD59-A6C34878D82A}">
                    <a16:rowId xmlns:a16="http://schemas.microsoft.com/office/drawing/2014/main" val="3774833116"/>
                  </a:ext>
                </a:extLst>
              </a:tr>
              <a:tr h="846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kern="1200" dirty="0">
                          <a:solidFill>
                            <a:srgbClr val="006AA8"/>
                          </a:solidFill>
                        </a:rPr>
                        <a:t>LC </a:t>
                      </a:r>
                      <a:br>
                        <a:rPr lang="en-CA" sz="2400" kern="1200" dirty="0">
                          <a:solidFill>
                            <a:srgbClr val="006AA8"/>
                          </a:solidFill>
                        </a:rPr>
                      </a:br>
                      <a:r>
                        <a:rPr lang="en-CA" sz="1200" kern="1200" dirty="0">
                          <a:solidFill>
                            <a:srgbClr val="006AA8"/>
                          </a:solidFill>
                        </a:rPr>
                        <a:t>(Legislative</a:t>
                      </a:r>
                      <a:r>
                        <a:rPr lang="en-CA" sz="1200" kern="1200" baseline="0" dirty="0">
                          <a:solidFill>
                            <a:srgbClr val="006AA8"/>
                          </a:solidFill>
                        </a:rPr>
                        <a:t> Committee)</a:t>
                      </a:r>
                      <a:endParaRPr lang="en-CA" sz="1200" kern="1200" dirty="0">
                        <a:solidFill>
                          <a:srgbClr val="006AA8"/>
                        </a:solidFill>
                        <a:latin typeface="+mn-lt"/>
                        <a:ea typeface="+mn-ea"/>
                        <a:cs typeface="+mn-cs"/>
                      </a:endParaRPr>
                    </a:p>
                  </a:txBody>
                  <a:tcPr/>
                </a:tc>
                <a:tc>
                  <a:txBody>
                    <a:bodyPr/>
                    <a:lstStyle/>
                    <a:p>
                      <a:pPr marL="0" algn="l" defTabSz="914400" rtl="0" eaLnBrk="1" latinLnBrk="0" hangingPunct="1"/>
                      <a:r>
                        <a:rPr lang="en-CA" sz="2400" kern="1200" dirty="0">
                          <a:solidFill>
                            <a:srgbClr val="006AA8"/>
                          </a:solidFill>
                        </a:rPr>
                        <a:t>Chaundra Willms NP</a:t>
                      </a:r>
                      <a:endParaRPr lang="en-CA" sz="2400" kern="1200" dirty="0">
                        <a:solidFill>
                          <a:srgbClr val="006AA8"/>
                        </a:solidFill>
                        <a:latin typeface="+mn-lt"/>
                        <a:ea typeface="+mn-ea"/>
                        <a:cs typeface="+mn-cs"/>
                      </a:endParaRPr>
                    </a:p>
                  </a:txBody>
                  <a:tcPr/>
                </a:tc>
                <a:extLst>
                  <a:ext uri="{0D108BD9-81ED-4DB2-BD59-A6C34878D82A}">
                    <a16:rowId xmlns:a16="http://schemas.microsoft.com/office/drawing/2014/main" val="47419109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84183928"/>
              </p:ext>
            </p:extLst>
          </p:nvPr>
        </p:nvGraphicFramePr>
        <p:xfrm>
          <a:off x="5948855" y="1328739"/>
          <a:ext cx="6084798" cy="5236141"/>
        </p:xfrm>
        <a:graphic>
          <a:graphicData uri="http://schemas.openxmlformats.org/drawingml/2006/table">
            <a:tbl>
              <a:tblPr firstRow="1" bandRow="1">
                <a:tableStyleId>{3B4B98B0-60AC-42C2-AFA5-B58CD77FA1E5}</a:tableStyleId>
              </a:tblPr>
              <a:tblGrid>
                <a:gridCol w="3183943">
                  <a:extLst>
                    <a:ext uri="{9D8B030D-6E8A-4147-A177-3AD203B41FA5}">
                      <a16:colId xmlns:a16="http://schemas.microsoft.com/office/drawing/2014/main" val="2563824041"/>
                    </a:ext>
                  </a:extLst>
                </a:gridCol>
                <a:gridCol w="2900855">
                  <a:extLst>
                    <a:ext uri="{9D8B030D-6E8A-4147-A177-3AD203B41FA5}">
                      <a16:colId xmlns:a16="http://schemas.microsoft.com/office/drawing/2014/main" val="4213218598"/>
                    </a:ext>
                  </a:extLst>
                </a:gridCol>
              </a:tblGrid>
              <a:tr h="418516">
                <a:tc>
                  <a:txBody>
                    <a:bodyPr/>
                    <a:lstStyle/>
                    <a:p>
                      <a:pPr algn="l" fontAlgn="t"/>
                      <a:r>
                        <a:rPr lang="en-CA" sz="1800" b="0" u="none" strike="noStrike" dirty="0">
                          <a:solidFill>
                            <a:srgbClr val="006AA8"/>
                          </a:solidFill>
                          <a:effectLst/>
                        </a:rPr>
                        <a:t>Campbell River District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b="0" u="none" strike="noStrike" dirty="0" smtClean="0">
                          <a:solidFill>
                            <a:srgbClr val="006AA8"/>
                          </a:solidFill>
                          <a:effectLst/>
                        </a:rPr>
                        <a:t>Dr. Louis de Bruin (Acting)</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306735561"/>
                  </a:ext>
                </a:extLst>
              </a:tr>
              <a:tr h="418516">
                <a:tc>
                  <a:txBody>
                    <a:bodyPr/>
                    <a:lstStyle/>
                    <a:p>
                      <a:pPr algn="l" fontAlgn="t"/>
                      <a:r>
                        <a:rPr lang="en-CA" sz="1800" u="none" strike="noStrike" dirty="0">
                          <a:solidFill>
                            <a:srgbClr val="006AA8"/>
                          </a:solidFill>
                          <a:effectLst/>
                        </a:rPr>
                        <a:t>Chemainus Health Care Centre</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Tanis Morris</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1521434994"/>
                  </a:ext>
                </a:extLst>
              </a:tr>
              <a:tr h="334813">
                <a:tc>
                  <a:txBody>
                    <a:bodyPr/>
                    <a:lstStyle/>
                    <a:p>
                      <a:pPr algn="l" fontAlgn="t"/>
                      <a:r>
                        <a:rPr lang="en-CA" sz="1800" u="none" strike="noStrike" dirty="0">
                          <a:solidFill>
                            <a:srgbClr val="006AA8"/>
                          </a:solidFill>
                          <a:effectLst/>
                        </a:rPr>
                        <a:t>Comox Valley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Ron Collins</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3359748889"/>
                  </a:ext>
                </a:extLst>
              </a:tr>
              <a:tr h="418516">
                <a:tc>
                  <a:txBody>
                    <a:bodyPr/>
                    <a:lstStyle/>
                    <a:p>
                      <a:pPr algn="l" fontAlgn="t"/>
                      <a:r>
                        <a:rPr lang="en-CA" sz="1800" u="none" strike="noStrike" dirty="0">
                          <a:solidFill>
                            <a:srgbClr val="006AA8"/>
                          </a:solidFill>
                          <a:effectLst/>
                        </a:rPr>
                        <a:t>Cowichan District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Graham Blackburn</a:t>
                      </a:r>
                      <a:r>
                        <a:rPr lang="en-CA" sz="1800" u="none" strike="noStrike" baseline="0" dirty="0">
                          <a:solidFill>
                            <a:srgbClr val="006AA8"/>
                          </a:solidFill>
                          <a:effectLst/>
                        </a:rPr>
                        <a:t> </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3012764015"/>
                  </a:ext>
                </a:extLst>
              </a:tr>
              <a:tr h="597558">
                <a:tc>
                  <a:txBody>
                    <a:bodyPr/>
                    <a:lstStyle/>
                    <a:p>
                      <a:pPr algn="l" fontAlgn="t"/>
                      <a:r>
                        <a:rPr lang="en-CA" sz="1800" u="none" strike="noStrike" dirty="0">
                          <a:solidFill>
                            <a:srgbClr val="006AA8"/>
                          </a:solidFill>
                          <a:effectLst/>
                        </a:rPr>
                        <a:t>Lady Minto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Christopher </a:t>
                      </a:r>
                      <a:r>
                        <a:rPr lang="en-CA" sz="1800" u="none" strike="noStrike" dirty="0" err="1">
                          <a:solidFill>
                            <a:srgbClr val="006AA8"/>
                          </a:solidFill>
                          <a:effectLst/>
                        </a:rPr>
                        <a:t>Applewhaite</a:t>
                      </a:r>
                      <a:r>
                        <a:rPr lang="en-CA" sz="1800" u="none" strike="noStrike" dirty="0">
                          <a:solidFill>
                            <a:srgbClr val="006AA8"/>
                          </a:solidFill>
                          <a:effectLst/>
                        </a:rPr>
                        <a:t> (interim)</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1152373087"/>
                  </a:ext>
                </a:extLst>
              </a:tr>
              <a:tr h="597558">
                <a:tc>
                  <a:txBody>
                    <a:bodyPr/>
                    <a:lstStyle/>
                    <a:p>
                      <a:pPr algn="l" fontAlgn="t"/>
                      <a:r>
                        <a:rPr lang="en-CA" sz="1800" u="none" strike="noStrike" dirty="0">
                          <a:solidFill>
                            <a:srgbClr val="006AA8"/>
                          </a:solidFill>
                          <a:effectLst/>
                        </a:rPr>
                        <a:t>Ladysmith Community Health Centre</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Matthew Toom</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1805159992"/>
                  </a:ext>
                </a:extLst>
              </a:tr>
              <a:tr h="597558">
                <a:tc>
                  <a:txBody>
                    <a:bodyPr/>
                    <a:lstStyle/>
                    <a:p>
                      <a:pPr algn="l" fontAlgn="t"/>
                      <a:r>
                        <a:rPr lang="en-CA" sz="1800" u="none" strike="noStrike" dirty="0">
                          <a:solidFill>
                            <a:srgbClr val="006AA8"/>
                          </a:solidFill>
                          <a:effectLst/>
                        </a:rPr>
                        <a:t>Nanaimo Regional General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Blair Rudston-Brown</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3613638415"/>
                  </a:ext>
                </a:extLst>
              </a:tr>
              <a:tr h="418516">
                <a:tc>
                  <a:txBody>
                    <a:bodyPr/>
                    <a:lstStyle/>
                    <a:p>
                      <a:pPr algn="l" fontAlgn="t"/>
                      <a:r>
                        <a:rPr lang="en-CA" sz="1800" u="none" strike="noStrike" dirty="0">
                          <a:solidFill>
                            <a:srgbClr val="006AA8"/>
                          </a:solidFill>
                          <a:effectLst/>
                        </a:rPr>
                        <a:t>Saanich Peninsula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kern="1200" dirty="0">
                          <a:solidFill>
                            <a:srgbClr val="006AA8"/>
                          </a:solidFill>
                          <a:effectLst/>
                        </a:rPr>
                        <a:t>Dr. </a:t>
                      </a:r>
                      <a:r>
                        <a:rPr lang="en-CA" sz="1800" kern="1200">
                          <a:solidFill>
                            <a:srgbClr val="006AA8"/>
                          </a:solidFill>
                          <a:effectLst/>
                        </a:rPr>
                        <a:t>Alex Brothers</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1545661751"/>
                  </a:ext>
                </a:extLst>
              </a:tr>
              <a:tr h="597558">
                <a:tc>
                  <a:txBody>
                    <a:bodyPr/>
                    <a:lstStyle/>
                    <a:p>
                      <a:pPr algn="l" fontAlgn="t"/>
                      <a:r>
                        <a:rPr lang="en-CA" sz="1800" u="none" strike="noStrike" dirty="0">
                          <a:solidFill>
                            <a:srgbClr val="006AA8"/>
                          </a:solidFill>
                          <a:effectLst/>
                        </a:rPr>
                        <a:t>South Island LMAC</a:t>
                      </a:r>
                      <a:r>
                        <a:rPr lang="en-CA" sz="1800" u="none" strike="noStrike" baseline="0" dirty="0">
                          <a:solidFill>
                            <a:srgbClr val="006AA8"/>
                          </a:solidFill>
                          <a:effectLst/>
                        </a:rPr>
                        <a:t> (VGH, RJH)</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Hayley Bos &amp; </a:t>
                      </a:r>
                      <a:br>
                        <a:rPr lang="en-CA" sz="1800" u="none" strike="noStrike" dirty="0">
                          <a:solidFill>
                            <a:srgbClr val="006AA8"/>
                          </a:solidFill>
                          <a:effectLst/>
                        </a:rPr>
                      </a:br>
                      <a:r>
                        <a:rPr lang="en-CA" sz="1800" u="none" strike="noStrike" dirty="0">
                          <a:solidFill>
                            <a:srgbClr val="006AA8"/>
                          </a:solidFill>
                          <a:effectLst/>
                        </a:rPr>
                        <a:t>Brian Mc Ardle</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3171711872"/>
                  </a:ext>
                </a:extLst>
              </a:tr>
              <a:tr h="418516">
                <a:tc>
                  <a:txBody>
                    <a:bodyPr/>
                    <a:lstStyle/>
                    <a:p>
                      <a:pPr algn="l" fontAlgn="t"/>
                      <a:r>
                        <a:rPr lang="en-CA" sz="1800" u="none" strike="noStrike">
                          <a:solidFill>
                            <a:srgbClr val="006AA8"/>
                          </a:solidFill>
                          <a:effectLst/>
                        </a:rPr>
                        <a:t>Tofino General Hospital</a:t>
                      </a:r>
                      <a:endParaRPr lang="en-CA" sz="1800" b="0" i="0" u="none" strike="noStrike">
                        <a:solidFill>
                          <a:srgbClr val="006AA8"/>
                        </a:solidFill>
                        <a:effectLst/>
                        <a:latin typeface="Calibri" panose="020F0502020204030204" pitchFamily="34" charset="0"/>
                      </a:endParaRPr>
                    </a:p>
                  </a:txBody>
                  <a:tcPr marL="6350" marR="6350" marT="6350" marB="0"/>
                </a:tc>
                <a:tc>
                  <a:txBody>
                    <a:bodyPr/>
                    <a:lstStyle/>
                    <a:p>
                      <a:pPr algn="l" fontAlgn="t"/>
                      <a:r>
                        <a:rPr lang="en-CA" sz="1800" u="none" strike="noStrike" dirty="0">
                          <a:solidFill>
                            <a:srgbClr val="006AA8"/>
                          </a:solidFill>
                          <a:effectLst/>
                        </a:rPr>
                        <a:t>Dr. </a:t>
                      </a:r>
                      <a:r>
                        <a:rPr lang="en-CA" sz="1800" u="none" strike="noStrike" dirty="0" smtClean="0">
                          <a:solidFill>
                            <a:srgbClr val="006AA8"/>
                          </a:solidFill>
                          <a:effectLst/>
                        </a:rPr>
                        <a:t>Celina </a:t>
                      </a:r>
                      <a:r>
                        <a:rPr lang="en-CA" sz="1800" u="none" strike="noStrike" dirty="0">
                          <a:solidFill>
                            <a:srgbClr val="006AA8"/>
                          </a:solidFill>
                          <a:effectLst/>
                        </a:rPr>
                        <a:t>Horne</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2603430660"/>
                  </a:ext>
                </a:extLst>
              </a:tr>
              <a:tr h="418516">
                <a:tc>
                  <a:txBody>
                    <a:bodyPr/>
                    <a:lstStyle/>
                    <a:p>
                      <a:pPr algn="l" fontAlgn="t"/>
                      <a:r>
                        <a:rPr lang="en-CA" sz="1800" u="none" strike="noStrike" dirty="0">
                          <a:solidFill>
                            <a:srgbClr val="006AA8"/>
                          </a:solidFill>
                          <a:effectLst/>
                        </a:rPr>
                        <a:t>West Coast General Hospital</a:t>
                      </a:r>
                      <a:endParaRPr lang="en-CA" sz="1800" b="0" i="0" u="none" strike="noStrike" dirty="0">
                        <a:solidFill>
                          <a:srgbClr val="006AA8"/>
                        </a:solidFill>
                        <a:effectLst/>
                        <a:latin typeface="Calibri" panose="020F0502020204030204" pitchFamily="34" charset="0"/>
                      </a:endParaRPr>
                    </a:p>
                  </a:txBody>
                  <a:tcPr marL="6350" marR="6350" marT="6350" marB="0"/>
                </a:tc>
                <a:tc>
                  <a:txBody>
                    <a:bodyPr/>
                    <a:lstStyle/>
                    <a:p>
                      <a:pPr algn="l" fontAlgn="t"/>
                      <a:r>
                        <a:rPr lang="en-CA" sz="1800" b="0" i="0" u="none" strike="noStrike" dirty="0" smtClean="0">
                          <a:solidFill>
                            <a:srgbClr val="006AA8"/>
                          </a:solidFill>
                          <a:effectLst/>
                          <a:latin typeface="Calibri" panose="020F0502020204030204" pitchFamily="34" charset="0"/>
                        </a:rPr>
                        <a:t>Dr. Steven</a:t>
                      </a:r>
                      <a:r>
                        <a:rPr lang="en-CA" sz="1800" b="0" i="0" u="none" strike="noStrike" baseline="0" dirty="0" smtClean="0">
                          <a:solidFill>
                            <a:srgbClr val="006AA8"/>
                          </a:solidFill>
                          <a:effectLst/>
                          <a:latin typeface="Calibri" panose="020F0502020204030204" pitchFamily="34" charset="0"/>
                        </a:rPr>
                        <a:t> Loken (Acting)</a:t>
                      </a:r>
                      <a:endParaRPr lang="en-CA" sz="1800" b="0" i="0" u="none" strike="noStrike" dirty="0">
                        <a:solidFill>
                          <a:srgbClr val="006AA8"/>
                        </a:solidFill>
                        <a:effectLst/>
                        <a:latin typeface="Calibri" panose="020F0502020204030204" pitchFamily="34" charset="0"/>
                      </a:endParaRPr>
                    </a:p>
                  </a:txBody>
                  <a:tcPr marL="6350" marR="6350" marT="6350" marB="0"/>
                </a:tc>
                <a:extLst>
                  <a:ext uri="{0D108BD9-81ED-4DB2-BD59-A6C34878D82A}">
                    <a16:rowId xmlns:a16="http://schemas.microsoft.com/office/drawing/2014/main" val="2406428441"/>
                  </a:ext>
                </a:extLst>
              </a:tr>
            </a:tbl>
          </a:graphicData>
        </a:graphic>
      </p:graphicFrame>
    </p:spTree>
    <p:extLst>
      <p:ext uri="{BB962C8B-B14F-4D97-AF65-F5344CB8AC3E}">
        <p14:creationId xmlns:p14="http://schemas.microsoft.com/office/powerpoint/2010/main" val="2254196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Welcome to Medical Leadership</a:t>
            </a:r>
          </a:p>
        </p:txBody>
      </p:sp>
      <p:sp>
        <p:nvSpPr>
          <p:cNvPr id="3" name="Content Placeholder 2"/>
          <p:cNvSpPr>
            <a:spLocks noGrp="1"/>
          </p:cNvSpPr>
          <p:nvPr>
            <p:ph idx="1"/>
          </p:nvPr>
        </p:nvSpPr>
        <p:spPr/>
        <p:txBody>
          <a:bodyPr>
            <a:normAutofit fontScale="77500" lnSpcReduction="20000"/>
          </a:bodyPr>
          <a:lstStyle/>
          <a:p>
            <a:pPr marL="0" indent="0">
              <a:lnSpc>
                <a:spcPct val="150000"/>
              </a:lnSpc>
              <a:buNone/>
            </a:pPr>
            <a:r>
              <a:rPr lang="en-CA" sz="3100" dirty="0">
                <a:latin typeface="+mn-lt"/>
              </a:rPr>
              <a:t>Today we will provide you with:</a:t>
            </a:r>
          </a:p>
          <a:p>
            <a:pPr marL="457200" indent="-457200">
              <a:lnSpc>
                <a:spcPct val="150000"/>
              </a:lnSpc>
              <a:buFont typeface="+mj-lt"/>
              <a:buAutoNum type="arabicPeriod"/>
            </a:pPr>
            <a:r>
              <a:rPr lang="en-CA" dirty="0">
                <a:latin typeface="+mn-lt"/>
              </a:rPr>
              <a:t>Overview of medical administration, structures &amp; processes.</a:t>
            </a:r>
          </a:p>
          <a:p>
            <a:pPr marL="457200" indent="-457200">
              <a:lnSpc>
                <a:spcPct val="150000"/>
              </a:lnSpc>
              <a:buFont typeface="+mj-lt"/>
              <a:buAutoNum type="arabicPeriod"/>
            </a:pPr>
            <a:endParaRPr lang="en-CA" dirty="0">
              <a:latin typeface="+mn-lt"/>
            </a:endParaRPr>
          </a:p>
          <a:p>
            <a:pPr marL="457200" indent="-457200">
              <a:buFont typeface="+mj-lt"/>
              <a:buAutoNum type="arabicPeriod"/>
            </a:pPr>
            <a:r>
              <a:rPr lang="en-CA" dirty="0">
                <a:latin typeface="+mn-lt"/>
              </a:rPr>
              <a:t>Answer any questions you may have about the medical leadership structure and your role.</a:t>
            </a:r>
          </a:p>
          <a:p>
            <a:pPr marL="457200" indent="-457200">
              <a:buFont typeface="+mj-lt"/>
              <a:buAutoNum type="arabicPeriod"/>
            </a:pPr>
            <a:endParaRPr lang="en-CA" dirty="0">
              <a:latin typeface="+mn-lt"/>
            </a:endParaRPr>
          </a:p>
          <a:p>
            <a:pPr marL="457200" indent="-457200">
              <a:lnSpc>
                <a:spcPct val="150000"/>
              </a:lnSpc>
              <a:buFont typeface="+mj-lt"/>
              <a:buAutoNum type="arabicPeriod"/>
            </a:pPr>
            <a:r>
              <a:rPr lang="en-CA" dirty="0">
                <a:latin typeface="+mn-lt"/>
              </a:rPr>
              <a:t>Review organizational resource available to you.</a:t>
            </a:r>
          </a:p>
          <a:p>
            <a:pPr marL="457200" indent="-457200">
              <a:lnSpc>
                <a:spcPct val="150000"/>
              </a:lnSpc>
              <a:buFont typeface="+mj-lt"/>
              <a:buAutoNum type="arabicPeriod"/>
            </a:pPr>
            <a:endParaRPr lang="en-CA" dirty="0">
              <a:latin typeface="+mn-lt"/>
            </a:endParaRPr>
          </a:p>
          <a:p>
            <a:pPr marL="457200" indent="-457200">
              <a:lnSpc>
                <a:spcPct val="150000"/>
              </a:lnSpc>
              <a:buFont typeface="+mj-lt"/>
              <a:buAutoNum type="arabicPeriod"/>
            </a:pPr>
            <a:r>
              <a:rPr lang="en-CA" dirty="0">
                <a:latin typeface="+mn-lt"/>
              </a:rPr>
              <a:t>Provide you with key contacts</a:t>
            </a:r>
            <a:r>
              <a:rPr lang="en-CA" dirty="0"/>
              <a:t>.</a:t>
            </a:r>
          </a:p>
          <a:p>
            <a:endParaRPr lang="en-CA" dirty="0"/>
          </a:p>
        </p:txBody>
      </p:sp>
    </p:spTree>
    <p:extLst>
      <p:ext uri="{BB962C8B-B14F-4D97-AF65-F5344CB8AC3E}">
        <p14:creationId xmlns:p14="http://schemas.microsoft.com/office/powerpoint/2010/main" val="49771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Medical Staff Associations (MSAs)</a:t>
            </a:r>
          </a:p>
        </p:txBody>
      </p:sp>
      <p:sp>
        <p:nvSpPr>
          <p:cNvPr id="3" name="Content Placeholder 2"/>
          <p:cNvSpPr>
            <a:spLocks noGrp="1"/>
          </p:cNvSpPr>
          <p:nvPr>
            <p:ph idx="1"/>
          </p:nvPr>
        </p:nvSpPr>
        <p:spPr/>
        <p:txBody>
          <a:bodyPr>
            <a:normAutofit fontScale="92500" lnSpcReduction="10000"/>
          </a:bodyPr>
          <a:lstStyle/>
          <a:p>
            <a:pPr marL="0" indent="0">
              <a:buNone/>
            </a:pPr>
            <a:r>
              <a:rPr lang="en-CA" b="1" dirty="0">
                <a:latin typeface="+mn-lt"/>
              </a:rPr>
              <a:t>MSAs consist of medical staff who have privileges at 11 sites</a:t>
            </a:r>
            <a:r>
              <a:rPr lang="en-CA" dirty="0">
                <a:latin typeface="+mn-lt"/>
              </a:rPr>
              <a:t/>
            </a:r>
            <a:br>
              <a:rPr lang="en-CA" dirty="0">
                <a:latin typeface="+mn-lt"/>
              </a:rPr>
            </a:br>
            <a:endParaRPr lang="en-CA" b="1" dirty="0">
              <a:latin typeface="+mn-lt"/>
            </a:endParaRPr>
          </a:p>
          <a:p>
            <a:pPr>
              <a:buFont typeface="Courier New" panose="02070309020205020404" pitchFamily="49" charset="0"/>
              <a:buChar char="o"/>
            </a:pPr>
            <a:r>
              <a:rPr lang="en-CA" dirty="0">
                <a:latin typeface="+mn-lt"/>
              </a:rPr>
              <a:t>To provide voice to the Medical Staff and to represent the views of its local </a:t>
            </a:r>
          </a:p>
          <a:p>
            <a:pPr>
              <a:buFont typeface="Courier New" panose="02070309020205020404" pitchFamily="49" charset="0"/>
              <a:buChar char="o"/>
            </a:pPr>
            <a:r>
              <a:rPr lang="en-CA" dirty="0">
                <a:latin typeface="+mn-lt"/>
              </a:rPr>
              <a:t>To provide a forum to inform and connect the Medical Staff</a:t>
            </a:r>
          </a:p>
          <a:p>
            <a:pPr>
              <a:buFont typeface="Courier New" panose="02070309020205020404" pitchFamily="49" charset="0"/>
              <a:buChar char="o"/>
            </a:pPr>
            <a:r>
              <a:rPr lang="en-CA" dirty="0">
                <a:latin typeface="+mn-lt"/>
              </a:rPr>
              <a:t>To raise regional matters of significance with local administration and HAMAC</a:t>
            </a:r>
          </a:p>
          <a:p>
            <a:pPr>
              <a:buFont typeface="Courier New" panose="02070309020205020404" pitchFamily="49" charset="0"/>
              <a:buChar char="o"/>
            </a:pPr>
            <a:r>
              <a:rPr lang="en-CA" dirty="0">
                <a:latin typeface="+mn-lt"/>
              </a:rPr>
              <a:t>To engage members on program and resource planning</a:t>
            </a:r>
          </a:p>
          <a:p>
            <a:pPr>
              <a:buFont typeface="Courier New" panose="02070309020205020404" pitchFamily="49" charset="0"/>
              <a:buChar char="o"/>
            </a:pPr>
            <a:r>
              <a:rPr lang="en-CA" dirty="0">
                <a:latin typeface="+mn-lt"/>
              </a:rPr>
              <a:t>Report to HAMAC through HAMSA</a:t>
            </a:r>
          </a:p>
          <a:p>
            <a:pPr marL="0" indent="0">
              <a:buNone/>
            </a:pPr>
            <a:endParaRPr lang="en-CA" sz="1800" dirty="0">
              <a:latin typeface="+mn-lt"/>
            </a:endParaRPr>
          </a:p>
          <a:p>
            <a:pPr marL="0" indent="0">
              <a:buNone/>
            </a:pPr>
            <a:r>
              <a:rPr lang="en-CA" sz="1800" b="1" dirty="0">
                <a:latin typeface="+mn-lt"/>
              </a:rPr>
              <a:t>For more information visit</a:t>
            </a:r>
            <a:endParaRPr lang="en-CA" sz="1900" b="1" dirty="0">
              <a:latin typeface="+mn-lt"/>
            </a:endParaRPr>
          </a:p>
          <a:p>
            <a:pPr marL="0" indent="0">
              <a:buNone/>
            </a:pPr>
            <a:r>
              <a:rPr lang="en-CA" sz="1700" dirty="0">
                <a:latin typeface="+mn-lt"/>
                <a:hlinkClick r:id="rId2"/>
              </a:rPr>
              <a:t>https://medicalstaff.islandhealth.ca/index.php/medical-staff-associations </a:t>
            </a:r>
            <a:endParaRPr lang="en-CA" sz="1700" dirty="0">
              <a:latin typeface="+mn-lt"/>
            </a:endParaRPr>
          </a:p>
          <a:p>
            <a:pPr marL="0" indent="0">
              <a:buNone/>
            </a:pPr>
            <a:endParaRPr lang="en-CA" dirty="0"/>
          </a:p>
        </p:txBody>
      </p:sp>
    </p:spTree>
    <p:extLst>
      <p:ext uri="{BB962C8B-B14F-4D97-AF65-F5344CB8AC3E}">
        <p14:creationId xmlns:p14="http://schemas.microsoft.com/office/powerpoint/2010/main" val="2230754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Credentialing &amp; Privileging</a:t>
            </a:r>
          </a:p>
        </p:txBody>
      </p:sp>
      <p:sp>
        <p:nvSpPr>
          <p:cNvPr id="3" name="Content Placeholder 2"/>
          <p:cNvSpPr>
            <a:spLocks noGrp="1"/>
          </p:cNvSpPr>
          <p:nvPr>
            <p:ph idx="1"/>
          </p:nvPr>
        </p:nvSpPr>
        <p:spPr>
          <a:xfrm>
            <a:off x="838200" y="1825625"/>
            <a:ext cx="4921469" cy="4351338"/>
          </a:xfrm>
        </p:spPr>
        <p:txBody>
          <a:bodyPr>
            <a:normAutofit/>
          </a:bodyPr>
          <a:lstStyle/>
          <a:p>
            <a:pPr marL="0" indent="0">
              <a:buNone/>
            </a:pPr>
            <a:r>
              <a:rPr lang="en-CA" sz="2000" b="1" u="sng" dirty="0">
                <a:latin typeface="+mn-lt"/>
              </a:rPr>
              <a:t>Credentialing</a:t>
            </a:r>
            <a:r>
              <a:rPr lang="en-CA" sz="2000" dirty="0">
                <a:latin typeface="+mn-lt"/>
              </a:rPr>
              <a:t> is the process whereby a Practitioner’s qualifications (education, training, experience and professional attributes) are validated and reviewed against established standards</a:t>
            </a:r>
          </a:p>
          <a:p>
            <a:endParaRPr lang="en-CA" sz="2000" dirty="0">
              <a:latin typeface="+mn-lt"/>
            </a:endParaRPr>
          </a:p>
          <a:p>
            <a:pPr marL="0" indent="0">
              <a:buNone/>
            </a:pPr>
            <a:r>
              <a:rPr lang="en-CA" sz="2000" b="1" u="sng" dirty="0">
                <a:latin typeface="+mn-lt"/>
              </a:rPr>
              <a:t>Privileging</a:t>
            </a:r>
            <a:r>
              <a:rPr lang="en-CA" sz="2000" dirty="0">
                <a:latin typeface="+mn-lt"/>
              </a:rPr>
              <a:t> is the process whereby a Practitioner is authorized to practice within a particular clinical domain and provide particular clinical procedures at a specific site (or sites). </a:t>
            </a:r>
          </a:p>
          <a:p>
            <a:endParaRPr lang="en-CA"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118" y="1690689"/>
            <a:ext cx="5344896" cy="3531619"/>
          </a:xfrm>
          <a:prstGeom prst="rect">
            <a:avLst/>
          </a:prstGeom>
        </p:spPr>
      </p:pic>
    </p:spTree>
    <p:extLst>
      <p:ext uri="{BB962C8B-B14F-4D97-AF65-F5344CB8AC3E}">
        <p14:creationId xmlns:p14="http://schemas.microsoft.com/office/powerpoint/2010/main" val="643531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mj-lt"/>
              </a:rPr>
              <a:t>Credentialing </a:t>
            </a:r>
            <a:r>
              <a:rPr lang="en-CA" dirty="0">
                <a:latin typeface="+mj-lt"/>
              </a:rPr>
              <a:t>&amp; Privileging </a:t>
            </a:r>
          </a:p>
        </p:txBody>
      </p:sp>
      <p:sp>
        <p:nvSpPr>
          <p:cNvPr id="3" name="Content Placeholder 2"/>
          <p:cNvSpPr>
            <a:spLocks noGrp="1"/>
          </p:cNvSpPr>
          <p:nvPr>
            <p:ph idx="1"/>
          </p:nvPr>
        </p:nvSpPr>
        <p:spPr>
          <a:xfrm>
            <a:off x="689741" y="1935983"/>
            <a:ext cx="7292866" cy="2593975"/>
          </a:xfrm>
        </p:spPr>
        <p:txBody>
          <a:bodyPr>
            <a:normAutofit fontScale="92500" lnSpcReduction="10000"/>
          </a:bodyPr>
          <a:lstStyle/>
          <a:p>
            <a:pPr marL="0" indent="0" eaLnBrk="0" hangingPunct="0">
              <a:buNone/>
            </a:pPr>
            <a:r>
              <a:rPr lang="en-CA" sz="2000" b="1" dirty="0">
                <a:latin typeface="+mn-lt"/>
              </a:rPr>
              <a:t>The main functions </a:t>
            </a:r>
            <a:r>
              <a:rPr lang="en-CA" sz="2000" b="1" u="sng" dirty="0">
                <a:latin typeface="+mn-lt"/>
              </a:rPr>
              <a:t>of the Medical Staff Credentialing &amp; Privileging team are to support with inquiries, including but not limited to: </a:t>
            </a:r>
            <a:r>
              <a:rPr lang="en-CA" sz="2000" dirty="0">
                <a:latin typeface="+mn-lt"/>
              </a:rPr>
              <a:t/>
            </a:r>
            <a:br>
              <a:rPr lang="en-CA" sz="2000" dirty="0">
                <a:latin typeface="+mn-lt"/>
              </a:rPr>
            </a:br>
            <a:r>
              <a:rPr lang="en-CA" sz="2000" dirty="0">
                <a:latin typeface="+mn-lt"/>
              </a:rPr>
              <a:t>  </a:t>
            </a:r>
          </a:p>
          <a:p>
            <a:pPr eaLnBrk="0" hangingPunct="0">
              <a:buFont typeface="Courier New" panose="02070309020205020404" pitchFamily="49" charset="0"/>
              <a:buChar char="o"/>
            </a:pPr>
            <a:r>
              <a:rPr lang="en-CA" sz="2000" dirty="0">
                <a:latin typeface="+mn-lt"/>
              </a:rPr>
              <a:t>Specifics regarding individual medical staff credentialing &amp; privileges in    your department</a:t>
            </a:r>
          </a:p>
          <a:p>
            <a:pPr eaLnBrk="0" hangingPunct="0">
              <a:buFont typeface="Courier New" panose="02070309020205020404" pitchFamily="49" charset="0"/>
              <a:buChar char="o"/>
            </a:pPr>
            <a:r>
              <a:rPr lang="en-CA" sz="2000" dirty="0">
                <a:latin typeface="+mn-lt"/>
              </a:rPr>
              <a:t>Reports/directory (CACTUS) for Medical Staff within your department</a:t>
            </a:r>
          </a:p>
          <a:p>
            <a:pPr eaLnBrk="0" hangingPunct="0">
              <a:buFont typeface="Courier New" panose="02070309020205020404" pitchFamily="49" charset="0"/>
              <a:buChar char="o"/>
            </a:pPr>
            <a:r>
              <a:rPr lang="en-CA" sz="2000" dirty="0">
                <a:latin typeface="+mn-lt"/>
              </a:rPr>
              <a:t>Provider Reappointment</a:t>
            </a:r>
          </a:p>
          <a:p>
            <a:pPr eaLnBrk="0" hangingPunct="0">
              <a:buFont typeface="Courier New" panose="02070309020205020404" pitchFamily="49" charset="0"/>
              <a:buChar char="o"/>
            </a:pPr>
            <a:r>
              <a:rPr lang="en-CA" sz="2000" dirty="0">
                <a:latin typeface="+mn-lt"/>
              </a:rPr>
              <a:t>Category Changes, leaves of absence, site changes &amp; Locum Tenens</a:t>
            </a:r>
          </a:p>
          <a:p>
            <a:endParaRPr lang="en-CA" dirty="0"/>
          </a:p>
        </p:txBody>
      </p:sp>
      <p:sp>
        <p:nvSpPr>
          <p:cNvPr id="6" name="Rectangle 5"/>
          <p:cNvSpPr/>
          <p:nvPr/>
        </p:nvSpPr>
        <p:spPr>
          <a:xfrm>
            <a:off x="606971" y="4677800"/>
            <a:ext cx="7375635" cy="923330"/>
          </a:xfrm>
          <a:prstGeom prst="rect">
            <a:avLst/>
          </a:prstGeom>
        </p:spPr>
        <p:txBody>
          <a:bodyPr wrap="square">
            <a:spAutoFit/>
          </a:bodyPr>
          <a:lstStyle/>
          <a:p>
            <a:r>
              <a:rPr lang="en-CA" b="1" dirty="0">
                <a:solidFill>
                  <a:srgbClr val="006AA8"/>
                </a:solidFill>
              </a:rPr>
              <a:t>For more information visit </a:t>
            </a:r>
            <a:r>
              <a:rPr lang="en-CA" dirty="0">
                <a:cs typeface="Lucida Sans Unicode" panose="020B0602030504020204" pitchFamily="34" charset="0"/>
                <a:hlinkClick r:id="rId3"/>
              </a:rPr>
              <a:t>https://medicalstaff.islandhealth.ca/organization/medical-academic-affairs/credentialing-and-privileging </a:t>
            </a:r>
            <a:endParaRPr lang="en-CA" dirty="0">
              <a:cs typeface="Lucida Sans Unicode" panose="020B0602030504020204" pitchFamily="34" charset="0"/>
            </a:endParaRPr>
          </a:p>
        </p:txBody>
      </p:sp>
      <p:grpSp>
        <p:nvGrpSpPr>
          <p:cNvPr id="7" name="Group 6"/>
          <p:cNvGrpSpPr/>
          <p:nvPr/>
        </p:nvGrpSpPr>
        <p:grpSpPr>
          <a:xfrm>
            <a:off x="9261992" y="1464163"/>
            <a:ext cx="2119752" cy="2066727"/>
            <a:chOff x="8256332" y="3899178"/>
            <a:chExt cx="3281864" cy="3439973"/>
          </a:xfrm>
        </p:grpSpPr>
        <p:sp>
          <p:nvSpPr>
            <p:cNvPr id="8" name="Rectangle 7"/>
            <p:cNvSpPr/>
            <p:nvPr/>
          </p:nvSpPr>
          <p:spPr>
            <a:xfrm>
              <a:off x="8256332" y="5597399"/>
              <a:ext cx="3281864" cy="1741752"/>
            </a:xfrm>
            <a:prstGeom prst="rect">
              <a:avLst/>
            </a:prstGeom>
          </p:spPr>
          <p:txBody>
            <a:bodyPr wrap="square">
              <a:spAutoFit/>
            </a:bodyPr>
            <a:lstStyle/>
            <a:p>
              <a:pPr lvl="0" algn="ctr"/>
              <a:r>
                <a:rPr lang="en-CA" sz="1200" b="1" dirty="0">
                  <a:solidFill>
                    <a:srgbClr val="006AA8"/>
                  </a:solidFill>
                  <a:cs typeface="Lucida Sans Unicode" panose="020B0602030504020204" pitchFamily="34" charset="0"/>
                </a:rPr>
                <a:t>Jill Pearman RM</a:t>
              </a:r>
            </a:p>
            <a:p>
              <a:pPr lvl="0" algn="ctr"/>
              <a:r>
                <a:rPr lang="en-CA" sz="1200" dirty="0">
                  <a:solidFill>
                    <a:srgbClr val="006AA8"/>
                  </a:solidFill>
                  <a:cs typeface="Lucida Sans Unicode" panose="020B0602030504020204" pitchFamily="34" charset="0"/>
                </a:rPr>
                <a:t>Medical Director, Medical Staff Credentialing, Privileging and Governance</a:t>
              </a:r>
              <a:r>
                <a:rPr lang="en-CA" sz="1400" dirty="0"/>
                <a:t/>
              </a:r>
              <a:br>
                <a:rPr lang="en-CA" sz="1400" dirty="0"/>
              </a:br>
              <a:endParaRPr lang="en-CA" sz="1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1820" y="3899178"/>
              <a:ext cx="2321140" cy="1549484"/>
            </a:xfrm>
            <a:prstGeom prst="rect">
              <a:avLst/>
            </a:prstGeom>
            <a:solidFill>
              <a:srgbClr val="00395B"/>
            </a:solidFill>
            <a:ln w="38100" cap="sq">
              <a:solidFill>
                <a:schemeClr val="tx1"/>
              </a:solidFill>
              <a:prstDash val="solid"/>
              <a:miter lim="800000"/>
            </a:ln>
            <a:effectLst>
              <a:outerShdw blurRad="50800" dist="38100" dir="2700000" algn="tl" rotWithShape="0">
                <a:srgbClr val="000000">
                  <a:alpha val="43000"/>
                </a:srgbClr>
              </a:outerShdw>
            </a:effectLst>
          </p:spPr>
        </p:pic>
      </p:grpSp>
      <p:sp>
        <p:nvSpPr>
          <p:cNvPr id="11" name="Rectangle 10"/>
          <p:cNvSpPr/>
          <p:nvPr/>
        </p:nvSpPr>
        <p:spPr>
          <a:xfrm>
            <a:off x="9163103" y="5139465"/>
            <a:ext cx="2317531" cy="738664"/>
          </a:xfrm>
          <a:prstGeom prst="rect">
            <a:avLst/>
          </a:prstGeom>
        </p:spPr>
        <p:txBody>
          <a:bodyPr wrap="square">
            <a:spAutoFit/>
          </a:bodyPr>
          <a:lstStyle/>
          <a:p>
            <a:pPr algn="ctr"/>
            <a:r>
              <a:rPr lang="en-CA" sz="1400" b="1" dirty="0" smtClean="0">
                <a:solidFill>
                  <a:srgbClr val="006AA8"/>
                </a:solidFill>
                <a:cs typeface="Lucida Sans Unicode" panose="020B0602030504020204" pitchFamily="34" charset="0"/>
              </a:rPr>
              <a:t>Jessica Havens</a:t>
            </a:r>
          </a:p>
          <a:p>
            <a:pPr algn="ctr"/>
            <a:r>
              <a:rPr lang="en-US" sz="1400" dirty="0" smtClean="0">
                <a:solidFill>
                  <a:srgbClr val="006AA8"/>
                </a:solidFill>
                <a:cs typeface="Lucida Sans Unicode" panose="020B0602030504020204" pitchFamily="34" charset="0"/>
              </a:rPr>
              <a:t>Manager</a:t>
            </a:r>
            <a:r>
              <a:rPr lang="en-US" sz="1400" dirty="0">
                <a:solidFill>
                  <a:srgbClr val="006AA8"/>
                </a:solidFill>
                <a:cs typeface="Lucida Sans Unicode" panose="020B0602030504020204" pitchFamily="34" charset="0"/>
              </a:rPr>
              <a:t>, Medical Staff Credentialing and Privileging</a:t>
            </a:r>
            <a:endParaRPr lang="en-CA" sz="1400" dirty="0">
              <a:solidFill>
                <a:srgbClr val="006AA8"/>
              </a:solidFill>
              <a:cs typeface="Lucida Sans Unicode" panose="020B0602030504020204" pitchFamily="34" charset="0"/>
            </a:endParaRPr>
          </a:p>
        </p:txBody>
      </p:sp>
      <p:pic>
        <p:nvPicPr>
          <p:cNvPr id="4" name="Picture 3"/>
          <p:cNvPicPr>
            <a:picLocks noChangeAspect="1"/>
          </p:cNvPicPr>
          <p:nvPr/>
        </p:nvPicPr>
        <p:blipFill>
          <a:blip r:embed="rId5"/>
          <a:stretch>
            <a:fillRect/>
          </a:stretch>
        </p:blipFill>
        <p:spPr>
          <a:xfrm>
            <a:off x="9544582" y="3368565"/>
            <a:ext cx="1554571" cy="1697327"/>
          </a:xfrm>
          <a:prstGeom prst="rect">
            <a:avLst/>
          </a:prstGeom>
        </p:spPr>
      </p:pic>
    </p:spTree>
    <p:extLst>
      <p:ext uri="{BB962C8B-B14F-4D97-AF65-F5344CB8AC3E}">
        <p14:creationId xmlns:p14="http://schemas.microsoft.com/office/powerpoint/2010/main" val="2735391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Enhanced Medical Staff Support (EMSS)</a:t>
            </a:r>
          </a:p>
        </p:txBody>
      </p:sp>
      <p:sp>
        <p:nvSpPr>
          <p:cNvPr id="3" name="Content Placeholder 2"/>
          <p:cNvSpPr>
            <a:spLocks noGrp="1"/>
          </p:cNvSpPr>
          <p:nvPr>
            <p:ph idx="1"/>
          </p:nvPr>
        </p:nvSpPr>
        <p:spPr>
          <a:xfrm>
            <a:off x="838201" y="1825625"/>
            <a:ext cx="6865882" cy="3178852"/>
          </a:xfrm>
        </p:spPr>
        <p:txBody>
          <a:bodyPr>
            <a:normAutofit fontScale="92500" lnSpcReduction="20000"/>
          </a:bodyPr>
          <a:lstStyle/>
          <a:p>
            <a:pPr marL="0" indent="0">
              <a:buNone/>
            </a:pPr>
            <a:r>
              <a:rPr lang="en-CA" sz="2400" b="1" dirty="0">
                <a:latin typeface="+mn-lt"/>
              </a:rPr>
              <a:t>The main functions of the Enhanced Medical Staff Support (EMSS) team are to: </a:t>
            </a:r>
          </a:p>
          <a:p>
            <a:pPr>
              <a:buFont typeface="Courier New" panose="02070309020205020404" pitchFamily="49" charset="0"/>
              <a:buChar char="o"/>
            </a:pPr>
            <a:r>
              <a:rPr lang="en-CA" sz="2400" dirty="0">
                <a:latin typeface="+mn-lt"/>
              </a:rPr>
              <a:t> Supports medical leaders who may be asked to attend to concerns raised regarding professionalism or performance of medical staff</a:t>
            </a:r>
          </a:p>
          <a:p>
            <a:pPr>
              <a:buFont typeface="Courier New" panose="02070309020205020404" pitchFamily="49" charset="0"/>
              <a:buChar char="o"/>
            </a:pPr>
            <a:r>
              <a:rPr lang="en-CA" sz="2400" dirty="0">
                <a:latin typeface="+mn-lt"/>
              </a:rPr>
              <a:t> Supports &amp; helps to resolve professional issues as they arise, &amp; works proactively to enhance the capacity &amp; ability of medical &amp; other leaders across the organization to understand, manage &amp; resolve concerns</a:t>
            </a:r>
          </a:p>
          <a:p>
            <a:pPr>
              <a:buFont typeface="Courier New" panose="02070309020205020404" pitchFamily="49" charset="0"/>
              <a:buChar char="o"/>
            </a:pPr>
            <a:r>
              <a:rPr lang="en-US" sz="2400" dirty="0">
                <a:latin typeface="+mn-lt"/>
              </a:rPr>
              <a:t> Supportive, solutions-based rather than punitive if possible</a:t>
            </a:r>
          </a:p>
          <a:p>
            <a:pPr marL="0" indent="0">
              <a:buNone/>
            </a:pPr>
            <a:endParaRPr lang="en-CA" dirty="0"/>
          </a:p>
        </p:txBody>
      </p:sp>
      <p:sp>
        <p:nvSpPr>
          <p:cNvPr id="6" name="Rectangle 5"/>
          <p:cNvSpPr/>
          <p:nvPr/>
        </p:nvSpPr>
        <p:spPr>
          <a:xfrm>
            <a:off x="909146" y="5004477"/>
            <a:ext cx="7701454" cy="1200329"/>
          </a:xfrm>
          <a:prstGeom prst="rect">
            <a:avLst/>
          </a:prstGeom>
        </p:spPr>
        <p:txBody>
          <a:bodyPr wrap="square">
            <a:spAutoFit/>
          </a:bodyPr>
          <a:lstStyle/>
          <a:p>
            <a:r>
              <a:rPr lang="en-CA" b="1" dirty="0">
                <a:solidFill>
                  <a:srgbClr val="006AA8"/>
                </a:solidFill>
              </a:rPr>
              <a:t>For more information visit </a:t>
            </a:r>
          </a:p>
          <a:p>
            <a:r>
              <a:rPr lang="en-CA" dirty="0">
                <a:cs typeface="Lucida Sans Unicode" panose="020B0602030504020204" pitchFamily="34" charset="0"/>
                <a:hlinkClick r:id="rId3"/>
              </a:rPr>
              <a:t>https://medicalstaff.islandhealth.ca/organization/medical-academic-affairs/enhanced-medical-staff-support-emss  </a:t>
            </a:r>
            <a:endParaRPr lang="en-CA" dirty="0">
              <a:cs typeface="Lucida Sans Unicode" panose="020B0602030504020204" pitchFamily="34" charset="0"/>
            </a:endParaRPr>
          </a:p>
          <a:p>
            <a:r>
              <a:rPr lang="en-CA" dirty="0">
                <a:solidFill>
                  <a:srgbClr val="006AA8"/>
                </a:solidFill>
                <a:cs typeface="Lucida Sans Unicode" panose="020B0602030504020204" pitchFamily="34" charset="0"/>
              </a:rPr>
              <a:t>or contact </a:t>
            </a:r>
            <a:r>
              <a:rPr lang="en-CA" dirty="0">
                <a:cs typeface="Lucida Sans Unicode" panose="020B0602030504020204" pitchFamily="34" charset="0"/>
                <a:hlinkClick r:id="rId4"/>
              </a:rPr>
              <a:t>Bruce.Campana@islandhealth.ca</a:t>
            </a:r>
            <a:r>
              <a:rPr lang="en-CA" dirty="0">
                <a:cs typeface="Lucida Sans Unicode" panose="020B0602030504020204" pitchFamily="34" charset="0"/>
              </a:rPr>
              <a:t> </a:t>
            </a:r>
          </a:p>
        </p:txBody>
      </p:sp>
      <p:grpSp>
        <p:nvGrpSpPr>
          <p:cNvPr id="7" name="Group 6"/>
          <p:cNvGrpSpPr/>
          <p:nvPr/>
        </p:nvGrpSpPr>
        <p:grpSpPr>
          <a:xfrm>
            <a:off x="7479776" y="2114387"/>
            <a:ext cx="3202645" cy="2568724"/>
            <a:chOff x="913925" y="1741823"/>
            <a:chExt cx="2868557" cy="2241980"/>
          </a:xfrm>
        </p:grpSpPr>
        <p:sp>
          <p:nvSpPr>
            <p:cNvPr id="8" name="Rectangle 7"/>
            <p:cNvSpPr/>
            <p:nvPr/>
          </p:nvSpPr>
          <p:spPr>
            <a:xfrm>
              <a:off x="913925" y="3339098"/>
              <a:ext cx="2868557" cy="644705"/>
            </a:xfrm>
            <a:prstGeom prst="rect">
              <a:avLst/>
            </a:prstGeom>
          </p:spPr>
          <p:txBody>
            <a:bodyPr wrap="square">
              <a:spAutoFit/>
            </a:bodyPr>
            <a:lstStyle/>
            <a:p>
              <a:pPr lvl="0" algn="ctr"/>
              <a:r>
                <a:rPr lang="en-CA" sz="1400" b="1" dirty="0">
                  <a:solidFill>
                    <a:srgbClr val="006AA8"/>
                  </a:solidFill>
                  <a:cs typeface="Lucida Sans Unicode" panose="020B0602030504020204" pitchFamily="34" charset="0"/>
                </a:rPr>
                <a:t>Dr. Bruce Campana</a:t>
              </a:r>
            </a:p>
            <a:p>
              <a:pPr lvl="0" algn="ctr"/>
              <a:r>
                <a:rPr lang="en-CA" sz="1400" dirty="0">
                  <a:solidFill>
                    <a:srgbClr val="006AA8"/>
                  </a:solidFill>
                  <a:cs typeface="Lucida Sans Unicode" panose="020B0602030504020204" pitchFamily="34" charset="0"/>
                </a:rPr>
                <a:t>Medical Director, </a:t>
              </a:r>
              <a:br>
                <a:rPr lang="en-CA" sz="1400" dirty="0">
                  <a:solidFill>
                    <a:srgbClr val="006AA8"/>
                  </a:solidFill>
                  <a:cs typeface="Lucida Sans Unicode" panose="020B0602030504020204" pitchFamily="34" charset="0"/>
                </a:rPr>
              </a:br>
              <a:r>
                <a:rPr lang="en-CA" sz="1400" dirty="0">
                  <a:solidFill>
                    <a:srgbClr val="006AA8"/>
                  </a:solidFill>
                  <a:cs typeface="Lucida Sans Unicode" panose="020B0602030504020204" pitchFamily="34" charset="0"/>
                </a:rPr>
                <a:t>Enhanced Medical Staff</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779" r="24778"/>
            <a:stretch/>
          </p:blipFill>
          <p:spPr>
            <a:xfrm>
              <a:off x="1716832" y="1741823"/>
              <a:ext cx="1262743" cy="1596838"/>
            </a:xfrm>
            <a:prstGeom prst="rect">
              <a:avLst/>
            </a:prstGeom>
            <a:ln w="28575">
              <a:solidFill>
                <a:srgbClr val="00395B"/>
              </a:solidFill>
            </a:ln>
          </p:spPr>
        </p:pic>
      </p:grpSp>
      <p:sp>
        <p:nvSpPr>
          <p:cNvPr id="11" name="Rectangle 10"/>
          <p:cNvSpPr/>
          <p:nvPr/>
        </p:nvSpPr>
        <p:spPr>
          <a:xfrm>
            <a:off x="9514090" y="3944447"/>
            <a:ext cx="3202645" cy="738664"/>
          </a:xfrm>
          <a:prstGeom prst="rect">
            <a:avLst/>
          </a:prstGeom>
        </p:spPr>
        <p:txBody>
          <a:bodyPr wrap="square">
            <a:spAutoFit/>
          </a:bodyPr>
          <a:lstStyle/>
          <a:p>
            <a:pPr lvl="0" algn="ctr"/>
            <a:r>
              <a:rPr lang="en-CA" sz="1400" b="1" dirty="0">
                <a:solidFill>
                  <a:srgbClr val="006AA8"/>
                </a:solidFill>
                <a:cs typeface="Lucida Sans Unicode" panose="020B0602030504020204" pitchFamily="34" charset="0"/>
              </a:rPr>
              <a:t>Daphne Van der Boom</a:t>
            </a:r>
          </a:p>
          <a:p>
            <a:pPr lvl="0" algn="ctr"/>
            <a:r>
              <a:rPr lang="en-CA" sz="1400" dirty="0">
                <a:solidFill>
                  <a:srgbClr val="006AA8"/>
                </a:solidFill>
                <a:cs typeface="Lucida Sans Unicode" panose="020B0602030504020204" pitchFamily="34" charset="0"/>
              </a:rPr>
              <a:t>HR Specialist, </a:t>
            </a:r>
            <a:br>
              <a:rPr lang="en-CA" sz="1400" dirty="0">
                <a:solidFill>
                  <a:srgbClr val="006AA8"/>
                </a:solidFill>
                <a:cs typeface="Lucida Sans Unicode" panose="020B0602030504020204" pitchFamily="34" charset="0"/>
              </a:rPr>
            </a:br>
            <a:r>
              <a:rPr lang="en-CA" sz="1400" dirty="0">
                <a:solidFill>
                  <a:srgbClr val="006AA8"/>
                </a:solidFill>
                <a:cs typeface="Lucida Sans Unicode" panose="020B0602030504020204" pitchFamily="34" charset="0"/>
              </a:rPr>
              <a:t>Enhanced Medical Staff</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5731" y="2119734"/>
            <a:ext cx="1143016" cy="1824213"/>
          </a:xfrm>
          <a:prstGeom prst="rect">
            <a:avLst/>
          </a:prstGeom>
          <a:ln w="28575">
            <a:solidFill>
              <a:srgbClr val="00395B"/>
            </a:solidFill>
          </a:ln>
        </p:spPr>
      </p:pic>
    </p:spTree>
    <p:extLst>
      <p:ext uri="{BB962C8B-B14F-4D97-AF65-F5344CB8AC3E}">
        <p14:creationId xmlns:p14="http://schemas.microsoft.com/office/powerpoint/2010/main" val="531897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793" y="0"/>
            <a:ext cx="9045641" cy="6811761"/>
          </a:xfrm>
          <a:prstGeom prst="rect">
            <a:avLst/>
          </a:prstGeom>
        </p:spPr>
      </p:pic>
      <p:sp>
        <p:nvSpPr>
          <p:cNvPr id="4" name="Rectangle 3"/>
          <p:cNvSpPr/>
          <p:nvPr/>
        </p:nvSpPr>
        <p:spPr>
          <a:xfrm>
            <a:off x="2805131" y="4383764"/>
            <a:ext cx="645795" cy="165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845227" y="4549499"/>
            <a:ext cx="154686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No</a:t>
            </a:r>
            <a:endParaRPr lang="en-CA" dirty="0"/>
          </a:p>
        </p:txBody>
      </p:sp>
      <p:sp>
        <p:nvSpPr>
          <p:cNvPr id="2" name="Rectangle 1"/>
          <p:cNvSpPr/>
          <p:nvPr/>
        </p:nvSpPr>
        <p:spPr>
          <a:xfrm>
            <a:off x="7521933" y="5876014"/>
            <a:ext cx="126425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29369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latin typeface="+mj-lt"/>
              </a:rPr>
              <a:t>Partnerships, Communication &amp; Leadership Development</a:t>
            </a:r>
            <a:endParaRPr lang="en-CA" dirty="0">
              <a:latin typeface="+mj-lt"/>
            </a:endParaRPr>
          </a:p>
        </p:txBody>
      </p:sp>
      <p:sp>
        <p:nvSpPr>
          <p:cNvPr id="3" name="Content Placeholder 2"/>
          <p:cNvSpPr>
            <a:spLocks noGrp="1"/>
          </p:cNvSpPr>
          <p:nvPr>
            <p:ph idx="1"/>
          </p:nvPr>
        </p:nvSpPr>
        <p:spPr>
          <a:xfrm>
            <a:off x="838199" y="1825625"/>
            <a:ext cx="7627883" cy="3340209"/>
          </a:xfrm>
        </p:spPr>
        <p:txBody>
          <a:bodyPr>
            <a:normAutofit fontScale="92500" lnSpcReduction="10000"/>
          </a:bodyPr>
          <a:lstStyle/>
          <a:p>
            <a:pPr>
              <a:buFont typeface="Courier New" panose="02070309020205020404" pitchFamily="49" charset="0"/>
              <a:buChar char="o"/>
            </a:pPr>
            <a:r>
              <a:rPr lang="en-CA" sz="2000" dirty="0" smtClean="0">
                <a:latin typeface="+mn-lt"/>
              </a:rPr>
              <a:t>Medical </a:t>
            </a:r>
            <a:r>
              <a:rPr lang="en-CA" sz="2000" dirty="0">
                <a:latin typeface="+mn-lt"/>
              </a:rPr>
              <a:t>staff communications including medical staff website (</a:t>
            </a:r>
            <a:r>
              <a:rPr lang="en-CA" sz="2000" dirty="0">
                <a:latin typeface="+mn-lt"/>
                <a:hlinkClick r:id="rId3"/>
              </a:rPr>
              <a:t>https://medicalstaff.islandhealth.ca</a:t>
            </a:r>
            <a:r>
              <a:rPr lang="en-CA" sz="2000" dirty="0">
                <a:latin typeface="+mn-lt"/>
              </a:rPr>
              <a:t>), newsletters &amp; bulletins, events calendar, town halls</a:t>
            </a:r>
          </a:p>
          <a:p>
            <a:pPr>
              <a:buFont typeface="Courier New" panose="02070309020205020404" pitchFamily="49" charset="0"/>
              <a:buChar char="o"/>
            </a:pPr>
            <a:r>
              <a:rPr lang="en-CA" sz="2000" dirty="0">
                <a:latin typeface="+mn-lt"/>
              </a:rPr>
              <a:t>Develop &amp; support systems navigation through orientation for medical leaders &amp; medical staff; additional supports available for rural physicians.</a:t>
            </a:r>
          </a:p>
          <a:p>
            <a:pPr lvl="0">
              <a:buFont typeface="Courier New" panose="02070309020205020404" pitchFamily="49" charset="0"/>
              <a:buChar char="o"/>
            </a:pPr>
            <a:r>
              <a:rPr lang="en-CA" sz="2000" dirty="0">
                <a:latin typeface="Calibri" panose="020F0502020204030204"/>
              </a:rPr>
              <a:t>Support departmental CPD rounds and other organizational education. </a:t>
            </a:r>
          </a:p>
          <a:p>
            <a:pPr lvl="0">
              <a:buFont typeface="Courier New" panose="02070309020205020404" pitchFamily="49" charset="0"/>
              <a:buChar char="o"/>
            </a:pPr>
            <a:r>
              <a:rPr lang="en-CA" sz="2000" dirty="0">
                <a:latin typeface="Calibri" panose="020F0502020204030204"/>
              </a:rPr>
              <a:t> Advises on CME accreditation process.</a:t>
            </a:r>
          </a:p>
          <a:p>
            <a:pPr lvl="0">
              <a:buFont typeface="Courier New" panose="02070309020205020404" pitchFamily="49" charset="0"/>
              <a:buChar char="o"/>
            </a:pPr>
            <a:r>
              <a:rPr lang="en-CA" sz="2000" dirty="0">
                <a:latin typeface="Calibri" panose="020F0502020204030204"/>
              </a:rPr>
              <a:t> Develops leadership development programing</a:t>
            </a:r>
          </a:p>
          <a:p>
            <a:pPr lvl="0">
              <a:buFont typeface="Courier New" panose="02070309020205020404" pitchFamily="49" charset="0"/>
              <a:buChar char="o"/>
            </a:pPr>
            <a:r>
              <a:rPr lang="en-CA" sz="2000" dirty="0">
                <a:latin typeface="Calibri" panose="020F0502020204030204"/>
              </a:rPr>
              <a:t> Promotes learning opportunities</a:t>
            </a:r>
          </a:p>
          <a:p>
            <a:pPr lvl="0">
              <a:buFont typeface="Courier New" panose="02070309020205020404" pitchFamily="49" charset="0"/>
              <a:buChar char="o"/>
            </a:pPr>
            <a:r>
              <a:rPr lang="en-CA" sz="2000" dirty="0">
                <a:latin typeface="Calibri" panose="020F0502020204030204"/>
              </a:rPr>
              <a:t> Administration of education funding</a:t>
            </a:r>
          </a:p>
          <a:p>
            <a:endParaRPr lang="en-CA" dirty="0"/>
          </a:p>
        </p:txBody>
      </p:sp>
      <p:sp>
        <p:nvSpPr>
          <p:cNvPr id="6" name="Rectangle 5"/>
          <p:cNvSpPr/>
          <p:nvPr/>
        </p:nvSpPr>
        <p:spPr>
          <a:xfrm>
            <a:off x="838199" y="5300771"/>
            <a:ext cx="8166539" cy="1077218"/>
          </a:xfrm>
          <a:prstGeom prst="rect">
            <a:avLst/>
          </a:prstGeom>
        </p:spPr>
        <p:txBody>
          <a:bodyPr wrap="square">
            <a:spAutoFit/>
          </a:bodyPr>
          <a:lstStyle/>
          <a:p>
            <a:r>
              <a:rPr lang="en-CA" sz="1600" b="1" dirty="0">
                <a:solidFill>
                  <a:srgbClr val="006AA8"/>
                </a:solidFill>
                <a:cs typeface="Lucida Sans Unicode" panose="020B0602030504020204" pitchFamily="34" charset="0"/>
              </a:rPr>
              <a:t>For more information visit </a:t>
            </a:r>
            <a:r>
              <a:rPr lang="en-CA" sz="1600" dirty="0">
                <a:cs typeface="Lucida Sans Unicode" panose="020B0602030504020204" pitchFamily="34" charset="0"/>
                <a:hlinkClick r:id="rId4"/>
              </a:rPr>
              <a:t>https://medicalstaff.islandhealth.ca/organization/medical-academic-affairs/communications-and-development </a:t>
            </a:r>
            <a:endParaRPr lang="en-CA" sz="1600" dirty="0">
              <a:cs typeface="Lucida Sans Unicode" panose="020B0602030504020204" pitchFamily="34" charset="0"/>
            </a:endParaRPr>
          </a:p>
          <a:p>
            <a:endParaRPr lang="en-CA" sz="1600" dirty="0">
              <a:cs typeface="Lucida Sans Unicode" panose="020B0602030504020204" pitchFamily="34" charset="0"/>
            </a:endParaRPr>
          </a:p>
          <a:p>
            <a:r>
              <a:rPr lang="en-CA" sz="1600" dirty="0" smtClean="0">
                <a:solidFill>
                  <a:srgbClr val="006AA8"/>
                </a:solidFill>
                <a:cs typeface="Lucida Sans Unicode" panose="020B0602030504020204" pitchFamily="34" charset="0"/>
              </a:rPr>
              <a:t>C</a:t>
            </a:r>
            <a:r>
              <a:rPr lang="en-CA" sz="1600" dirty="0" smtClean="0">
                <a:solidFill>
                  <a:srgbClr val="006AA8"/>
                </a:solidFill>
                <a:cs typeface="Lucida Sans Unicode" panose="020B0602030504020204" pitchFamily="34" charset="0"/>
              </a:rPr>
              <a:t>ontact: </a:t>
            </a:r>
            <a:r>
              <a:rPr lang="en-CA" sz="1600" dirty="0" smtClean="0">
                <a:cs typeface="Lucida Sans Unicode" panose="020B0602030504020204" pitchFamily="34" charset="0"/>
                <a:hlinkClick r:id="rId5"/>
              </a:rPr>
              <a:t>MedStaffCommunications@islandhealth.ca</a:t>
            </a:r>
            <a:r>
              <a:rPr lang="en-CA" sz="1600" dirty="0" smtClean="0">
                <a:cs typeface="Lucida Sans Unicode" panose="020B0602030504020204" pitchFamily="34" charset="0"/>
              </a:rPr>
              <a:t> </a:t>
            </a:r>
            <a:r>
              <a:rPr lang="en-CA" sz="1600" dirty="0" smtClean="0">
                <a:solidFill>
                  <a:srgbClr val="006AA8"/>
                </a:solidFill>
              </a:rPr>
              <a:t>or </a:t>
            </a:r>
            <a:r>
              <a:rPr lang="en-CA" sz="1600" dirty="0" smtClean="0">
                <a:hlinkClick r:id="rId6"/>
              </a:rPr>
              <a:t>MedStaffDevelopment@islandhealth.ca</a:t>
            </a:r>
            <a:endParaRPr lang="en-CA" sz="1600" dirty="0">
              <a:cs typeface="Lucida Sans Unicode" panose="020B0602030504020204" pitchFamily="34" charset="0"/>
            </a:endParaRPr>
          </a:p>
        </p:txBody>
      </p:sp>
      <p:pic>
        <p:nvPicPr>
          <p:cNvPr id="4" name="Picture 3"/>
          <p:cNvPicPr>
            <a:picLocks noChangeAspect="1"/>
          </p:cNvPicPr>
          <p:nvPr/>
        </p:nvPicPr>
        <p:blipFill>
          <a:blip r:embed="rId7"/>
          <a:stretch>
            <a:fillRect/>
          </a:stretch>
        </p:blipFill>
        <p:spPr>
          <a:xfrm>
            <a:off x="9490607" y="1825625"/>
            <a:ext cx="2462997" cy="2475191"/>
          </a:xfrm>
          <a:prstGeom prst="rect">
            <a:avLst/>
          </a:prstGeom>
        </p:spPr>
      </p:pic>
    </p:spTree>
    <p:extLst>
      <p:ext uri="{BB962C8B-B14F-4D97-AF65-F5344CB8AC3E}">
        <p14:creationId xmlns:p14="http://schemas.microsoft.com/office/powerpoint/2010/main" val="1203829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mj-lt"/>
              </a:rPr>
              <a:t>Recruitment</a:t>
            </a:r>
            <a:endParaRPr lang="en-CA" dirty="0">
              <a:latin typeface="+mj-lt"/>
            </a:endParaRPr>
          </a:p>
        </p:txBody>
      </p:sp>
      <p:sp>
        <p:nvSpPr>
          <p:cNvPr id="3" name="Content Placeholder 2"/>
          <p:cNvSpPr>
            <a:spLocks noGrp="1"/>
          </p:cNvSpPr>
          <p:nvPr>
            <p:ph idx="1"/>
          </p:nvPr>
        </p:nvSpPr>
        <p:spPr>
          <a:xfrm>
            <a:off x="838200" y="1528763"/>
            <a:ext cx="8179676" cy="3258700"/>
          </a:xfrm>
        </p:spPr>
        <p:txBody>
          <a:bodyPr>
            <a:normAutofit/>
          </a:bodyPr>
          <a:lstStyle/>
          <a:p>
            <a:pPr marL="0" indent="0">
              <a:buNone/>
            </a:pPr>
            <a:r>
              <a:rPr lang="en-CA" sz="2000" b="1" dirty="0" smtClean="0">
                <a:latin typeface="+mn-lt"/>
              </a:rPr>
              <a:t> </a:t>
            </a:r>
            <a:endParaRPr lang="en-CA" sz="2000" b="1" dirty="0">
              <a:latin typeface="+mn-lt"/>
            </a:endParaRPr>
          </a:p>
          <a:p>
            <a:pPr marL="285750" indent="-285750">
              <a:buFont typeface="Courier New" panose="02070309020205020404" pitchFamily="49" charset="0"/>
              <a:buChar char="o"/>
            </a:pPr>
            <a:r>
              <a:rPr lang="en-CA" sz="2000" dirty="0">
                <a:latin typeface="+mn-lt"/>
              </a:rPr>
              <a:t>Human Resource Planning</a:t>
            </a:r>
          </a:p>
          <a:p>
            <a:pPr marL="285750" indent="-285750">
              <a:buFont typeface="Courier New" panose="02070309020205020404" pitchFamily="49" charset="0"/>
              <a:buChar char="o"/>
            </a:pPr>
            <a:r>
              <a:rPr lang="en-CA" sz="2000" dirty="0">
                <a:latin typeface="+mn-lt"/>
              </a:rPr>
              <a:t>Assist departments with impact assessment &amp; approval process for recruitment of physicians, midwives and dentists</a:t>
            </a:r>
          </a:p>
          <a:p>
            <a:pPr marL="285750" indent="-285750">
              <a:buFont typeface="Courier New" panose="02070309020205020404" pitchFamily="49" charset="0"/>
              <a:buChar char="o"/>
            </a:pPr>
            <a:r>
              <a:rPr lang="en-CA" sz="2000" dirty="0">
                <a:latin typeface="+mn-lt"/>
              </a:rPr>
              <a:t>Provide advice &amp; support to ensure compliance with the recruitment policy </a:t>
            </a:r>
          </a:p>
          <a:p>
            <a:pPr marL="285750" indent="-285750">
              <a:buFont typeface="Courier New" panose="02070309020205020404" pitchFamily="49" charset="0"/>
              <a:buChar char="o"/>
            </a:pPr>
            <a:r>
              <a:rPr lang="en-CA" sz="2000" dirty="0">
                <a:latin typeface="+mn-lt"/>
              </a:rPr>
              <a:t>Support search &amp; selection processes</a:t>
            </a:r>
          </a:p>
          <a:p>
            <a:pPr marL="285750" indent="-285750">
              <a:buFont typeface="Courier New" panose="02070309020205020404" pitchFamily="49" charset="0"/>
              <a:buChar char="o"/>
            </a:pPr>
            <a:r>
              <a:rPr lang="en-CA" sz="2000" dirty="0">
                <a:latin typeface="+mn-lt"/>
              </a:rPr>
              <a:t>Manage the Practice Ready Assessment &amp; UBC IMG Return of Service programs</a:t>
            </a:r>
          </a:p>
          <a:p>
            <a:pPr marL="0" indent="0">
              <a:buNone/>
            </a:pPr>
            <a:endParaRPr lang="en-CA" dirty="0"/>
          </a:p>
        </p:txBody>
      </p:sp>
      <p:sp>
        <p:nvSpPr>
          <p:cNvPr id="6" name="Rectangle 5"/>
          <p:cNvSpPr/>
          <p:nvPr/>
        </p:nvSpPr>
        <p:spPr>
          <a:xfrm>
            <a:off x="838200" y="4831056"/>
            <a:ext cx="7772400" cy="1200329"/>
          </a:xfrm>
          <a:prstGeom prst="rect">
            <a:avLst/>
          </a:prstGeom>
        </p:spPr>
        <p:txBody>
          <a:bodyPr wrap="square">
            <a:spAutoFit/>
          </a:bodyPr>
          <a:lstStyle/>
          <a:p>
            <a:r>
              <a:rPr lang="en-CA" b="1" dirty="0">
                <a:solidFill>
                  <a:srgbClr val="006AA8"/>
                </a:solidFill>
                <a:cs typeface="Lucida Sans Unicode" panose="020B0602030504020204" pitchFamily="34" charset="0"/>
              </a:rPr>
              <a:t>For more information visit </a:t>
            </a:r>
          </a:p>
          <a:p>
            <a:r>
              <a:rPr lang="en-CA" dirty="0">
                <a:cs typeface="Lucida Sans Unicode" panose="020B0602030504020204" pitchFamily="34" charset="0"/>
                <a:hlinkClick r:id="rId3"/>
              </a:rPr>
              <a:t>https://medicalstaff.islandhealth.ca/organization/medical-academic-affairs/recruitment </a:t>
            </a:r>
            <a:endParaRPr lang="en-CA" dirty="0">
              <a:cs typeface="Lucida Sans Unicode" panose="020B0602030504020204" pitchFamily="34" charset="0"/>
            </a:endParaRPr>
          </a:p>
          <a:p>
            <a:r>
              <a:rPr lang="en-CA" dirty="0">
                <a:solidFill>
                  <a:srgbClr val="006AA8"/>
                </a:solidFill>
                <a:cs typeface="Lucida Sans Unicode" panose="020B0602030504020204" pitchFamily="34" charset="0"/>
              </a:rPr>
              <a:t>or contact </a:t>
            </a:r>
            <a:r>
              <a:rPr lang="en-CA" dirty="0">
                <a:cs typeface="Lucida Sans Unicode" panose="020B0602030504020204" pitchFamily="34" charset="0"/>
                <a:hlinkClick r:id="rId4"/>
              </a:rPr>
              <a:t>Eva.Vincent@islandhealth.ca </a:t>
            </a:r>
            <a:endParaRPr lang="en-CA" dirty="0">
              <a:cs typeface="Lucida Sans Unicode" panose="020B0602030504020204" pitchFamily="34" charset="0"/>
            </a:endParaRPr>
          </a:p>
        </p:txBody>
      </p:sp>
      <p:grpSp>
        <p:nvGrpSpPr>
          <p:cNvPr id="7" name="Group 6"/>
          <p:cNvGrpSpPr/>
          <p:nvPr/>
        </p:nvGrpSpPr>
        <p:grpSpPr>
          <a:xfrm>
            <a:off x="9602642" y="2623202"/>
            <a:ext cx="2210984" cy="2341460"/>
            <a:chOff x="9057493" y="5412896"/>
            <a:chExt cx="2664296" cy="3165717"/>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8834" y="5412896"/>
              <a:ext cx="1867443" cy="1881379"/>
            </a:xfrm>
            <a:prstGeom prst="rect">
              <a:avLst/>
            </a:prstGeom>
            <a:ln>
              <a:solidFill>
                <a:srgbClr val="00395B"/>
              </a:solidFill>
            </a:ln>
          </p:spPr>
        </p:pic>
        <p:sp>
          <p:nvSpPr>
            <p:cNvPr id="9" name="TextBox 8"/>
            <p:cNvSpPr txBox="1"/>
            <p:nvPr/>
          </p:nvSpPr>
          <p:spPr>
            <a:xfrm>
              <a:off x="9057493" y="7330246"/>
              <a:ext cx="2664296" cy="1248367"/>
            </a:xfrm>
            <a:prstGeom prst="rect">
              <a:avLst/>
            </a:prstGeom>
            <a:noFill/>
          </p:spPr>
          <p:txBody>
            <a:bodyPr wrap="square" rtlCol="0">
              <a:spAutoFit/>
            </a:bodyPr>
            <a:lstStyle/>
            <a:p>
              <a:pPr algn="ctr"/>
              <a:r>
                <a:rPr lang="en-CA" sz="1200" b="1" dirty="0">
                  <a:solidFill>
                    <a:srgbClr val="006AA8"/>
                  </a:solidFill>
                  <a:cs typeface="Lucida Sans Unicode" panose="020B0602030504020204" pitchFamily="34" charset="0"/>
                </a:rPr>
                <a:t>Keith Menard</a:t>
              </a:r>
            </a:p>
            <a:p>
              <a:pPr algn="ctr"/>
              <a:r>
                <a:rPr lang="en-US" sz="1200" dirty="0">
                  <a:solidFill>
                    <a:srgbClr val="006AA8"/>
                  </a:solidFill>
                  <a:cs typeface="Lucida Sans Unicode" panose="020B0602030504020204" pitchFamily="34" charset="0"/>
                </a:rPr>
                <a:t>Medical Director, Medical Staff Human Resources Planning</a:t>
              </a:r>
              <a:r>
                <a:rPr lang="en-CA" dirty="0"/>
                <a:t/>
              </a:r>
              <a:br>
                <a:rPr lang="en-CA" dirty="0"/>
              </a:br>
              <a:endParaRPr lang="en-CA" dirty="0"/>
            </a:p>
          </p:txBody>
        </p:sp>
      </p:grpSp>
      <p:grpSp>
        <p:nvGrpSpPr>
          <p:cNvPr id="10" name="Group 9"/>
          <p:cNvGrpSpPr/>
          <p:nvPr/>
        </p:nvGrpSpPr>
        <p:grpSpPr>
          <a:xfrm>
            <a:off x="9496972" y="4842349"/>
            <a:ext cx="2284506" cy="2015651"/>
            <a:chOff x="8325781" y="2776871"/>
            <a:chExt cx="2664296" cy="2240287"/>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5529" y="2776871"/>
              <a:ext cx="1810544" cy="1154916"/>
            </a:xfrm>
            <a:prstGeom prst="rect">
              <a:avLst/>
            </a:prstGeom>
            <a:noFill/>
            <a:ln w="28575">
              <a:solidFill>
                <a:srgbClr val="00395B"/>
              </a:solidFill>
            </a:ln>
            <a:effectLst/>
          </p:spPr>
        </p:pic>
        <p:sp>
          <p:nvSpPr>
            <p:cNvPr id="12" name="TextBox 11"/>
            <p:cNvSpPr txBox="1"/>
            <p:nvPr/>
          </p:nvSpPr>
          <p:spPr>
            <a:xfrm>
              <a:off x="8325781" y="3990926"/>
              <a:ext cx="2664296" cy="1026232"/>
            </a:xfrm>
            <a:prstGeom prst="rect">
              <a:avLst/>
            </a:prstGeom>
            <a:noFill/>
          </p:spPr>
          <p:txBody>
            <a:bodyPr wrap="square" rtlCol="0">
              <a:spAutoFit/>
            </a:bodyPr>
            <a:lstStyle/>
            <a:p>
              <a:pPr algn="ctr"/>
              <a:r>
                <a:rPr lang="en-CA" sz="1200" b="1" dirty="0">
                  <a:solidFill>
                    <a:srgbClr val="006AA8"/>
                  </a:solidFill>
                  <a:cs typeface="Lucida Sans Unicode" panose="020B0602030504020204" pitchFamily="34" charset="0"/>
                </a:rPr>
                <a:t>Eva Vincent</a:t>
              </a:r>
            </a:p>
            <a:p>
              <a:pPr algn="ctr"/>
              <a:r>
                <a:rPr lang="en-CA" sz="1200" dirty="0">
                  <a:solidFill>
                    <a:srgbClr val="006AA8"/>
                  </a:solidFill>
                  <a:cs typeface="Lucida Sans Unicode" panose="020B0602030504020204" pitchFamily="34" charset="0"/>
                </a:rPr>
                <a:t>Manager, </a:t>
              </a:r>
            </a:p>
            <a:p>
              <a:pPr algn="ctr"/>
              <a:r>
                <a:rPr lang="en-CA" sz="1200" dirty="0">
                  <a:solidFill>
                    <a:srgbClr val="006AA8"/>
                  </a:solidFill>
                  <a:cs typeface="Lucida Sans Unicode" panose="020B0602030504020204" pitchFamily="34" charset="0"/>
                </a:rPr>
                <a:t>Medical Staff Recruitment</a:t>
              </a:r>
            </a:p>
            <a:p>
              <a:pPr algn="ctr"/>
              <a:endParaRPr lang="en-CA" dirty="0"/>
            </a:p>
          </p:txBody>
        </p:sp>
      </p:grpSp>
      <p:sp>
        <p:nvSpPr>
          <p:cNvPr id="4" name="Rectangle 3"/>
          <p:cNvSpPr/>
          <p:nvPr/>
        </p:nvSpPr>
        <p:spPr>
          <a:xfrm>
            <a:off x="9203841" y="1939378"/>
            <a:ext cx="3008586" cy="646331"/>
          </a:xfrm>
          <a:prstGeom prst="rect">
            <a:avLst/>
          </a:prstGeom>
        </p:spPr>
        <p:txBody>
          <a:bodyPr wrap="square">
            <a:spAutoFit/>
          </a:bodyPr>
          <a:lstStyle/>
          <a:p>
            <a:pPr lvl="0" algn="ctr"/>
            <a:r>
              <a:rPr lang="en-CA" sz="1200" b="1" dirty="0" smtClean="0">
                <a:solidFill>
                  <a:srgbClr val="006AA8"/>
                </a:solidFill>
                <a:cs typeface="Lucida Sans Unicode" panose="020B0602030504020204" pitchFamily="34" charset="0"/>
              </a:rPr>
              <a:t>Maria Kang</a:t>
            </a:r>
            <a:endParaRPr lang="en-CA" sz="1200" b="1" dirty="0">
              <a:solidFill>
                <a:srgbClr val="006AA8"/>
              </a:solidFill>
              <a:cs typeface="Lucida Sans Unicode" panose="020B0602030504020204" pitchFamily="34" charset="0"/>
            </a:endParaRPr>
          </a:p>
          <a:p>
            <a:pPr lvl="0" algn="ctr"/>
            <a:r>
              <a:rPr lang="en-US" sz="1200" dirty="0">
                <a:solidFill>
                  <a:srgbClr val="006AA8"/>
                </a:solidFill>
                <a:cs typeface="Lucida Sans Unicode" panose="020B0602030504020204" pitchFamily="34" charset="0"/>
              </a:rPr>
              <a:t>Medical Director, </a:t>
            </a:r>
            <a:r>
              <a:rPr lang="en-US" sz="1200" dirty="0" smtClean="0">
                <a:solidFill>
                  <a:srgbClr val="006AA8"/>
                </a:solidFill>
                <a:cs typeface="Lucida Sans Unicode" panose="020B0602030504020204" pitchFamily="34" charset="0"/>
              </a:rPr>
              <a:t>Recruitment and Service Stabilization</a:t>
            </a:r>
            <a:endParaRPr lang="en-CA" dirty="0"/>
          </a:p>
        </p:txBody>
      </p:sp>
      <p:pic>
        <p:nvPicPr>
          <p:cNvPr id="5" name="Picture 4"/>
          <p:cNvPicPr>
            <a:picLocks noChangeAspect="1"/>
          </p:cNvPicPr>
          <p:nvPr/>
        </p:nvPicPr>
        <p:blipFill>
          <a:blip r:embed="rId7"/>
          <a:stretch>
            <a:fillRect/>
          </a:stretch>
        </p:blipFill>
        <p:spPr>
          <a:xfrm>
            <a:off x="9785129" y="80624"/>
            <a:ext cx="1781712" cy="1883912"/>
          </a:xfrm>
          <a:prstGeom prst="rect">
            <a:avLst/>
          </a:prstGeom>
        </p:spPr>
      </p:pic>
    </p:spTree>
    <p:extLst>
      <p:ext uri="{BB962C8B-B14F-4D97-AF65-F5344CB8AC3E}">
        <p14:creationId xmlns:p14="http://schemas.microsoft.com/office/powerpoint/2010/main" val="4194170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Practice Design Support and Compensation</a:t>
            </a:r>
          </a:p>
        </p:txBody>
      </p:sp>
      <p:sp>
        <p:nvSpPr>
          <p:cNvPr id="3" name="Content Placeholder 2"/>
          <p:cNvSpPr>
            <a:spLocks noGrp="1"/>
          </p:cNvSpPr>
          <p:nvPr>
            <p:ph idx="1"/>
          </p:nvPr>
        </p:nvSpPr>
        <p:spPr>
          <a:xfrm>
            <a:off x="838200" y="1825625"/>
            <a:ext cx="5646683" cy="4351338"/>
          </a:xfrm>
        </p:spPr>
        <p:txBody>
          <a:bodyPr/>
          <a:lstStyle/>
          <a:p>
            <a:pPr marL="0" indent="0">
              <a:buNone/>
            </a:pPr>
            <a:r>
              <a:rPr lang="en-US" sz="2000" b="1" dirty="0" smtClean="0">
                <a:latin typeface="+mn-lt"/>
              </a:rPr>
              <a:t> </a:t>
            </a:r>
            <a:endParaRPr lang="en-US" sz="2000" b="1" dirty="0">
              <a:latin typeface="+mn-lt"/>
            </a:endParaRPr>
          </a:p>
          <a:p>
            <a:pPr marL="342900" indent="-342900">
              <a:buFont typeface="Courier New" panose="02070309020205020404" pitchFamily="49" charset="0"/>
              <a:buChar char="o"/>
            </a:pPr>
            <a:r>
              <a:rPr lang="en-US" sz="2000" dirty="0">
                <a:latin typeface="+mn-lt"/>
              </a:rPr>
              <a:t>Provide guidance on designing, developing and describing medical staff services at Island Health. </a:t>
            </a:r>
          </a:p>
          <a:p>
            <a:pPr marL="342900" indent="-342900">
              <a:buFont typeface="Courier New" panose="02070309020205020404" pitchFamily="49" charset="0"/>
              <a:buChar char="o"/>
            </a:pPr>
            <a:r>
              <a:rPr lang="en-US" sz="2000" dirty="0">
                <a:latin typeface="+mn-lt"/>
              </a:rPr>
              <a:t>Work in partnership with departments to find contract solutions for medical staff</a:t>
            </a:r>
            <a:endParaRPr lang="en-CA" sz="2000" dirty="0">
              <a:latin typeface="+mn-lt"/>
            </a:endParaRPr>
          </a:p>
          <a:p>
            <a:endParaRPr lang="en-CA" dirty="0"/>
          </a:p>
        </p:txBody>
      </p:sp>
      <p:sp>
        <p:nvSpPr>
          <p:cNvPr id="6" name="Rectangle 5"/>
          <p:cNvSpPr/>
          <p:nvPr/>
        </p:nvSpPr>
        <p:spPr>
          <a:xfrm>
            <a:off x="838200" y="4545412"/>
            <a:ext cx="7772400" cy="1477328"/>
          </a:xfrm>
          <a:prstGeom prst="rect">
            <a:avLst/>
          </a:prstGeom>
        </p:spPr>
        <p:txBody>
          <a:bodyPr wrap="square">
            <a:spAutoFit/>
          </a:bodyPr>
          <a:lstStyle/>
          <a:p>
            <a:r>
              <a:rPr lang="en-CA" b="1" dirty="0">
                <a:solidFill>
                  <a:srgbClr val="006AA8"/>
                </a:solidFill>
                <a:cs typeface="Lucida Sans Unicode" panose="020B0602030504020204" pitchFamily="34" charset="0"/>
              </a:rPr>
              <a:t>For more information visit </a:t>
            </a:r>
            <a:r>
              <a:rPr lang="en-CA" dirty="0">
                <a:cs typeface="Lucida Sans Unicode" panose="020B0602030504020204" pitchFamily="34" charset="0"/>
                <a:hlinkClick r:id="rId2"/>
              </a:rPr>
              <a:t>https://medicalstaff.islandhealth.ca/organization/medical-academic-affairs/practice-design-support</a:t>
            </a:r>
            <a:endParaRPr lang="en-CA" dirty="0">
              <a:cs typeface="Lucida Sans Unicode" panose="020B0602030504020204" pitchFamily="34" charset="0"/>
            </a:endParaRPr>
          </a:p>
          <a:p>
            <a:r>
              <a:rPr lang="en-CA" dirty="0">
                <a:solidFill>
                  <a:srgbClr val="006AA8"/>
                </a:solidFill>
                <a:cs typeface="Lucida Sans Unicode" panose="020B0602030504020204" pitchFamily="34" charset="0"/>
              </a:rPr>
              <a:t>or contact </a:t>
            </a:r>
            <a:r>
              <a:rPr lang="en-CA" dirty="0" smtClean="0">
                <a:cs typeface="Lucida Sans Unicode" panose="020B0602030504020204" pitchFamily="34" charset="0"/>
                <a:hlinkClick r:id="rId3"/>
              </a:rPr>
              <a:t>laura.swanstrom@islandhealth.ca</a:t>
            </a:r>
            <a:endParaRPr lang="en-CA" dirty="0" smtClean="0">
              <a:cs typeface="Lucida Sans Unicode" panose="020B0602030504020204" pitchFamily="34" charset="0"/>
            </a:endParaRPr>
          </a:p>
          <a:p>
            <a:endParaRPr lang="en-CA" dirty="0">
              <a:cs typeface="Lucida Sans Unicode" panose="020B0602030504020204" pitchFamily="34" charset="0"/>
            </a:endParaRPr>
          </a:p>
        </p:txBody>
      </p:sp>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62" y="1760301"/>
            <a:ext cx="1755134" cy="1762051"/>
          </a:xfrm>
          <a:prstGeom prst="rect">
            <a:avLst/>
          </a:prstGeom>
          <a:ln w="28575">
            <a:solidFill>
              <a:srgbClr val="00395B"/>
            </a:solidFill>
          </a:ln>
        </p:spPr>
      </p:pic>
      <p:sp>
        <p:nvSpPr>
          <p:cNvPr id="8" name="Rectangle 7"/>
          <p:cNvSpPr/>
          <p:nvPr/>
        </p:nvSpPr>
        <p:spPr>
          <a:xfrm>
            <a:off x="7475365" y="3914671"/>
            <a:ext cx="2071687" cy="646331"/>
          </a:xfrm>
          <a:prstGeom prst="rect">
            <a:avLst/>
          </a:prstGeom>
        </p:spPr>
        <p:txBody>
          <a:bodyPr wrap="square">
            <a:spAutoFit/>
          </a:bodyPr>
          <a:lstStyle/>
          <a:p>
            <a:pPr lvl="0" algn="ctr"/>
            <a:r>
              <a:rPr lang="en-CA" sz="1200" b="1" dirty="0">
                <a:solidFill>
                  <a:srgbClr val="006AA8"/>
                </a:solidFill>
                <a:cs typeface="Lucida Sans Unicode" panose="020B0602030504020204" pitchFamily="34" charset="0"/>
              </a:rPr>
              <a:t>Christine Jeffrey</a:t>
            </a:r>
            <a:br>
              <a:rPr lang="en-CA" sz="1200" b="1" dirty="0">
                <a:solidFill>
                  <a:srgbClr val="006AA8"/>
                </a:solidFill>
                <a:cs typeface="Lucida Sans Unicode" panose="020B0602030504020204" pitchFamily="34" charset="0"/>
              </a:rPr>
            </a:br>
            <a:r>
              <a:rPr lang="en-CA" sz="1200" dirty="0">
                <a:solidFill>
                  <a:srgbClr val="006AA8"/>
                </a:solidFill>
                <a:cs typeface="Lucida Sans Unicode" panose="020B0602030504020204" pitchFamily="34" charset="0"/>
              </a:rPr>
              <a:t>Director, Practice Design &amp; Compensation</a:t>
            </a:r>
          </a:p>
        </p:txBody>
      </p:sp>
      <p:sp>
        <p:nvSpPr>
          <p:cNvPr id="10" name="Rectangle 9"/>
          <p:cNvSpPr/>
          <p:nvPr/>
        </p:nvSpPr>
        <p:spPr>
          <a:xfrm>
            <a:off x="9547052" y="3899081"/>
            <a:ext cx="2586333" cy="646331"/>
          </a:xfrm>
          <a:prstGeom prst="rect">
            <a:avLst/>
          </a:prstGeom>
        </p:spPr>
        <p:txBody>
          <a:bodyPr wrap="square">
            <a:spAutoFit/>
          </a:bodyPr>
          <a:lstStyle/>
          <a:p>
            <a:pPr algn="ctr"/>
            <a:r>
              <a:rPr lang="en-CA" sz="1200" b="1" dirty="0">
                <a:solidFill>
                  <a:srgbClr val="006AA8"/>
                </a:solidFill>
                <a:cs typeface="Lucida Sans Unicode" panose="020B0602030504020204" pitchFamily="34" charset="0"/>
              </a:rPr>
              <a:t>Laura </a:t>
            </a:r>
            <a:r>
              <a:rPr lang="en-CA" sz="1200" b="1" dirty="0" smtClean="0">
                <a:solidFill>
                  <a:srgbClr val="006AA8"/>
                </a:solidFill>
                <a:cs typeface="Lucida Sans Unicode" panose="020B0602030504020204" pitchFamily="34" charset="0"/>
              </a:rPr>
              <a:t>Swanstrom</a:t>
            </a:r>
            <a:r>
              <a:rPr lang="en-CA" sz="1200" b="1" dirty="0">
                <a:solidFill>
                  <a:srgbClr val="006AA8"/>
                </a:solidFill>
                <a:cs typeface="Lucida Sans Unicode" panose="020B0602030504020204" pitchFamily="34" charset="0"/>
              </a:rPr>
              <a:t/>
            </a:r>
            <a:br>
              <a:rPr lang="en-CA" sz="1200" b="1" dirty="0">
                <a:solidFill>
                  <a:srgbClr val="006AA8"/>
                </a:solidFill>
                <a:cs typeface="Lucida Sans Unicode" panose="020B0602030504020204" pitchFamily="34" charset="0"/>
              </a:rPr>
            </a:br>
            <a:r>
              <a:rPr lang="en-CA" sz="1200" b="1" dirty="0">
                <a:solidFill>
                  <a:srgbClr val="006AA8"/>
                </a:solidFill>
                <a:cs typeface="Lucida Sans Unicode" panose="020B0602030504020204" pitchFamily="34" charset="0"/>
              </a:rPr>
              <a:t>Manager, Medical Staff Compensation and Practice Design</a:t>
            </a:r>
          </a:p>
        </p:txBody>
      </p:sp>
      <p:pic>
        <p:nvPicPr>
          <p:cNvPr id="4" name="Picture 3"/>
          <p:cNvPicPr>
            <a:picLocks noChangeAspect="1"/>
          </p:cNvPicPr>
          <p:nvPr/>
        </p:nvPicPr>
        <p:blipFill>
          <a:blip r:embed="rId5"/>
          <a:stretch>
            <a:fillRect/>
          </a:stretch>
        </p:blipFill>
        <p:spPr>
          <a:xfrm>
            <a:off x="9761189" y="1733289"/>
            <a:ext cx="2158057" cy="1816074"/>
          </a:xfrm>
          <a:prstGeom prst="rect">
            <a:avLst/>
          </a:prstGeom>
        </p:spPr>
      </p:pic>
    </p:spTree>
    <p:extLst>
      <p:ext uri="{BB962C8B-B14F-4D97-AF65-F5344CB8AC3E}">
        <p14:creationId xmlns:p14="http://schemas.microsoft.com/office/powerpoint/2010/main" val="3643880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mj-lt"/>
              </a:rPr>
              <a:t>Contract </a:t>
            </a:r>
            <a:r>
              <a:rPr lang="en-CA" dirty="0">
                <a:latin typeface="+mj-lt"/>
              </a:rPr>
              <a:t>Management</a:t>
            </a:r>
          </a:p>
        </p:txBody>
      </p:sp>
      <p:sp>
        <p:nvSpPr>
          <p:cNvPr id="3" name="Content Placeholder 2"/>
          <p:cNvSpPr>
            <a:spLocks noGrp="1"/>
          </p:cNvSpPr>
          <p:nvPr>
            <p:ph idx="1"/>
          </p:nvPr>
        </p:nvSpPr>
        <p:spPr>
          <a:xfrm>
            <a:off x="792147" y="1690688"/>
            <a:ext cx="7745859" cy="2735379"/>
          </a:xfrm>
        </p:spPr>
        <p:txBody>
          <a:bodyPr>
            <a:normAutofit/>
          </a:bodyPr>
          <a:lstStyle/>
          <a:p>
            <a:pPr marL="0" indent="0">
              <a:buNone/>
            </a:pPr>
            <a:endParaRPr lang="en-CA" sz="2000" dirty="0">
              <a:latin typeface="+mn-lt"/>
            </a:endParaRPr>
          </a:p>
          <a:p>
            <a:pPr marL="342900" indent="-342900">
              <a:buFont typeface="Courier New" panose="02070309020205020404" pitchFamily="49" charset="0"/>
              <a:buChar char="o"/>
            </a:pPr>
            <a:r>
              <a:rPr lang="en-US" sz="2000" dirty="0">
                <a:latin typeface="+mn-lt"/>
              </a:rPr>
              <a:t>Negotiate and prepare medical staff contracts for clinical, on-call (MOCAP), medical leadership and physician administrative services;</a:t>
            </a:r>
          </a:p>
          <a:p>
            <a:pPr marL="342900" indent="-342900">
              <a:buFont typeface="Courier New" panose="02070309020205020404" pitchFamily="49" charset="0"/>
              <a:buChar char="o"/>
            </a:pPr>
            <a:r>
              <a:rPr lang="en-US" sz="2000" dirty="0">
                <a:latin typeface="+mn-lt"/>
              </a:rPr>
              <a:t>Process medical staff payments;</a:t>
            </a:r>
          </a:p>
          <a:p>
            <a:pPr marL="342900" indent="-342900">
              <a:buFont typeface="Courier New" panose="02070309020205020404" pitchFamily="49" charset="0"/>
              <a:buChar char="o"/>
            </a:pPr>
            <a:r>
              <a:rPr lang="en-US" sz="2000" dirty="0">
                <a:latin typeface="+mn-lt"/>
              </a:rPr>
              <a:t>Facilitate medical staff contract management;</a:t>
            </a:r>
          </a:p>
          <a:p>
            <a:pPr marL="342900" indent="-342900">
              <a:buFont typeface="Courier New" panose="02070309020205020404" pitchFamily="49" charset="0"/>
              <a:buChar char="o"/>
            </a:pPr>
            <a:r>
              <a:rPr lang="en-US" sz="2000" dirty="0">
                <a:latin typeface="+mn-lt"/>
              </a:rPr>
              <a:t>Provide stewardship for Ministry funds that support these services.</a:t>
            </a:r>
          </a:p>
          <a:p>
            <a:endParaRPr lang="en-CA" dirty="0"/>
          </a:p>
        </p:txBody>
      </p:sp>
      <p:sp>
        <p:nvSpPr>
          <p:cNvPr id="6" name="Rectangle 5"/>
          <p:cNvSpPr/>
          <p:nvPr/>
        </p:nvSpPr>
        <p:spPr>
          <a:xfrm>
            <a:off x="838199" y="4625172"/>
            <a:ext cx="7699807" cy="1477328"/>
          </a:xfrm>
          <a:prstGeom prst="rect">
            <a:avLst/>
          </a:prstGeom>
        </p:spPr>
        <p:txBody>
          <a:bodyPr wrap="square">
            <a:spAutoFit/>
          </a:bodyPr>
          <a:lstStyle/>
          <a:p>
            <a:r>
              <a:rPr lang="en-CA" b="1" dirty="0">
                <a:solidFill>
                  <a:srgbClr val="006AA8"/>
                </a:solidFill>
                <a:cs typeface="Lucida Sans Unicode" panose="020B0602030504020204" pitchFamily="34" charset="0"/>
              </a:rPr>
              <a:t>For more information visit </a:t>
            </a:r>
            <a:r>
              <a:rPr lang="en-CA" dirty="0">
                <a:cs typeface="Lucida Sans Unicode" panose="020B0602030504020204" pitchFamily="34" charset="0"/>
                <a:hlinkClick r:id="rId3"/>
              </a:rPr>
              <a:t>https://medicalstaff.islandhealth.ca/organization/medical-academic-affairs/contract-management </a:t>
            </a:r>
            <a:endParaRPr lang="en-CA" dirty="0">
              <a:cs typeface="Lucida Sans Unicode" panose="020B0602030504020204" pitchFamily="34" charset="0"/>
            </a:endParaRPr>
          </a:p>
          <a:p>
            <a:r>
              <a:rPr lang="en-CA" dirty="0">
                <a:solidFill>
                  <a:srgbClr val="006AA8"/>
                </a:solidFill>
                <a:cs typeface="Lucida Sans Unicode" panose="020B0602030504020204" pitchFamily="34" charset="0"/>
              </a:rPr>
              <a:t>or contact </a:t>
            </a:r>
            <a:r>
              <a:rPr lang="en-CA" dirty="0" smtClean="0">
                <a:cs typeface="Lucida Sans Unicode" panose="020B0602030504020204" pitchFamily="34" charset="0"/>
                <a:hlinkClick r:id="rId4"/>
              </a:rPr>
              <a:t>Jessie.Mathie@islandhealth.ca</a:t>
            </a:r>
            <a:endParaRPr lang="en-CA" dirty="0" smtClean="0">
              <a:cs typeface="Lucida Sans Unicode" panose="020B0602030504020204" pitchFamily="34" charset="0"/>
            </a:endParaRPr>
          </a:p>
          <a:p>
            <a:endParaRPr lang="en-CA" dirty="0">
              <a:cs typeface="Lucida Sans Unicode" panose="020B0602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200" y="1725834"/>
            <a:ext cx="1290198" cy="1735092"/>
          </a:xfrm>
          <a:prstGeom prst="rect">
            <a:avLst/>
          </a:prstGeom>
          <a:ln w="28575">
            <a:solidFill>
              <a:srgbClr val="00395B"/>
            </a:solidFill>
          </a:ln>
        </p:spPr>
      </p:pic>
      <p:sp>
        <p:nvSpPr>
          <p:cNvPr id="8" name="Rectangle 7"/>
          <p:cNvSpPr/>
          <p:nvPr/>
        </p:nvSpPr>
        <p:spPr>
          <a:xfrm>
            <a:off x="10564347" y="1821582"/>
            <a:ext cx="1382370" cy="1200329"/>
          </a:xfrm>
          <a:prstGeom prst="rect">
            <a:avLst/>
          </a:prstGeom>
        </p:spPr>
        <p:txBody>
          <a:bodyPr wrap="square">
            <a:spAutoFit/>
          </a:bodyPr>
          <a:lstStyle/>
          <a:p>
            <a:pPr lvl="0" algn="ctr"/>
            <a:r>
              <a:rPr lang="en-CA" sz="1200" b="1" dirty="0">
                <a:solidFill>
                  <a:srgbClr val="006AA8"/>
                </a:solidFill>
                <a:cs typeface="Lucida Sans Unicode" panose="020B0602030504020204" pitchFamily="34" charset="0"/>
              </a:rPr>
              <a:t>Dr. Dean Kolodziejczyk</a:t>
            </a:r>
          </a:p>
          <a:p>
            <a:pPr lvl="0" algn="ctr"/>
            <a:r>
              <a:rPr lang="en-CA" sz="1200" dirty="0">
                <a:solidFill>
                  <a:srgbClr val="006AA8"/>
                </a:solidFill>
                <a:cs typeface="Lucida Sans Unicode" panose="020B0602030504020204" pitchFamily="34" charset="0"/>
              </a:rPr>
              <a:t>Medical Director, Medical Staff Contract and Compensation</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1731" y="3949930"/>
            <a:ext cx="1097415" cy="1750255"/>
          </a:xfrm>
          <a:prstGeom prst="rect">
            <a:avLst/>
          </a:prstGeom>
          <a:ln w="28575">
            <a:solidFill>
              <a:schemeClr val="tx1"/>
            </a:solidFill>
          </a:ln>
        </p:spPr>
      </p:pic>
      <p:sp>
        <p:nvSpPr>
          <p:cNvPr id="10" name="Rectangle 9"/>
          <p:cNvSpPr/>
          <p:nvPr/>
        </p:nvSpPr>
        <p:spPr>
          <a:xfrm>
            <a:off x="10648160" y="4426067"/>
            <a:ext cx="1244452" cy="1015663"/>
          </a:xfrm>
          <a:prstGeom prst="rect">
            <a:avLst/>
          </a:prstGeom>
        </p:spPr>
        <p:txBody>
          <a:bodyPr wrap="square">
            <a:spAutoFit/>
          </a:bodyPr>
          <a:lstStyle/>
          <a:p>
            <a:pPr algn="ctr"/>
            <a:r>
              <a:rPr lang="en-CA" sz="1200" b="1" dirty="0">
                <a:solidFill>
                  <a:srgbClr val="006AA8"/>
                </a:solidFill>
                <a:cs typeface="Lucida Sans Unicode" panose="020B0602030504020204" pitchFamily="34" charset="0"/>
              </a:rPr>
              <a:t>Jessie Mathie</a:t>
            </a:r>
            <a:br>
              <a:rPr lang="en-CA" sz="1200" b="1" dirty="0">
                <a:solidFill>
                  <a:srgbClr val="006AA8"/>
                </a:solidFill>
                <a:cs typeface="Lucida Sans Unicode" panose="020B0602030504020204" pitchFamily="34" charset="0"/>
              </a:rPr>
            </a:br>
            <a:r>
              <a:rPr lang="en-CA" sz="1200" dirty="0">
                <a:solidFill>
                  <a:srgbClr val="006AA8"/>
                </a:solidFill>
                <a:cs typeface="Lucida Sans Unicode" panose="020B0602030504020204" pitchFamily="34" charset="0"/>
              </a:rPr>
              <a:t>Manager, Medical Staff Contract Management</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1731" y="3949930"/>
            <a:ext cx="1097415" cy="1738568"/>
          </a:xfrm>
          <a:prstGeom prst="rect">
            <a:avLst/>
          </a:prstGeom>
        </p:spPr>
      </p:pic>
    </p:spTree>
    <p:extLst>
      <p:ext uri="{BB962C8B-B14F-4D97-AF65-F5344CB8AC3E}">
        <p14:creationId xmlns:p14="http://schemas.microsoft.com/office/powerpoint/2010/main" val="3579452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81"/>
            <a:ext cx="12425213" cy="6989181"/>
          </a:xfrm>
          <a:prstGeom prst="rect">
            <a:avLst/>
          </a:prstGeom>
          <a:solidFill>
            <a:srgbClr val="006AA8"/>
          </a:solidFill>
        </p:spPr>
      </p:pic>
      <p:sp>
        <p:nvSpPr>
          <p:cNvPr id="8" name="Title 3"/>
          <p:cNvSpPr txBox="1">
            <a:spLocks/>
          </p:cNvSpPr>
          <p:nvPr/>
        </p:nvSpPr>
        <p:spPr>
          <a:xfrm>
            <a:off x="0" y="2003994"/>
            <a:ext cx="5596467" cy="2400299"/>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sz="3600" dirty="0" smtClean="0">
                <a:solidFill>
                  <a:schemeClr val="bg1"/>
                </a:solidFill>
                <a:latin typeface="+mj-lt"/>
              </a:rPr>
              <a:t>Medical Staff Quality </a:t>
            </a:r>
            <a:r>
              <a:rPr lang="en-CA" sz="3600" dirty="0">
                <a:solidFill>
                  <a:schemeClr val="bg1"/>
                </a:solidFill>
                <a:latin typeface="+mj-lt"/>
              </a:rPr>
              <a:t>Structures and Services</a:t>
            </a:r>
            <a:endParaRPr lang="en-CA" sz="2400" dirty="0">
              <a:solidFill>
                <a:schemeClr val="bg1"/>
              </a:solidFill>
              <a:latin typeface="+mj-lt"/>
            </a:endParaRPr>
          </a:p>
        </p:txBody>
      </p:sp>
    </p:spTree>
    <p:extLst>
      <p:ext uri="{BB962C8B-B14F-4D97-AF65-F5344CB8AC3E}">
        <p14:creationId xmlns:p14="http://schemas.microsoft.com/office/powerpoint/2010/main" val="3984285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d924c1-7c1e-495e-8eea-aee3e4bce52d@islandheal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9323" y="433953"/>
            <a:ext cx="5571640" cy="557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e9bd0ee4-eb41-4338-980b-2a1599decc57@island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60" y="221067"/>
            <a:ext cx="4979745" cy="619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725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Medical Staff Quality</a:t>
            </a:r>
          </a:p>
        </p:txBody>
      </p:sp>
      <p:pic>
        <p:nvPicPr>
          <p:cNvPr id="6"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70" y="1690688"/>
            <a:ext cx="5690619" cy="4152900"/>
          </a:xfrm>
          <a:prstGeom prst="rect">
            <a:avLst/>
          </a:prstGeom>
          <a:ln w="19050">
            <a:solidFill>
              <a:srgbClr val="00395B"/>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8247" y="1417507"/>
            <a:ext cx="1675057" cy="2224394"/>
          </a:xfrm>
          <a:prstGeom prst="rect">
            <a:avLst/>
          </a:prstGeom>
          <a:ln w="38100">
            <a:solidFill>
              <a:srgbClr val="00395B"/>
            </a:solidFill>
          </a:ln>
        </p:spPr>
      </p:pic>
      <p:sp>
        <p:nvSpPr>
          <p:cNvPr id="8" name="Rectangle 7"/>
          <p:cNvSpPr/>
          <p:nvPr/>
        </p:nvSpPr>
        <p:spPr>
          <a:xfrm>
            <a:off x="6618247" y="3736404"/>
            <a:ext cx="1824187" cy="1015663"/>
          </a:xfrm>
          <a:prstGeom prst="rect">
            <a:avLst/>
          </a:prstGeom>
        </p:spPr>
        <p:txBody>
          <a:bodyPr wrap="square">
            <a:spAutoFit/>
          </a:bodyPr>
          <a:lstStyle/>
          <a:p>
            <a:pPr lvl="0" algn="ctr"/>
            <a:r>
              <a:rPr lang="en-CA" sz="1200" b="1" dirty="0">
                <a:solidFill>
                  <a:srgbClr val="006AA8"/>
                </a:solidFill>
                <a:cs typeface="Lucida Sans Unicode" panose="020B0602030504020204" pitchFamily="34" charset="0"/>
              </a:rPr>
              <a:t>Dr. Adele Harrison</a:t>
            </a:r>
          </a:p>
          <a:p>
            <a:pPr algn="ctr"/>
            <a:r>
              <a:rPr lang="en-CA" sz="1200" dirty="0">
                <a:solidFill>
                  <a:srgbClr val="006AA8"/>
                </a:solidFill>
                <a:cs typeface="Lucida Sans Unicode" panose="020B0602030504020204" pitchFamily="34" charset="0"/>
              </a:rPr>
              <a:t>Medical Director, Clinical Improvement &amp; </a:t>
            </a:r>
          </a:p>
          <a:p>
            <a:pPr algn="ctr"/>
            <a:r>
              <a:rPr lang="en-CA" sz="1200" dirty="0">
                <a:solidFill>
                  <a:srgbClr val="006AA8"/>
                </a:solidFill>
                <a:cs typeface="Lucida Sans Unicode" panose="020B0602030504020204" pitchFamily="34" charset="0"/>
              </a:rPr>
              <a:t>Medical Staff Development</a:t>
            </a:r>
          </a:p>
        </p:txBody>
      </p:sp>
      <p:sp>
        <p:nvSpPr>
          <p:cNvPr id="12" name="Rectangle 11"/>
          <p:cNvSpPr/>
          <p:nvPr/>
        </p:nvSpPr>
        <p:spPr>
          <a:xfrm>
            <a:off x="5922579" y="4875120"/>
            <a:ext cx="6490139" cy="1200329"/>
          </a:xfrm>
          <a:prstGeom prst="rect">
            <a:avLst/>
          </a:prstGeom>
        </p:spPr>
        <p:txBody>
          <a:bodyPr wrap="square">
            <a:spAutoFit/>
          </a:bodyPr>
          <a:lstStyle/>
          <a:p>
            <a:r>
              <a:rPr lang="en-CA" b="1" dirty="0">
                <a:solidFill>
                  <a:srgbClr val="006AA8"/>
                </a:solidFill>
              </a:rPr>
              <a:t>For more information about Medical Quality visit </a:t>
            </a:r>
            <a:r>
              <a:rPr lang="en-CA" dirty="0">
                <a:cs typeface="Lucida Sans Unicode" panose="020B0602030504020204" pitchFamily="34" charset="0"/>
                <a:hlinkClick r:id="rId5"/>
              </a:rPr>
              <a:t>https://medicalstaff.islandhealth.ca/working-change/medical-quality</a:t>
            </a:r>
            <a:endParaRPr lang="en-CA" dirty="0">
              <a:cs typeface="Lucida Sans Unicode" panose="020B0602030504020204" pitchFamily="34" charset="0"/>
            </a:endParaRPr>
          </a:p>
          <a:p>
            <a:r>
              <a:rPr lang="en-CA" dirty="0">
                <a:solidFill>
                  <a:srgbClr val="006AA8"/>
                </a:solidFill>
                <a:cs typeface="Lucida Sans Unicode" panose="020B0602030504020204" pitchFamily="34" charset="0"/>
              </a:rPr>
              <a:t>Or contact </a:t>
            </a:r>
            <a:r>
              <a:rPr lang="en-CA" dirty="0">
                <a:cs typeface="Lucida Sans Unicode" panose="020B0602030504020204" pitchFamily="34" charset="0"/>
                <a:hlinkClick r:id="rId6"/>
              </a:rPr>
              <a:t>MedStaffQI@islandhealth.ca</a:t>
            </a:r>
            <a:endParaRPr lang="en-CA" dirty="0">
              <a:cs typeface="Lucida Sans Unicode" panose="020B0602030504020204" pitchFamily="34" charset="0"/>
            </a:endParaRPr>
          </a:p>
        </p:txBody>
      </p:sp>
      <p:pic>
        <p:nvPicPr>
          <p:cNvPr id="3" name="Picture 2">
            <a:extLst>
              <a:ext uri="{FF2B5EF4-FFF2-40B4-BE49-F238E27FC236}">
                <a16:creationId xmlns:a16="http://schemas.microsoft.com/office/drawing/2014/main" id="{69006C77-9973-E89D-7968-B2760486069A}"/>
              </a:ext>
            </a:extLst>
          </p:cNvPr>
          <p:cNvPicPr>
            <a:picLocks noChangeAspect="1"/>
          </p:cNvPicPr>
          <p:nvPr/>
        </p:nvPicPr>
        <p:blipFill>
          <a:blip r:embed="rId7"/>
          <a:stretch>
            <a:fillRect/>
          </a:stretch>
        </p:blipFill>
        <p:spPr>
          <a:xfrm>
            <a:off x="8843898" y="1417506"/>
            <a:ext cx="2586367" cy="2011493"/>
          </a:xfrm>
          <a:prstGeom prst="rect">
            <a:avLst/>
          </a:prstGeom>
        </p:spPr>
      </p:pic>
      <p:pic>
        <p:nvPicPr>
          <p:cNvPr id="13" name="Picture 12">
            <a:extLst>
              <a:ext uri="{FF2B5EF4-FFF2-40B4-BE49-F238E27FC236}">
                <a16:creationId xmlns:a16="http://schemas.microsoft.com/office/drawing/2014/main" id="{3FA152E6-2CE2-5F6A-442D-BE56251CB12A}"/>
              </a:ext>
            </a:extLst>
          </p:cNvPr>
          <p:cNvPicPr>
            <a:picLocks noChangeAspect="1"/>
          </p:cNvPicPr>
          <p:nvPr/>
        </p:nvPicPr>
        <p:blipFill>
          <a:blip r:embed="rId8"/>
          <a:stretch>
            <a:fillRect/>
          </a:stretch>
        </p:blipFill>
        <p:spPr>
          <a:xfrm>
            <a:off x="9097623" y="3736404"/>
            <a:ext cx="2078916" cy="695004"/>
          </a:xfrm>
          <a:prstGeom prst="rect">
            <a:avLst/>
          </a:prstGeom>
        </p:spPr>
      </p:pic>
    </p:spTree>
    <p:extLst>
      <p:ext uri="{BB962C8B-B14F-4D97-AF65-F5344CB8AC3E}">
        <p14:creationId xmlns:p14="http://schemas.microsoft.com/office/powerpoint/2010/main" val="30881505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Physician Quality Improvement</a:t>
            </a:r>
          </a:p>
        </p:txBody>
      </p:sp>
      <p:sp>
        <p:nvSpPr>
          <p:cNvPr id="3" name="Content Placeholder 2"/>
          <p:cNvSpPr>
            <a:spLocks noGrp="1"/>
          </p:cNvSpPr>
          <p:nvPr>
            <p:ph idx="1"/>
          </p:nvPr>
        </p:nvSpPr>
        <p:spPr>
          <a:xfrm>
            <a:off x="838200" y="1825625"/>
            <a:ext cx="6949966" cy="2546678"/>
          </a:xfrm>
        </p:spPr>
        <p:txBody>
          <a:bodyPr>
            <a:normAutofit fontScale="77500" lnSpcReduction="20000"/>
          </a:bodyPr>
          <a:lstStyle/>
          <a:p>
            <a:pPr>
              <a:buFont typeface="Courier New" panose="02070309020205020404" pitchFamily="49" charset="0"/>
              <a:buChar char="o"/>
            </a:pPr>
            <a:r>
              <a:rPr lang="en-CA" dirty="0">
                <a:latin typeface="+mn-lt"/>
              </a:rPr>
              <a:t>A professional development program available to a limited number of Island Health medical staff each year. </a:t>
            </a:r>
          </a:p>
          <a:p>
            <a:pPr>
              <a:buFont typeface="Courier New" panose="02070309020205020404" pitchFamily="49" charset="0"/>
              <a:buChar char="o"/>
            </a:pPr>
            <a:r>
              <a:rPr lang="en-CA" dirty="0">
                <a:latin typeface="+mn-lt"/>
              </a:rPr>
              <a:t>Program supports participants to catalyze improvements in care quality by providing education, mentorship and technical support over 12 months. </a:t>
            </a:r>
          </a:p>
          <a:p>
            <a:pPr>
              <a:buFont typeface="Courier New" panose="02070309020205020404" pitchFamily="49" charset="0"/>
              <a:buChar char="o"/>
            </a:pPr>
            <a:r>
              <a:rPr lang="en-CA" dirty="0">
                <a:latin typeface="+mn-lt"/>
              </a:rPr>
              <a:t>In addition, regular opportunities for medical staff to network &amp; learn about quality improvement </a:t>
            </a:r>
            <a:endParaRPr lang="en-CA" dirty="0" smtClean="0">
              <a:latin typeface="+mn-lt"/>
            </a:endParaRPr>
          </a:p>
          <a:p>
            <a:pPr>
              <a:buFont typeface="Courier New" panose="02070309020205020404" pitchFamily="49" charset="0"/>
              <a:buChar char="o"/>
            </a:pPr>
            <a:r>
              <a:rPr lang="en-CA" dirty="0" smtClean="0">
                <a:latin typeface="+mn-lt"/>
              </a:rPr>
              <a:t>Unfortunately only for physicians.</a:t>
            </a:r>
            <a:endParaRPr lang="en-CA" dirty="0">
              <a:latin typeface="+mn-lt"/>
            </a:endParaRPr>
          </a:p>
          <a:p>
            <a:endParaRPr lang="en-CA" dirty="0"/>
          </a:p>
        </p:txBody>
      </p:sp>
      <p:sp>
        <p:nvSpPr>
          <p:cNvPr id="7" name="Rectangle 6"/>
          <p:cNvSpPr/>
          <p:nvPr/>
        </p:nvSpPr>
        <p:spPr>
          <a:xfrm>
            <a:off x="353250" y="4967170"/>
            <a:ext cx="7042104" cy="1200329"/>
          </a:xfrm>
          <a:prstGeom prst="rect">
            <a:avLst/>
          </a:prstGeom>
        </p:spPr>
        <p:txBody>
          <a:bodyPr wrap="square">
            <a:spAutoFit/>
          </a:bodyPr>
          <a:lstStyle/>
          <a:p>
            <a:r>
              <a:rPr lang="en-CA" b="1" dirty="0">
                <a:solidFill>
                  <a:srgbClr val="006AA8"/>
                </a:solidFill>
                <a:cs typeface="Lucida Sans Unicode" panose="020B0602030504020204" pitchFamily="34" charset="0"/>
              </a:rPr>
              <a:t>For more information visit </a:t>
            </a:r>
          </a:p>
          <a:p>
            <a:r>
              <a:rPr lang="en-CA" dirty="0">
                <a:cs typeface="Lucida Sans Unicode" panose="020B0602030504020204" pitchFamily="34" charset="0"/>
                <a:hlinkClick r:id="rId3"/>
              </a:rPr>
              <a:t>https://medicalstaff.islandhealth.ca/physician-quality-improvement </a:t>
            </a:r>
            <a:endParaRPr lang="en-CA" dirty="0">
              <a:cs typeface="Lucida Sans Unicode" panose="020B0602030504020204" pitchFamily="34" charset="0"/>
            </a:endParaRPr>
          </a:p>
          <a:p>
            <a:r>
              <a:rPr lang="en-CA" dirty="0">
                <a:solidFill>
                  <a:srgbClr val="006AA8"/>
                </a:solidFill>
                <a:cs typeface="Lucida Sans Unicode" panose="020B0602030504020204" pitchFamily="34" charset="0"/>
              </a:rPr>
              <a:t>or contact </a:t>
            </a:r>
            <a:r>
              <a:rPr lang="en-CA" dirty="0" smtClean="0">
                <a:solidFill>
                  <a:srgbClr val="006AA8"/>
                </a:solidFill>
                <a:cs typeface="Lucida Sans Unicode" panose="020B0602030504020204" pitchFamily="34" charset="0"/>
              </a:rPr>
              <a:t>Karen </a:t>
            </a:r>
            <a:r>
              <a:rPr lang="en-CA" dirty="0" err="1" smtClean="0">
                <a:solidFill>
                  <a:srgbClr val="006AA8"/>
                </a:solidFill>
                <a:cs typeface="Lucida Sans Unicode" panose="020B0602030504020204" pitchFamily="34" charset="0"/>
              </a:rPr>
              <a:t>Phenix</a:t>
            </a:r>
            <a:r>
              <a:rPr lang="en-CA" dirty="0" smtClean="0">
                <a:solidFill>
                  <a:srgbClr val="006AA8"/>
                </a:solidFill>
                <a:cs typeface="Lucida Sans Unicode" panose="020B0602030504020204" pitchFamily="34" charset="0"/>
              </a:rPr>
              <a:t> Manager, PQI/SQI  </a:t>
            </a:r>
            <a:r>
              <a:rPr lang="en-CA" dirty="0" smtClean="0">
                <a:solidFill>
                  <a:srgbClr val="006AA8"/>
                </a:solidFill>
                <a:cs typeface="Lucida Sans Unicode" panose="020B0602030504020204" pitchFamily="34" charset="0"/>
                <a:hlinkClick r:id="rId4"/>
              </a:rPr>
              <a:t>Karen.phenix@islandhealth.ca</a:t>
            </a:r>
            <a:endParaRPr lang="en-CA" dirty="0" smtClean="0">
              <a:solidFill>
                <a:srgbClr val="006AA8"/>
              </a:solidFill>
              <a:cs typeface="Lucida Sans Unicode" panose="020B0602030504020204" pitchFamily="34" charset="0"/>
            </a:endParaRPr>
          </a:p>
          <a:p>
            <a:endParaRPr lang="en-CA" dirty="0">
              <a:cs typeface="Lucida Sans Unicode" panose="020B0602030504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266" y="1526563"/>
            <a:ext cx="1553629" cy="1780230"/>
          </a:xfrm>
          <a:prstGeom prst="rect">
            <a:avLst/>
          </a:prstGeom>
          <a:ln w="38100">
            <a:solidFill>
              <a:srgbClr val="00395B"/>
            </a:solidFill>
          </a:ln>
        </p:spPr>
      </p:pic>
      <p:sp>
        <p:nvSpPr>
          <p:cNvPr id="9" name="Rectangle 8"/>
          <p:cNvSpPr/>
          <p:nvPr/>
        </p:nvSpPr>
        <p:spPr>
          <a:xfrm>
            <a:off x="10082048" y="1916300"/>
            <a:ext cx="2543503" cy="830997"/>
          </a:xfrm>
          <a:prstGeom prst="rect">
            <a:avLst/>
          </a:prstGeom>
        </p:spPr>
        <p:txBody>
          <a:bodyPr wrap="square">
            <a:spAutoFit/>
          </a:bodyPr>
          <a:lstStyle/>
          <a:p>
            <a:pPr lvl="0"/>
            <a:r>
              <a:rPr lang="en-CA" sz="1200" b="1" dirty="0">
                <a:solidFill>
                  <a:srgbClr val="006AA8"/>
                </a:solidFill>
                <a:cs typeface="Lucida Sans Unicode" panose="020B0602030504020204" pitchFamily="34" charset="0"/>
              </a:rPr>
              <a:t>Dr. Adele Harrison</a:t>
            </a:r>
          </a:p>
          <a:p>
            <a:r>
              <a:rPr lang="en-CA" sz="1200" dirty="0">
                <a:solidFill>
                  <a:srgbClr val="006AA8"/>
                </a:solidFill>
                <a:cs typeface="Lucida Sans Unicode" panose="020B0602030504020204" pitchFamily="34" charset="0"/>
              </a:rPr>
              <a:t>Medical Director, Clinical Improvement &amp; </a:t>
            </a:r>
          </a:p>
          <a:p>
            <a:r>
              <a:rPr lang="en-CA" sz="1200" dirty="0">
                <a:solidFill>
                  <a:srgbClr val="006AA8"/>
                </a:solidFill>
                <a:cs typeface="Lucida Sans Unicode" panose="020B0602030504020204" pitchFamily="34" charset="0"/>
              </a:rPr>
              <a:t>Medical Staff Development</a:t>
            </a:r>
          </a:p>
        </p:txBody>
      </p:sp>
      <p:grpSp>
        <p:nvGrpSpPr>
          <p:cNvPr id="12" name="Group 11"/>
          <p:cNvGrpSpPr/>
          <p:nvPr/>
        </p:nvGrpSpPr>
        <p:grpSpPr>
          <a:xfrm>
            <a:off x="10082048" y="5804507"/>
            <a:ext cx="1870710" cy="668179"/>
            <a:chOff x="2490975" y="5140306"/>
            <a:chExt cx="3100969" cy="1008112"/>
          </a:xfrm>
        </p:grpSpPr>
        <p:pic>
          <p:nvPicPr>
            <p:cNvPr id="13" name="Picture 12" descr="header.png"/>
            <p:cNvPicPr>
              <a:picLocks noChangeAspect="1"/>
            </p:cNvPicPr>
            <p:nvPr/>
          </p:nvPicPr>
          <p:blipFill rotWithShape="1">
            <a:blip r:embed="rId6" cstate="print">
              <a:extLst>
                <a:ext uri="{28A0092B-C50C-407E-A947-70E740481C1C}">
                  <a14:useLocalDpi xmlns:a14="http://schemas.microsoft.com/office/drawing/2010/main" val="0"/>
                </a:ext>
              </a:extLst>
            </a:blip>
            <a:srcRect l="8735" t="5785" r="77878" b="12347"/>
            <a:stretch/>
          </p:blipFill>
          <p:spPr>
            <a:xfrm>
              <a:off x="4367808" y="5140306"/>
              <a:ext cx="1224136" cy="1008112"/>
            </a:xfrm>
            <a:prstGeom prst="rect">
              <a:avLst/>
            </a:prstGeom>
            <a:ln w="76200">
              <a:solidFill>
                <a:schemeClr val="bg1"/>
              </a:solidFill>
            </a:ln>
          </p:spPr>
        </p:pic>
        <p:pic>
          <p:nvPicPr>
            <p:cNvPr id="14" name="Picture 3" descr="C:\Users\rmcfadyen\Desktop\island-healt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0975" y="5182348"/>
              <a:ext cx="1566534" cy="924029"/>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8"/>
          <a:stretch>
            <a:fillRect/>
          </a:stretch>
        </p:blipFill>
        <p:spPr>
          <a:xfrm>
            <a:off x="7788166" y="3441730"/>
            <a:ext cx="2419759" cy="1853453"/>
          </a:xfrm>
          <a:prstGeom prst="rect">
            <a:avLst/>
          </a:prstGeom>
        </p:spPr>
      </p:pic>
      <p:sp>
        <p:nvSpPr>
          <p:cNvPr id="15" name="Rectangle 14"/>
          <p:cNvSpPr/>
          <p:nvPr/>
        </p:nvSpPr>
        <p:spPr>
          <a:xfrm>
            <a:off x="10276935" y="3615703"/>
            <a:ext cx="2543503" cy="461665"/>
          </a:xfrm>
          <a:prstGeom prst="rect">
            <a:avLst/>
          </a:prstGeom>
        </p:spPr>
        <p:txBody>
          <a:bodyPr wrap="square">
            <a:spAutoFit/>
          </a:bodyPr>
          <a:lstStyle/>
          <a:p>
            <a:pPr lvl="0"/>
            <a:r>
              <a:rPr lang="en-CA" sz="1200" b="1" dirty="0" smtClean="0">
                <a:solidFill>
                  <a:srgbClr val="006AA8"/>
                </a:solidFill>
                <a:cs typeface="Lucida Sans Unicode" panose="020B0602030504020204" pitchFamily="34" charset="0"/>
              </a:rPr>
              <a:t>Karen </a:t>
            </a:r>
            <a:r>
              <a:rPr lang="en-CA" sz="1200" b="1" dirty="0" err="1" smtClean="0">
                <a:solidFill>
                  <a:srgbClr val="006AA8"/>
                </a:solidFill>
                <a:cs typeface="Lucida Sans Unicode" panose="020B0602030504020204" pitchFamily="34" charset="0"/>
              </a:rPr>
              <a:t>Phenix</a:t>
            </a:r>
            <a:endParaRPr lang="en-CA" sz="1200" b="1" dirty="0">
              <a:solidFill>
                <a:srgbClr val="006AA8"/>
              </a:solidFill>
              <a:cs typeface="Lucida Sans Unicode" panose="020B0602030504020204" pitchFamily="34" charset="0"/>
            </a:endParaRPr>
          </a:p>
          <a:p>
            <a:r>
              <a:rPr lang="en-CA" sz="1200" dirty="0" smtClean="0">
                <a:solidFill>
                  <a:srgbClr val="006AA8"/>
                </a:solidFill>
                <a:cs typeface="Lucida Sans Unicode" panose="020B0602030504020204" pitchFamily="34" charset="0"/>
              </a:rPr>
              <a:t>Manager, PQI/SQI</a:t>
            </a:r>
            <a:endParaRPr lang="en-CA" sz="1200" dirty="0">
              <a:solidFill>
                <a:srgbClr val="006AA8"/>
              </a:solidFill>
              <a:cs typeface="Lucida Sans Unicode" panose="020B0602030504020204" pitchFamily="34" charset="0"/>
            </a:endParaRPr>
          </a:p>
        </p:txBody>
      </p:sp>
    </p:spTree>
    <p:extLst>
      <p:ext uri="{BB962C8B-B14F-4D97-AF65-F5344CB8AC3E}">
        <p14:creationId xmlns:p14="http://schemas.microsoft.com/office/powerpoint/2010/main" val="1562743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81"/>
            <a:ext cx="12425213" cy="6989181"/>
          </a:xfrm>
          <a:prstGeom prst="rect">
            <a:avLst/>
          </a:prstGeom>
          <a:solidFill>
            <a:srgbClr val="006AA8"/>
          </a:solidFill>
        </p:spPr>
      </p:pic>
      <p:sp>
        <p:nvSpPr>
          <p:cNvPr id="8" name="Title 3"/>
          <p:cNvSpPr txBox="1">
            <a:spLocks/>
          </p:cNvSpPr>
          <p:nvPr/>
        </p:nvSpPr>
        <p:spPr>
          <a:xfrm>
            <a:off x="0" y="2003994"/>
            <a:ext cx="5596467" cy="2400299"/>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sz="3600" dirty="0">
                <a:solidFill>
                  <a:schemeClr val="bg1"/>
                </a:solidFill>
                <a:latin typeface="+mj-lt"/>
              </a:rPr>
              <a:t>Island Health Quality Structures and Services</a:t>
            </a:r>
            <a:endParaRPr lang="en-CA" sz="2400" dirty="0">
              <a:solidFill>
                <a:schemeClr val="bg1"/>
              </a:solidFill>
              <a:latin typeface="+mj-lt"/>
            </a:endParaRPr>
          </a:p>
        </p:txBody>
      </p:sp>
    </p:spTree>
    <p:extLst>
      <p:ext uri="{BB962C8B-B14F-4D97-AF65-F5344CB8AC3E}">
        <p14:creationId xmlns:p14="http://schemas.microsoft.com/office/powerpoint/2010/main" val="3571423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0375-3A6A-2257-404B-72BC8DBAF8EE}"/>
              </a:ext>
            </a:extLst>
          </p:cNvPr>
          <p:cNvSpPr>
            <a:spLocks noGrp="1"/>
          </p:cNvSpPr>
          <p:nvPr>
            <p:ph type="title"/>
          </p:nvPr>
        </p:nvSpPr>
        <p:spPr/>
        <p:txBody>
          <a:bodyPr/>
          <a:lstStyle/>
          <a:p>
            <a:r>
              <a:rPr lang="en-CA" dirty="0"/>
              <a:t>CGII (Clinical Governance Initiative)</a:t>
            </a:r>
          </a:p>
        </p:txBody>
      </p:sp>
      <p:sp>
        <p:nvSpPr>
          <p:cNvPr id="3" name="Content Placeholder 2">
            <a:extLst>
              <a:ext uri="{FF2B5EF4-FFF2-40B4-BE49-F238E27FC236}">
                <a16:creationId xmlns:a16="http://schemas.microsoft.com/office/drawing/2014/main" id="{AEEE9FD6-0AEF-784C-862A-9E85115BFBE3}"/>
              </a:ext>
            </a:extLst>
          </p:cNvPr>
          <p:cNvSpPr>
            <a:spLocks noGrp="1"/>
          </p:cNvSpPr>
          <p:nvPr>
            <p:ph idx="1"/>
          </p:nvPr>
        </p:nvSpPr>
        <p:spPr>
          <a:xfrm>
            <a:off x="713678" y="1825624"/>
            <a:ext cx="10640122" cy="4341000"/>
          </a:xfrm>
        </p:spPr>
        <p:txBody>
          <a:bodyPr>
            <a:normAutofit/>
          </a:bodyPr>
          <a:lstStyle/>
          <a:p>
            <a:r>
              <a:rPr lang="en-US" dirty="0">
                <a:solidFill>
                  <a:schemeClr val="tx1"/>
                </a:solidFill>
              </a:rPr>
              <a:t>The Clinical Governance Improvement Initiative (CGII) was launched in the fall of 2021. </a:t>
            </a:r>
          </a:p>
          <a:p>
            <a:r>
              <a:rPr lang="en-US" dirty="0">
                <a:solidFill>
                  <a:schemeClr val="tx1"/>
                </a:solidFill>
              </a:rPr>
              <a:t>Improving clinical governance improves clinical outcomes for patients, families and care teams. </a:t>
            </a:r>
          </a:p>
          <a:p>
            <a:r>
              <a:rPr lang="en-US" dirty="0">
                <a:solidFill>
                  <a:schemeClr val="tx1"/>
                </a:solidFill>
              </a:rPr>
              <a:t>4 major lenses: </a:t>
            </a:r>
          </a:p>
          <a:p>
            <a:pPr lvl="1"/>
            <a:r>
              <a:rPr lang="en-US" dirty="0">
                <a:solidFill>
                  <a:schemeClr val="tx1"/>
                </a:solidFill>
              </a:rPr>
              <a:t>leadership &amp; culture; </a:t>
            </a:r>
          </a:p>
          <a:p>
            <a:pPr lvl="1"/>
            <a:r>
              <a:rPr lang="en-US" dirty="0">
                <a:solidFill>
                  <a:schemeClr val="tx1"/>
                </a:solidFill>
              </a:rPr>
              <a:t>continuous improvement; </a:t>
            </a:r>
          </a:p>
          <a:p>
            <a:pPr lvl="1"/>
            <a:r>
              <a:rPr lang="en-US" dirty="0">
                <a:solidFill>
                  <a:schemeClr val="tx1"/>
                </a:solidFill>
              </a:rPr>
              <a:t>people-</a:t>
            </a:r>
            <a:r>
              <a:rPr lang="en-US" dirty="0" err="1">
                <a:solidFill>
                  <a:schemeClr val="tx1"/>
                </a:solidFill>
              </a:rPr>
              <a:t>centred</a:t>
            </a:r>
            <a:r>
              <a:rPr lang="en-US" dirty="0">
                <a:solidFill>
                  <a:schemeClr val="tx1"/>
                </a:solidFill>
              </a:rPr>
              <a:t>; </a:t>
            </a:r>
          </a:p>
          <a:p>
            <a:pPr lvl="1"/>
            <a:r>
              <a:rPr lang="en-US" dirty="0">
                <a:solidFill>
                  <a:schemeClr val="tx1"/>
                </a:solidFill>
              </a:rPr>
              <a:t>shared decision-making &amp; accountability. </a:t>
            </a:r>
          </a:p>
        </p:txBody>
      </p:sp>
    </p:spTree>
    <p:extLst>
      <p:ext uri="{BB962C8B-B14F-4D97-AF65-F5344CB8AC3E}">
        <p14:creationId xmlns:p14="http://schemas.microsoft.com/office/powerpoint/2010/main" val="199814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F3C443-F746-327B-F791-3A6EC80022DF}"/>
              </a:ext>
            </a:extLst>
          </p:cNvPr>
          <p:cNvSpPr txBox="1"/>
          <p:nvPr/>
        </p:nvSpPr>
        <p:spPr>
          <a:xfrm>
            <a:off x="2704310" y="5650992"/>
            <a:ext cx="7277890" cy="369332"/>
          </a:xfrm>
          <a:prstGeom prst="rect">
            <a:avLst/>
          </a:prstGeom>
          <a:noFill/>
        </p:spPr>
        <p:txBody>
          <a:bodyPr wrap="none" rtlCol="0">
            <a:spAutoFit/>
          </a:bodyPr>
          <a:lstStyle/>
          <a:p>
            <a:r>
              <a:rPr lang="en-US" dirty="0">
                <a:hlinkClick r:id="rId3"/>
              </a:rPr>
              <a:t>Clinical Governance Improvement Initiative | Medical Staff (islandhealth.ca)</a:t>
            </a:r>
            <a:endParaRPr lang="en-CA" dirty="0"/>
          </a:p>
        </p:txBody>
      </p:sp>
      <p:sp>
        <p:nvSpPr>
          <p:cNvPr id="3" name="TextBox 2">
            <a:extLst>
              <a:ext uri="{FF2B5EF4-FFF2-40B4-BE49-F238E27FC236}">
                <a16:creationId xmlns:a16="http://schemas.microsoft.com/office/drawing/2014/main" id="{602BB0B9-C4C5-FB7F-9AF9-16F3FD5194C4}"/>
              </a:ext>
            </a:extLst>
          </p:cNvPr>
          <p:cNvSpPr txBox="1"/>
          <p:nvPr/>
        </p:nvSpPr>
        <p:spPr>
          <a:xfrm>
            <a:off x="33787080" y="1950348"/>
            <a:ext cx="55473913" cy="646331"/>
          </a:xfrm>
          <a:prstGeom prst="rect">
            <a:avLst/>
          </a:prstGeom>
          <a:noFill/>
        </p:spPr>
        <p:txBody>
          <a:bodyPr wrap="square" rtlCol="0">
            <a:spAutoFit/>
          </a:bodyPr>
          <a:lstStyle/>
          <a:p>
            <a:r>
              <a:rPr lang="en-US" dirty="0"/>
              <a:t>The Clinical Governance Improvement Initiative (CGII) was launched in the fall of 2021. Improving clinical governance improves clinical outcomes for patients, families and care teams. We have been listening to our care teams, and we are proud to be taking meaningful steps towards clear, simple, and transparent clinical governance and accountability. According to the Health Standards Organization, clinical governance is the framework by which the governing body, leaders, and health care providers have responsibility and accountability for the quality of care. The CGII is a critical next step in strengthening our​ organizational foundation for culturally-safe high-quality care, and for helping us achieve our strategic framework goals​ by 2025. </a:t>
            </a:r>
            <a:endParaRPr lang="en-CA" dirty="0"/>
          </a:p>
        </p:txBody>
      </p:sp>
      <p:pic>
        <p:nvPicPr>
          <p:cNvPr id="1026" name="Picture 2">
            <a:extLst>
              <a:ext uri="{FF2B5EF4-FFF2-40B4-BE49-F238E27FC236}">
                <a16:creationId xmlns:a16="http://schemas.microsoft.com/office/drawing/2014/main" id="{BD058A57-E3DA-CF6D-AD7A-DE69416BD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437"/>
            <a:ext cx="12012930" cy="643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816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iagram&#10;&#10;Description automatically generated with low confidence">
            <a:extLst>
              <a:ext uri="{FF2B5EF4-FFF2-40B4-BE49-F238E27FC236}">
                <a16:creationId xmlns:a16="http://schemas.microsoft.com/office/drawing/2014/main" id="{1B68DF3B-4DF9-C46F-1F0C-2465CE027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8" y="85258"/>
            <a:ext cx="12165123" cy="6687483"/>
          </a:xfrm>
          <a:prstGeom prst="rect">
            <a:avLst/>
          </a:prstGeom>
        </p:spPr>
      </p:pic>
    </p:spTree>
    <p:extLst>
      <p:ext uri="{BB962C8B-B14F-4D97-AF65-F5344CB8AC3E}">
        <p14:creationId xmlns:p14="http://schemas.microsoft.com/office/powerpoint/2010/main" val="2165790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5F9920E0-31FD-A160-981A-5E96CB11E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75" y="161469"/>
            <a:ext cx="11993649" cy="6535062"/>
          </a:xfrm>
          <a:prstGeom prst="rect">
            <a:avLst/>
          </a:prstGeom>
        </p:spPr>
      </p:pic>
    </p:spTree>
    <p:extLst>
      <p:ext uri="{BB962C8B-B14F-4D97-AF65-F5344CB8AC3E}">
        <p14:creationId xmlns:p14="http://schemas.microsoft.com/office/powerpoint/2010/main" val="1160747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B02D-260A-625A-82BE-DEEA97808AA0}"/>
              </a:ext>
            </a:extLst>
          </p:cNvPr>
          <p:cNvSpPr>
            <a:spLocks noGrp="1"/>
          </p:cNvSpPr>
          <p:nvPr>
            <p:ph type="title"/>
          </p:nvPr>
        </p:nvSpPr>
        <p:spPr/>
        <p:txBody>
          <a:bodyPr/>
          <a:lstStyle/>
          <a:p>
            <a:r>
              <a:rPr lang="en-CA" dirty="0"/>
              <a:t>CARE Committees:</a:t>
            </a:r>
          </a:p>
        </p:txBody>
      </p:sp>
      <p:sp>
        <p:nvSpPr>
          <p:cNvPr id="3" name="Content Placeholder 2">
            <a:extLst>
              <a:ext uri="{FF2B5EF4-FFF2-40B4-BE49-F238E27FC236}">
                <a16:creationId xmlns:a16="http://schemas.microsoft.com/office/drawing/2014/main" id="{ABD93A32-7CC7-645D-38FA-797299E63757}"/>
              </a:ext>
            </a:extLst>
          </p:cNvPr>
          <p:cNvSpPr>
            <a:spLocks noGrp="1"/>
          </p:cNvSpPr>
          <p:nvPr>
            <p:ph idx="1"/>
          </p:nvPr>
        </p:nvSpPr>
        <p:spPr/>
        <p:txBody>
          <a:bodyPr>
            <a:normAutofit/>
          </a:bodyPr>
          <a:lstStyle/>
          <a:p>
            <a:r>
              <a:rPr lang="en-US" sz="2000" dirty="0">
                <a:solidFill>
                  <a:schemeClr val="tx1"/>
                </a:solidFill>
                <a:latin typeface="Lucida Sans" panose="020B0602030504020204" pitchFamily="34" charset="0"/>
              </a:rPr>
              <a:t>Goal: 4 medical staff for each Clinical Excellence Committee, 2 for each Operations Excellence Committee. </a:t>
            </a:r>
          </a:p>
          <a:p>
            <a:r>
              <a:rPr lang="en-US" sz="2000" dirty="0">
                <a:solidFill>
                  <a:schemeClr val="tx1"/>
                </a:solidFill>
                <a:latin typeface="Lucida Sans" panose="020B0602030504020204" pitchFamily="34" charset="0"/>
              </a:rPr>
              <a:t>Each committee will have approximately 20 members, not including chairs and patient partners. </a:t>
            </a:r>
          </a:p>
          <a:p>
            <a:r>
              <a:rPr lang="en-US" sz="2000" dirty="0">
                <a:solidFill>
                  <a:schemeClr val="tx1"/>
                </a:solidFill>
                <a:latin typeface="Lucida Sans" panose="020B0602030504020204" pitchFamily="34" charset="0"/>
              </a:rPr>
              <a:t>Remaining membership will include representatives from local quality and operations committees and professions that represent the scope of practice in the service.</a:t>
            </a:r>
          </a:p>
          <a:p>
            <a:r>
              <a:rPr lang="en-US" sz="2000" dirty="0">
                <a:solidFill>
                  <a:schemeClr val="tx1"/>
                </a:solidFill>
                <a:latin typeface="Lucida Sans" panose="020B0602030504020204" pitchFamily="34" charset="0"/>
              </a:rPr>
              <a:t>Each OEC and CEC will have different members.</a:t>
            </a:r>
          </a:p>
          <a:p>
            <a:r>
              <a:rPr lang="en-US" sz="2000" dirty="0">
                <a:solidFill>
                  <a:schemeClr val="tx1"/>
                </a:solidFill>
                <a:latin typeface="Lucida Sans" panose="020B0602030504020204" pitchFamily="34" charset="0"/>
              </a:rPr>
              <a:t>C.A.R.E. Network committees </a:t>
            </a:r>
            <a:r>
              <a:rPr lang="en-US" sz="2000" dirty="0" smtClean="0">
                <a:solidFill>
                  <a:schemeClr val="tx1"/>
                </a:solidFill>
                <a:latin typeface="Lucida Sans" panose="020B0602030504020204" pitchFamily="34" charset="0"/>
              </a:rPr>
              <a:t>began </a:t>
            </a:r>
            <a:r>
              <a:rPr lang="en-US" sz="2000" dirty="0">
                <a:solidFill>
                  <a:schemeClr val="tx1"/>
                </a:solidFill>
                <a:latin typeface="Lucida Sans" panose="020B0602030504020204" pitchFamily="34" charset="0"/>
              </a:rPr>
              <a:t>functioning in </a:t>
            </a:r>
            <a:r>
              <a:rPr lang="en-US" sz="2000" dirty="0" smtClean="0">
                <a:solidFill>
                  <a:schemeClr val="tx1"/>
                </a:solidFill>
                <a:latin typeface="Lucida Sans" panose="020B0602030504020204" pitchFamily="34" charset="0"/>
              </a:rPr>
              <a:t>September 2023.</a:t>
            </a:r>
            <a:endParaRPr lang="en-US" sz="2000" dirty="0">
              <a:solidFill>
                <a:schemeClr val="tx1"/>
              </a:solidFill>
              <a:latin typeface="Lucida Sans" panose="020B0602030504020204" pitchFamily="34" charset="0"/>
            </a:endParaRPr>
          </a:p>
          <a:p>
            <a:endParaRPr lang="en-US" sz="2000" dirty="0">
              <a:solidFill>
                <a:schemeClr val="tx1"/>
              </a:solidFill>
              <a:latin typeface="Lucida Sans" panose="020B0602030504020204" pitchFamily="34" charset="0"/>
            </a:endParaRPr>
          </a:p>
          <a:p>
            <a:r>
              <a:rPr lang="en-US" sz="1800" dirty="0">
                <a:hlinkClick r:id="rId2"/>
              </a:rPr>
              <a:t>Clinical Governance Improvement Initiative | Medical Staff (islandhealth.ca)</a:t>
            </a:r>
            <a:endParaRPr lang="en-CA" sz="1800" dirty="0">
              <a:solidFill>
                <a:schemeClr val="tx1"/>
              </a:solidFill>
              <a:latin typeface="Lucida Sans" panose="020B0602030504020204" pitchFamily="34" charset="0"/>
            </a:endParaRPr>
          </a:p>
        </p:txBody>
      </p:sp>
    </p:spTree>
    <p:extLst>
      <p:ext uri="{BB962C8B-B14F-4D97-AF65-F5344CB8AC3E}">
        <p14:creationId xmlns:p14="http://schemas.microsoft.com/office/powerpoint/2010/main" val="3745491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Patient Care Quality Office (PCQO)</a:t>
            </a:r>
            <a:br>
              <a:rPr lang="en-CA" dirty="0">
                <a:latin typeface="+mj-lt"/>
              </a:rPr>
            </a:br>
            <a:r>
              <a:rPr lang="en-CA" dirty="0">
                <a:latin typeface="+mj-lt"/>
              </a:rPr>
              <a:t>Patient Safety Learning System (PSLS)</a:t>
            </a:r>
          </a:p>
        </p:txBody>
      </p:sp>
      <p:sp>
        <p:nvSpPr>
          <p:cNvPr id="3" name="Content Placeholder 2"/>
          <p:cNvSpPr>
            <a:spLocks noGrp="1"/>
          </p:cNvSpPr>
          <p:nvPr>
            <p:ph idx="1"/>
          </p:nvPr>
        </p:nvSpPr>
        <p:spPr/>
        <p:txBody>
          <a:bodyPr>
            <a:normAutofit/>
          </a:bodyPr>
          <a:lstStyle/>
          <a:p>
            <a:pPr marL="0" indent="0">
              <a:buNone/>
            </a:pPr>
            <a:r>
              <a:rPr lang="en-US" altLang="en-US" sz="2400" dirty="0">
                <a:latin typeface="+mn-lt"/>
              </a:rPr>
              <a:t>PCQO purpose within Island Health is to provide an accessible, visible and transparent point of contact for patients, family members and /or their representatives to share feedback, compliments, obtain clarification and information, and to resolve concerns about quality of care received.</a:t>
            </a:r>
          </a:p>
          <a:p>
            <a:pPr marL="457200" lvl="1" indent="0">
              <a:buNone/>
            </a:pPr>
            <a:r>
              <a:rPr lang="en-CA" sz="1700" dirty="0">
                <a:latin typeface="+mn-lt"/>
                <a:hlinkClick r:id="rId3"/>
              </a:rPr>
              <a:t>https://intranet.islandhealth.ca/departments/quality/pcqo/Documents/director-tool-kit.pdf</a:t>
            </a:r>
            <a:endParaRPr lang="en-CA" sz="1700" dirty="0">
              <a:latin typeface="+mn-lt"/>
            </a:endParaRPr>
          </a:p>
          <a:p>
            <a:pPr lvl="1">
              <a:buFont typeface="Courier New" panose="02070309020205020404" pitchFamily="49" charset="0"/>
              <a:buChar char="o"/>
            </a:pPr>
            <a:endParaRPr lang="en-CA" dirty="0">
              <a:latin typeface="+mn-lt"/>
            </a:endParaRPr>
          </a:p>
          <a:p>
            <a:pPr marL="57150" indent="0">
              <a:buNone/>
            </a:pPr>
            <a:r>
              <a:rPr lang="en-CA" sz="2400" dirty="0">
                <a:latin typeface="+mn-lt"/>
              </a:rPr>
              <a:t>The BC Patient Safety &amp; Learning System is a web-based reporting tool that helps health-care providers manage patient safety events and share lessons learned to improved patients’ safety and quality of care.</a:t>
            </a:r>
          </a:p>
          <a:p>
            <a:pPr marL="457200" lvl="1" indent="0">
              <a:buNone/>
            </a:pPr>
            <a:r>
              <a:rPr lang="en-CA" sz="1800" dirty="0">
                <a:latin typeface="+mn-lt"/>
                <a:hlinkClick r:id="rId4"/>
              </a:rPr>
              <a:t>https://intranet.islandhealth.ca/departments/quality/psls/Pages/default.aspx</a:t>
            </a:r>
            <a:endParaRPr lang="en-CA" sz="1800" dirty="0">
              <a:latin typeface="+mn-lt"/>
            </a:endParaRPr>
          </a:p>
          <a:p>
            <a:pPr marL="0" indent="0">
              <a:buNone/>
            </a:pPr>
            <a:endParaRPr lang="en-CA" dirty="0"/>
          </a:p>
        </p:txBody>
      </p:sp>
    </p:spTree>
    <p:extLst>
      <p:ext uri="{BB962C8B-B14F-4D97-AF65-F5344CB8AC3E}">
        <p14:creationId xmlns:p14="http://schemas.microsoft.com/office/powerpoint/2010/main" val="3352890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solidFill>
                  <a:srgbClr val="002060"/>
                </a:solidFill>
                <a:latin typeface="+mj-lt"/>
              </a:rPr>
              <a:t>IHealth</a:t>
            </a:r>
            <a:r>
              <a:rPr lang="en-CA" dirty="0">
                <a:solidFill>
                  <a:srgbClr val="002060"/>
                </a:solidFill>
                <a:latin typeface="+mj-lt"/>
              </a:rPr>
              <a:t> Governance Medical Leadership</a:t>
            </a:r>
            <a:endParaRPr lang="en-CA" dirty="0">
              <a:latin typeface="+mj-lt"/>
            </a:endParaRPr>
          </a:p>
        </p:txBody>
      </p:sp>
      <p:sp>
        <p:nvSpPr>
          <p:cNvPr id="3" name="Content Placeholder 2"/>
          <p:cNvSpPr>
            <a:spLocks noGrp="1"/>
          </p:cNvSpPr>
          <p:nvPr>
            <p:ph idx="1"/>
          </p:nvPr>
        </p:nvSpPr>
        <p:spPr>
          <a:xfrm>
            <a:off x="838200" y="1825625"/>
            <a:ext cx="9908628" cy="2704334"/>
          </a:xfrm>
        </p:spPr>
        <p:txBody>
          <a:bodyPr>
            <a:normAutofit fontScale="85000" lnSpcReduction="20000"/>
          </a:bodyPr>
          <a:lstStyle/>
          <a:p>
            <a:pPr marL="0" indent="0">
              <a:lnSpc>
                <a:spcPct val="120000"/>
              </a:lnSpc>
              <a:buNone/>
            </a:pPr>
            <a:r>
              <a:rPr lang="en-CA" sz="2200" b="1" dirty="0" err="1">
                <a:solidFill>
                  <a:srgbClr val="006AA8"/>
                </a:solidFill>
                <a:latin typeface="+mn-lt"/>
              </a:rPr>
              <a:t>IHealth</a:t>
            </a:r>
            <a:r>
              <a:rPr lang="en-CA" sz="2200" b="1" dirty="0">
                <a:solidFill>
                  <a:srgbClr val="006AA8"/>
                </a:solidFill>
                <a:latin typeface="+mn-lt"/>
              </a:rPr>
              <a:t> Program Oversight</a:t>
            </a:r>
          </a:p>
          <a:p>
            <a:pPr lvl="1">
              <a:lnSpc>
                <a:spcPct val="120000"/>
              </a:lnSpc>
              <a:buFont typeface="Courier New" panose="02070309020205020404" pitchFamily="49" charset="0"/>
              <a:buChar char="o"/>
            </a:pPr>
            <a:r>
              <a:rPr lang="en-CA" sz="2200" dirty="0">
                <a:solidFill>
                  <a:srgbClr val="006AA8"/>
                </a:solidFill>
                <a:latin typeface="+mn-lt"/>
              </a:rPr>
              <a:t>Ministry of Health, Board, and Executive oversight for </a:t>
            </a:r>
            <a:r>
              <a:rPr lang="en-CA" sz="2200" dirty="0" err="1">
                <a:solidFill>
                  <a:srgbClr val="006AA8"/>
                </a:solidFill>
                <a:latin typeface="+mn-lt"/>
              </a:rPr>
              <a:t>IHealth</a:t>
            </a:r>
            <a:r>
              <a:rPr lang="en-CA" sz="2200" dirty="0">
                <a:solidFill>
                  <a:srgbClr val="006AA8"/>
                </a:solidFill>
                <a:latin typeface="+mn-lt"/>
              </a:rPr>
              <a:t> progress, financials, and risks through the </a:t>
            </a:r>
            <a:r>
              <a:rPr lang="en-CA" sz="2200" dirty="0" err="1">
                <a:solidFill>
                  <a:srgbClr val="006AA8"/>
                </a:solidFill>
                <a:latin typeface="+mn-lt"/>
              </a:rPr>
              <a:t>IHealth</a:t>
            </a:r>
            <a:r>
              <a:rPr lang="en-CA" sz="2200" dirty="0">
                <a:solidFill>
                  <a:srgbClr val="006AA8"/>
                </a:solidFill>
                <a:latin typeface="+mn-lt"/>
              </a:rPr>
              <a:t> Task Force, </a:t>
            </a:r>
            <a:r>
              <a:rPr lang="en-CA" sz="2200" dirty="0" err="1">
                <a:solidFill>
                  <a:srgbClr val="006AA8"/>
                </a:solidFill>
                <a:latin typeface="+mn-lt"/>
              </a:rPr>
              <a:t>IHealth</a:t>
            </a:r>
            <a:r>
              <a:rPr lang="en-CA" sz="2200" dirty="0">
                <a:solidFill>
                  <a:srgbClr val="006AA8"/>
                </a:solidFill>
                <a:latin typeface="+mn-lt"/>
              </a:rPr>
              <a:t> Clinical Executive Steering Committee, and </a:t>
            </a:r>
            <a:r>
              <a:rPr lang="en-CA" sz="2200" dirty="0" err="1">
                <a:solidFill>
                  <a:srgbClr val="006AA8"/>
                </a:solidFill>
                <a:latin typeface="+mn-lt"/>
              </a:rPr>
              <a:t>IHealth</a:t>
            </a:r>
            <a:r>
              <a:rPr lang="en-CA" sz="2200" dirty="0">
                <a:solidFill>
                  <a:srgbClr val="006AA8"/>
                </a:solidFill>
                <a:latin typeface="+mn-lt"/>
              </a:rPr>
              <a:t> Financial Oversight Committee. </a:t>
            </a:r>
          </a:p>
          <a:p>
            <a:pPr lvl="1">
              <a:lnSpc>
                <a:spcPct val="120000"/>
              </a:lnSpc>
              <a:buFont typeface="Courier New" panose="02070309020205020404" pitchFamily="49" charset="0"/>
              <a:buChar char="o"/>
            </a:pPr>
            <a:r>
              <a:rPr lang="en-CA" sz="2200" dirty="0" err="1">
                <a:solidFill>
                  <a:srgbClr val="006AA8"/>
                </a:solidFill>
                <a:latin typeface="+mn-lt"/>
              </a:rPr>
              <a:t>IHealth</a:t>
            </a:r>
            <a:r>
              <a:rPr lang="en-CA" sz="2200" dirty="0">
                <a:solidFill>
                  <a:srgbClr val="006AA8"/>
                </a:solidFill>
                <a:latin typeface="+mn-lt"/>
              </a:rPr>
              <a:t>-specific forums that oversee the design of </a:t>
            </a:r>
            <a:r>
              <a:rPr lang="en-CA" sz="2200" b="1" dirty="0">
                <a:solidFill>
                  <a:srgbClr val="006AA8"/>
                </a:solidFill>
                <a:latin typeface="+mn-lt"/>
              </a:rPr>
              <a:t>EHR workflows </a:t>
            </a:r>
            <a:r>
              <a:rPr lang="en-CA" sz="2200" dirty="0">
                <a:solidFill>
                  <a:srgbClr val="006AA8"/>
                </a:solidFill>
                <a:latin typeface="+mn-lt"/>
              </a:rPr>
              <a:t>and the EHR system configuration.  </a:t>
            </a:r>
          </a:p>
          <a:p>
            <a:pPr lvl="1">
              <a:lnSpc>
                <a:spcPct val="120000"/>
              </a:lnSpc>
              <a:buFont typeface="Courier New" panose="02070309020205020404" pitchFamily="49" charset="0"/>
              <a:buChar char="o"/>
            </a:pPr>
            <a:r>
              <a:rPr lang="en-CA" sz="2200" dirty="0">
                <a:solidFill>
                  <a:srgbClr val="006AA8"/>
                </a:solidFill>
                <a:latin typeface="+mn-lt"/>
              </a:rPr>
              <a:t>Medical Staff regional council that meets monthly for Medical Staff Association (MSA) and Health authority engagement.</a:t>
            </a:r>
          </a:p>
          <a:p>
            <a:pPr marL="0" indent="0">
              <a:buNone/>
            </a:pPr>
            <a:endParaRPr lang="en-CA" dirty="0"/>
          </a:p>
        </p:txBody>
      </p:sp>
      <p:sp>
        <p:nvSpPr>
          <p:cNvPr id="6" name="Rectangle 5"/>
          <p:cNvSpPr/>
          <p:nvPr/>
        </p:nvSpPr>
        <p:spPr>
          <a:xfrm>
            <a:off x="919656" y="4529959"/>
            <a:ext cx="6096000" cy="1477328"/>
          </a:xfrm>
          <a:prstGeom prst="rect">
            <a:avLst/>
          </a:prstGeom>
        </p:spPr>
        <p:txBody>
          <a:bodyPr>
            <a:spAutoFit/>
          </a:bodyPr>
          <a:lstStyle/>
          <a:p>
            <a:r>
              <a:rPr lang="en-CA" dirty="0">
                <a:solidFill>
                  <a:srgbClr val="006AA8"/>
                </a:solidFill>
                <a:cs typeface="Lucida Sans Unicode" panose="020B0602030504020204" pitchFamily="34" charset="0"/>
              </a:rPr>
              <a:t>For more information visit: </a:t>
            </a:r>
            <a:r>
              <a:rPr lang="en-CA" dirty="0">
                <a:cs typeface="Lucida Sans Unicode" panose="020B0602030504020204" pitchFamily="34" charset="0"/>
                <a:hlinkClick r:id="rId3"/>
              </a:rPr>
              <a:t>https://ihealth.islandhealth.ca/</a:t>
            </a:r>
            <a:endParaRPr lang="en-CA" dirty="0">
              <a:cs typeface="Lucida Sans Unicode" panose="020B0602030504020204" pitchFamily="34" charset="0"/>
            </a:endParaRPr>
          </a:p>
          <a:p>
            <a:endParaRPr lang="en-CA" b="1" dirty="0">
              <a:solidFill>
                <a:srgbClr val="006AA8"/>
              </a:solidFill>
              <a:cs typeface="Lucida Sans Unicode" panose="020B0602030504020204" pitchFamily="34" charset="0"/>
            </a:endParaRPr>
          </a:p>
          <a:p>
            <a:r>
              <a:rPr lang="en-CA" b="1" dirty="0" err="1">
                <a:solidFill>
                  <a:srgbClr val="006AA8"/>
                </a:solidFill>
                <a:cs typeface="Lucida Sans Unicode" panose="020B0602030504020204" pitchFamily="34" charset="0"/>
              </a:rPr>
              <a:t>IHealth</a:t>
            </a:r>
            <a:r>
              <a:rPr lang="en-CA" b="1" dirty="0">
                <a:solidFill>
                  <a:srgbClr val="006AA8"/>
                </a:solidFill>
                <a:cs typeface="Lucida Sans Unicode" panose="020B0602030504020204" pitchFamily="34" charset="0"/>
              </a:rPr>
              <a:t> Leadership</a:t>
            </a:r>
          </a:p>
          <a:p>
            <a:r>
              <a:rPr lang="en-CA" dirty="0">
                <a:cs typeface="Lucida Sans Unicode" panose="020B0602030504020204" pitchFamily="34" charset="0"/>
                <a:hlinkClick r:id="rId4"/>
              </a:rPr>
              <a:t>https://ihealth.islandhealth.ca/ihealth-for-staff/for-medical-staff/ihealth-medical-specialty-leads/</a:t>
            </a:r>
            <a:endParaRPr lang="en-CA" dirty="0">
              <a:cs typeface="Lucida Sans Unicode" panose="020B0602030504020204" pitchFamily="34" charset="0"/>
            </a:endParaRPr>
          </a:p>
        </p:txBody>
      </p:sp>
    </p:spTree>
    <p:extLst>
      <p:ext uri="{BB962C8B-B14F-4D97-AF65-F5344CB8AC3E}">
        <p14:creationId xmlns:p14="http://schemas.microsoft.com/office/powerpoint/2010/main" val="2699538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Welcome to Medical Leadership</a:t>
            </a:r>
          </a:p>
        </p:txBody>
      </p:sp>
      <p:sp>
        <p:nvSpPr>
          <p:cNvPr id="3" name="Content Placeholder 2"/>
          <p:cNvSpPr>
            <a:spLocks noGrp="1"/>
          </p:cNvSpPr>
          <p:nvPr>
            <p:ph idx="1"/>
          </p:nvPr>
        </p:nvSpPr>
        <p:spPr/>
        <p:txBody>
          <a:bodyPr>
            <a:normAutofit fontScale="85000" lnSpcReduction="10000"/>
          </a:bodyPr>
          <a:lstStyle/>
          <a:p>
            <a:pPr marL="0" indent="0">
              <a:lnSpc>
                <a:spcPct val="150000"/>
              </a:lnSpc>
              <a:buNone/>
            </a:pPr>
            <a:r>
              <a:rPr lang="en-CA" dirty="0">
                <a:latin typeface="+mn-lt"/>
              </a:rPr>
              <a:t>Today is only part of medical leadership orientation:</a:t>
            </a:r>
          </a:p>
          <a:p>
            <a:pPr marL="457200" indent="-457200">
              <a:lnSpc>
                <a:spcPct val="150000"/>
              </a:lnSpc>
              <a:buAutoNum type="arabicPeriod"/>
            </a:pPr>
            <a:r>
              <a:rPr lang="en-CA" sz="2000" dirty="0">
                <a:latin typeface="+mn-lt"/>
              </a:rPr>
              <a:t>Online internet resources (including these slides) on  the Medical Staff website</a:t>
            </a:r>
          </a:p>
          <a:p>
            <a:pPr marL="457200" indent="-457200">
              <a:lnSpc>
                <a:spcPct val="150000"/>
              </a:lnSpc>
              <a:buAutoNum type="arabicPeriod"/>
            </a:pPr>
            <a:r>
              <a:rPr lang="en-CA" sz="2000" dirty="0">
                <a:latin typeface="+mn-lt"/>
              </a:rPr>
              <a:t>Todays session “Navigating Island Health Medical Leadership: Foundations”: overview of who and where.</a:t>
            </a:r>
          </a:p>
          <a:p>
            <a:pPr marL="457200" indent="-457200">
              <a:lnSpc>
                <a:spcPct val="150000"/>
              </a:lnSpc>
              <a:buAutoNum type="arabicPeriod"/>
            </a:pPr>
            <a:r>
              <a:rPr lang="en-CA" sz="2000" dirty="0">
                <a:latin typeface="+mn-lt"/>
              </a:rPr>
              <a:t>Additional sessions in the “Navigating Island Health Medical Leadership Series”:</a:t>
            </a:r>
          </a:p>
          <a:p>
            <a:pPr marL="800100" lvl="1" indent="-342900">
              <a:lnSpc>
                <a:spcPct val="150000"/>
              </a:lnSpc>
              <a:buFont typeface="Courier New" panose="02070309020205020404" pitchFamily="49" charset="0"/>
              <a:buChar char="o"/>
            </a:pPr>
            <a:r>
              <a:rPr lang="en-CA" sz="2000" dirty="0">
                <a:latin typeface="+mn-lt"/>
              </a:rPr>
              <a:t>Credentialing and Privileging</a:t>
            </a:r>
          </a:p>
          <a:p>
            <a:pPr marL="800100" lvl="1" indent="-342900">
              <a:lnSpc>
                <a:spcPct val="150000"/>
              </a:lnSpc>
              <a:buFont typeface="Courier New" panose="02070309020205020404" pitchFamily="49" charset="0"/>
              <a:buChar char="o"/>
            </a:pPr>
            <a:r>
              <a:rPr lang="en-CA" sz="2000" dirty="0">
                <a:latin typeface="+mn-lt"/>
              </a:rPr>
              <a:t>EMSS and medical staff behavior challenges </a:t>
            </a:r>
          </a:p>
          <a:p>
            <a:pPr marL="800100" lvl="1" indent="-342900">
              <a:lnSpc>
                <a:spcPct val="150000"/>
              </a:lnSpc>
              <a:buFont typeface="Courier New" panose="02070309020205020404" pitchFamily="49" charset="0"/>
              <a:buChar char="o"/>
            </a:pPr>
            <a:r>
              <a:rPr lang="en-CA" sz="2000" dirty="0">
                <a:latin typeface="+mn-lt"/>
              </a:rPr>
              <a:t>Contracts and Workforce planning</a:t>
            </a:r>
          </a:p>
          <a:p>
            <a:pPr marL="800100" lvl="1" indent="-342900">
              <a:lnSpc>
                <a:spcPct val="150000"/>
              </a:lnSpc>
              <a:buFont typeface="Courier New" panose="02070309020205020404" pitchFamily="49" charset="0"/>
              <a:buChar char="o"/>
            </a:pPr>
            <a:r>
              <a:rPr lang="en-CA" sz="2000" dirty="0">
                <a:latin typeface="+mn-lt"/>
              </a:rPr>
              <a:t>Quality structures</a:t>
            </a:r>
          </a:p>
          <a:p>
            <a:pPr marL="800100" lvl="1" indent="-342900">
              <a:lnSpc>
                <a:spcPct val="150000"/>
              </a:lnSpc>
              <a:buFont typeface="Courier New" panose="02070309020205020404" pitchFamily="49" charset="0"/>
              <a:buChar char="o"/>
            </a:pPr>
            <a:r>
              <a:rPr lang="en-CA" sz="2000" dirty="0">
                <a:latin typeface="+mn-lt"/>
              </a:rPr>
              <a:t>Working in medical leadership dyads</a:t>
            </a:r>
          </a:p>
          <a:p>
            <a:endParaRPr lang="en-CA" dirty="0"/>
          </a:p>
        </p:txBody>
      </p:sp>
    </p:spTree>
    <p:extLst>
      <p:ext uri="{BB962C8B-B14F-4D97-AF65-F5344CB8AC3E}">
        <p14:creationId xmlns:p14="http://schemas.microsoft.com/office/powerpoint/2010/main" val="1275040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0828" cy="6902340"/>
          </a:xfrm>
          <a:prstGeom prst="rect">
            <a:avLst/>
          </a:prstGeom>
        </p:spPr>
      </p:pic>
      <p:sp>
        <p:nvSpPr>
          <p:cNvPr id="11" name="Title 3"/>
          <p:cNvSpPr txBox="1">
            <a:spLocks/>
          </p:cNvSpPr>
          <p:nvPr/>
        </p:nvSpPr>
        <p:spPr>
          <a:xfrm>
            <a:off x="-1" y="2291716"/>
            <a:ext cx="5969480" cy="2383802"/>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sz="3600" dirty="0" smtClean="0">
                <a:solidFill>
                  <a:schemeClr val="bg1"/>
                </a:solidFill>
                <a:latin typeface="+mj-lt"/>
              </a:rPr>
              <a:t>Working for Change</a:t>
            </a:r>
            <a:endParaRPr lang="en-CA" sz="2400" dirty="0">
              <a:solidFill>
                <a:schemeClr val="bg1"/>
              </a:solidFill>
              <a:latin typeface="+mj-lt"/>
            </a:endParaRPr>
          </a:p>
        </p:txBody>
      </p:sp>
    </p:spTree>
    <p:extLst>
      <p:ext uri="{BB962C8B-B14F-4D97-AF65-F5344CB8AC3E}">
        <p14:creationId xmlns:p14="http://schemas.microsoft.com/office/powerpoint/2010/main" val="5834267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663"/>
            <a:ext cx="10515600" cy="1325563"/>
          </a:xfrm>
        </p:spPr>
        <p:txBody>
          <a:bodyPr/>
          <a:lstStyle/>
          <a:p>
            <a:r>
              <a:rPr lang="en-CA" dirty="0">
                <a:latin typeface="+mj-lt"/>
              </a:rPr>
              <a:t>External funding for </a:t>
            </a:r>
            <a:r>
              <a:rPr lang="en-CA" strike="sngStrike" dirty="0">
                <a:latin typeface="+mj-lt"/>
              </a:rPr>
              <a:t>medical </a:t>
            </a:r>
            <a:r>
              <a:rPr lang="en-CA" strike="sngStrike" dirty="0" smtClean="0">
                <a:latin typeface="+mj-lt"/>
              </a:rPr>
              <a:t>staff</a:t>
            </a:r>
            <a:r>
              <a:rPr lang="en-CA" dirty="0" smtClean="0">
                <a:latin typeface="+mj-lt"/>
              </a:rPr>
              <a:t> Physicians!</a:t>
            </a:r>
            <a:endParaRPr lang="en-CA" dirty="0">
              <a:latin typeface="+mj-lt"/>
            </a:endParaRPr>
          </a:p>
        </p:txBody>
      </p:sp>
      <p:pic>
        <p:nvPicPr>
          <p:cNvPr id="6"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05350" y="1359335"/>
            <a:ext cx="5466101" cy="4402619"/>
          </a:xfrm>
          <a:prstGeom prst="rect">
            <a:avLst/>
          </a:prstGeom>
        </p:spPr>
      </p:pic>
      <p:sp>
        <p:nvSpPr>
          <p:cNvPr id="7" name="TextBox 6"/>
          <p:cNvSpPr txBox="1"/>
          <p:nvPr/>
        </p:nvSpPr>
        <p:spPr>
          <a:xfrm>
            <a:off x="2086494" y="5637510"/>
            <a:ext cx="7203593" cy="646331"/>
          </a:xfrm>
          <a:prstGeom prst="rect">
            <a:avLst/>
          </a:prstGeom>
          <a:noFill/>
        </p:spPr>
        <p:txBody>
          <a:bodyPr wrap="square" rtlCol="0">
            <a:spAutoFit/>
          </a:bodyPr>
          <a:lstStyle/>
          <a:p>
            <a:pPr algn="ctr"/>
            <a:r>
              <a:rPr lang="en-CA" b="1" dirty="0">
                <a:solidFill>
                  <a:srgbClr val="006AA8"/>
                </a:solidFill>
              </a:rPr>
              <a:t>For more information visit</a:t>
            </a:r>
            <a:endParaRPr lang="en-CA" b="1" dirty="0">
              <a:solidFill>
                <a:srgbClr val="006AA8"/>
              </a:solidFill>
              <a:hlinkClick r:id="rId4"/>
            </a:endParaRPr>
          </a:p>
          <a:p>
            <a:r>
              <a:rPr lang="en-CA" dirty="0">
                <a:hlinkClick r:id="rId4"/>
              </a:rPr>
              <a:t>https://medicalstaff.islandhealth.ca/working-change/external-resources </a:t>
            </a:r>
            <a:endParaRPr lang="en-CA" dirty="0"/>
          </a:p>
        </p:txBody>
      </p:sp>
    </p:spTree>
    <p:extLst>
      <p:ext uri="{BB962C8B-B14F-4D97-AF65-F5344CB8AC3E}">
        <p14:creationId xmlns:p14="http://schemas.microsoft.com/office/powerpoint/2010/main" val="20850356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663"/>
            <a:ext cx="10515600" cy="1325563"/>
          </a:xfrm>
        </p:spPr>
        <p:txBody>
          <a:bodyPr/>
          <a:lstStyle/>
          <a:p>
            <a:r>
              <a:rPr lang="en-CA" dirty="0">
                <a:latin typeface="Calibri" panose="020F0502020204030204"/>
              </a:rPr>
              <a:t>External funding for </a:t>
            </a:r>
            <a:r>
              <a:rPr lang="en-CA" strike="sngStrike" dirty="0">
                <a:latin typeface="Calibri" panose="020F0502020204030204"/>
              </a:rPr>
              <a:t>medical staff</a:t>
            </a:r>
            <a:r>
              <a:rPr lang="en-CA" dirty="0">
                <a:latin typeface="Calibri" panose="020F0502020204030204"/>
              </a:rPr>
              <a:t> Physicians!</a:t>
            </a:r>
            <a:endParaRPr lang="en-CA" dirty="0">
              <a:latin typeface="+mj-lt"/>
            </a:endParaRPr>
          </a:p>
        </p:txBody>
      </p:sp>
      <p:sp>
        <p:nvSpPr>
          <p:cNvPr id="4" name="Date Placeholder 3"/>
          <p:cNvSpPr>
            <a:spLocks noGrp="1"/>
          </p:cNvSpPr>
          <p:nvPr>
            <p:ph type="dt" sz="half" idx="10"/>
          </p:nvPr>
        </p:nvSpPr>
        <p:spPr/>
        <p:txBody>
          <a:bodyPr/>
          <a:lstStyle/>
          <a:p>
            <a:fld id="{F31ACDA8-62EE-45D7-845D-EFE344AA9EAE}" type="datetime1">
              <a:rPr lang="en-CA" smtClean="0"/>
              <a:t>23-Jan-2024</a:t>
            </a:fld>
            <a:endParaRPr lang="en-CA"/>
          </a:p>
        </p:txBody>
      </p:sp>
      <p:sp>
        <p:nvSpPr>
          <p:cNvPr id="5" name="Slide Number Placeholder 4"/>
          <p:cNvSpPr>
            <a:spLocks noGrp="1"/>
          </p:cNvSpPr>
          <p:nvPr>
            <p:ph type="sldNum" sz="quarter" idx="12"/>
          </p:nvPr>
        </p:nvSpPr>
        <p:spPr/>
        <p:txBody>
          <a:bodyPr/>
          <a:lstStyle/>
          <a:p>
            <a:fld id="{C34041A0-8BCD-4934-991B-BE643EBFA440}" type="slidenum">
              <a:rPr lang="en-CA" smtClean="0"/>
              <a:t>42</a:t>
            </a:fld>
            <a:endParaRPr lang="en-CA"/>
          </a:p>
        </p:txBody>
      </p:sp>
      <p:pic>
        <p:nvPicPr>
          <p:cNvPr id="6"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05350" y="1359335"/>
            <a:ext cx="5466101" cy="3116411"/>
          </a:xfrm>
          <a:prstGeom prst="rect">
            <a:avLst/>
          </a:prstGeom>
        </p:spPr>
      </p:pic>
      <p:sp>
        <p:nvSpPr>
          <p:cNvPr id="7" name="TextBox 6"/>
          <p:cNvSpPr txBox="1"/>
          <p:nvPr/>
        </p:nvSpPr>
        <p:spPr>
          <a:xfrm>
            <a:off x="2086494" y="5637510"/>
            <a:ext cx="7203593" cy="646331"/>
          </a:xfrm>
          <a:prstGeom prst="rect">
            <a:avLst/>
          </a:prstGeom>
          <a:noFill/>
        </p:spPr>
        <p:txBody>
          <a:bodyPr wrap="square" rtlCol="0">
            <a:spAutoFit/>
          </a:bodyPr>
          <a:lstStyle/>
          <a:p>
            <a:pPr algn="ctr"/>
            <a:r>
              <a:rPr lang="en-CA" b="1" dirty="0" smtClean="0">
                <a:solidFill>
                  <a:srgbClr val="006AA8"/>
                </a:solidFill>
              </a:rPr>
              <a:t>For more information visit</a:t>
            </a:r>
            <a:endParaRPr lang="en-CA" b="1" dirty="0" smtClean="0">
              <a:solidFill>
                <a:srgbClr val="006AA8"/>
              </a:solidFill>
              <a:hlinkClick r:id="rId4"/>
            </a:endParaRPr>
          </a:p>
          <a:p>
            <a:r>
              <a:rPr lang="en-CA" dirty="0" smtClean="0">
                <a:hlinkClick r:id="rId4"/>
              </a:rPr>
              <a:t>https</a:t>
            </a:r>
            <a:r>
              <a:rPr lang="en-CA" dirty="0">
                <a:hlinkClick r:id="rId4"/>
              </a:rPr>
              <a:t>://</a:t>
            </a:r>
            <a:r>
              <a:rPr lang="en-CA" dirty="0" smtClean="0">
                <a:hlinkClick r:id="rId4"/>
              </a:rPr>
              <a:t>medicalstaff.islandhealth.ca/working-change/external-resources </a:t>
            </a:r>
            <a:endParaRPr lang="en-CA" dirty="0"/>
          </a:p>
        </p:txBody>
      </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4375578"/>
            <a:ext cx="5093367" cy="1585097"/>
          </a:xfrm>
          <a:prstGeom prst="rect">
            <a:avLst/>
          </a:prstGeom>
        </p:spPr>
      </p:pic>
    </p:spTree>
    <p:extLst>
      <p:ext uri="{BB962C8B-B14F-4D97-AF65-F5344CB8AC3E}">
        <p14:creationId xmlns:p14="http://schemas.microsoft.com/office/powerpoint/2010/main" val="1582847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25213" cy="6989181"/>
          </a:xfrm>
          <a:prstGeom prst="rect">
            <a:avLst/>
          </a:prstGeom>
          <a:solidFill>
            <a:srgbClr val="006AA8"/>
          </a:solidFill>
        </p:spPr>
      </p:pic>
      <p:sp>
        <p:nvSpPr>
          <p:cNvPr id="8" name="Title 3"/>
          <p:cNvSpPr txBox="1">
            <a:spLocks/>
          </p:cNvSpPr>
          <p:nvPr/>
        </p:nvSpPr>
        <p:spPr>
          <a:xfrm>
            <a:off x="0" y="2030269"/>
            <a:ext cx="5596467" cy="2400299"/>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sz="3600" dirty="0">
                <a:solidFill>
                  <a:schemeClr val="bg1"/>
                </a:solidFill>
                <a:latin typeface="+mj-lt"/>
              </a:rPr>
              <a:t>Island Health Strategic Planning</a:t>
            </a:r>
            <a:endParaRPr lang="en-CA" sz="2400" dirty="0">
              <a:solidFill>
                <a:schemeClr val="bg1"/>
              </a:solidFill>
              <a:latin typeface="+mj-lt"/>
            </a:endParaRPr>
          </a:p>
        </p:txBody>
      </p:sp>
    </p:spTree>
    <p:extLst>
      <p:ext uri="{BB962C8B-B14F-4D97-AF65-F5344CB8AC3E}">
        <p14:creationId xmlns:p14="http://schemas.microsoft.com/office/powerpoint/2010/main" val="4125572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Direction Setting – Strategic Alignment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1756" y="2371017"/>
            <a:ext cx="1369807" cy="1876549"/>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5641099" y="1574575"/>
            <a:ext cx="1704972" cy="307777"/>
          </a:xfrm>
          <a:prstGeom prst="rect">
            <a:avLst/>
          </a:prstGeom>
          <a:noFill/>
        </p:spPr>
        <p:txBody>
          <a:bodyPr wrap="square" anchor="ctr">
            <a:spAutoFit/>
          </a:bodyPr>
          <a:lstStyle/>
          <a:p>
            <a:pPr algn="ctr" fontAlgn="base">
              <a:spcBef>
                <a:spcPct val="0"/>
              </a:spcBef>
              <a:spcAft>
                <a:spcPct val="0"/>
              </a:spcAft>
              <a:defRPr/>
            </a:pPr>
            <a:r>
              <a:rPr lang="en-CA" sz="1400" b="1" dirty="0">
                <a:solidFill>
                  <a:srgbClr val="006AA8"/>
                </a:solidFill>
                <a:latin typeface="Calibri Light" panose="020F0302020204030204" pitchFamily="34" charset="0"/>
                <a:cs typeface="Calibri Light" panose="020F0302020204030204" pitchFamily="34" charset="0"/>
              </a:rPr>
              <a:t>Ministry Strategy</a:t>
            </a:r>
          </a:p>
        </p:txBody>
      </p:sp>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 r="1398"/>
          <a:stretch/>
        </p:blipFill>
        <p:spPr bwMode="auto">
          <a:xfrm>
            <a:off x="10023395" y="2371017"/>
            <a:ext cx="1467090" cy="1945802"/>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4" t="772"/>
          <a:stretch/>
        </p:blipFill>
        <p:spPr bwMode="auto">
          <a:xfrm>
            <a:off x="3534869" y="2371018"/>
            <a:ext cx="1363207" cy="175828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01658" y="1583146"/>
            <a:ext cx="1800200" cy="307777"/>
          </a:xfrm>
          <a:prstGeom prst="rect">
            <a:avLst/>
          </a:prstGeom>
          <a:noFill/>
        </p:spPr>
        <p:txBody>
          <a:bodyPr wrap="square" anchor="ctr">
            <a:spAutoFit/>
          </a:bodyPr>
          <a:lstStyle/>
          <a:p>
            <a:pPr algn="ctr" fontAlgn="base">
              <a:spcBef>
                <a:spcPct val="0"/>
              </a:spcBef>
              <a:spcAft>
                <a:spcPct val="0"/>
              </a:spcAft>
              <a:defRPr/>
            </a:pPr>
            <a:r>
              <a:rPr lang="en-CA" sz="1400" b="1" dirty="0">
                <a:solidFill>
                  <a:srgbClr val="006AA8"/>
                </a:solidFill>
                <a:latin typeface="Calibri Light" panose="020F0302020204030204" pitchFamily="34" charset="0"/>
                <a:cs typeface="Calibri Light" panose="020F0302020204030204" pitchFamily="34" charset="0"/>
              </a:rPr>
              <a:t>Government</a:t>
            </a:r>
            <a:r>
              <a:rPr lang="en-CA" sz="1400" b="1" dirty="0">
                <a:solidFill>
                  <a:schemeClr val="tx1">
                    <a:lumMod val="50000"/>
                  </a:schemeClr>
                </a:solidFill>
                <a:latin typeface="Calibri Light" panose="020F0302020204030204" pitchFamily="34" charset="0"/>
                <a:cs typeface="Calibri Light" panose="020F0302020204030204" pitchFamily="34" charset="0"/>
              </a:rPr>
              <a:t> </a:t>
            </a:r>
            <a:r>
              <a:rPr lang="en-CA" sz="1400" b="1" dirty="0">
                <a:solidFill>
                  <a:srgbClr val="006AA8"/>
                </a:solidFill>
                <a:latin typeface="Calibri Light" panose="020F0302020204030204" pitchFamily="34" charset="0"/>
                <a:cs typeface="Calibri Light" panose="020F0302020204030204" pitchFamily="34" charset="0"/>
              </a:rPr>
              <a:t>Strategy</a:t>
            </a:r>
          </a:p>
        </p:txBody>
      </p:sp>
      <p:sp>
        <p:nvSpPr>
          <p:cNvPr id="10" name="TextBox 9"/>
          <p:cNvSpPr txBox="1"/>
          <p:nvPr/>
        </p:nvSpPr>
        <p:spPr>
          <a:xfrm>
            <a:off x="7763971" y="1559186"/>
            <a:ext cx="1588921" cy="646331"/>
          </a:xfrm>
          <a:prstGeom prst="rect">
            <a:avLst/>
          </a:prstGeom>
          <a:noFill/>
        </p:spPr>
        <p:txBody>
          <a:bodyPr wrap="square" anchor="ctr">
            <a:spAutoFit/>
          </a:bodyPr>
          <a:lstStyle/>
          <a:p>
            <a:pPr algn="ctr" fontAlgn="base">
              <a:spcBef>
                <a:spcPct val="0"/>
              </a:spcBef>
              <a:spcAft>
                <a:spcPct val="0"/>
              </a:spcAft>
              <a:defRPr/>
            </a:pPr>
            <a:r>
              <a:rPr lang="en-CA" sz="1200" b="1" dirty="0">
                <a:solidFill>
                  <a:srgbClr val="006AA8"/>
                </a:solidFill>
                <a:latin typeface="Calibri Light" panose="020F0302020204030204" pitchFamily="34" charset="0"/>
                <a:cs typeface="Calibri Light" panose="020F0302020204030204" pitchFamily="34" charset="0"/>
              </a:rPr>
              <a:t>Bilateral meetings with CEO, Board Chairs, Deputy Minister</a:t>
            </a:r>
          </a:p>
        </p:txBody>
      </p:sp>
      <p:cxnSp>
        <p:nvCxnSpPr>
          <p:cNvPr id="12" name="Straight Arrow Connector 11"/>
          <p:cNvCxnSpPr/>
          <p:nvPr/>
        </p:nvCxnSpPr>
        <p:spPr>
          <a:xfrm>
            <a:off x="5094092" y="1793921"/>
            <a:ext cx="547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873221" y="1502216"/>
            <a:ext cx="1800200" cy="523220"/>
          </a:xfrm>
          <a:prstGeom prst="rect">
            <a:avLst/>
          </a:prstGeom>
          <a:noFill/>
        </p:spPr>
        <p:txBody>
          <a:bodyPr wrap="square" anchor="ctr">
            <a:spAutoFit/>
          </a:bodyPr>
          <a:lstStyle/>
          <a:p>
            <a:pPr algn="ctr" fontAlgn="base">
              <a:spcBef>
                <a:spcPct val="0"/>
              </a:spcBef>
              <a:spcAft>
                <a:spcPct val="0"/>
              </a:spcAft>
              <a:defRPr/>
            </a:pPr>
            <a:r>
              <a:rPr lang="en-CA" sz="1400" b="1" dirty="0">
                <a:solidFill>
                  <a:srgbClr val="006AA8"/>
                </a:solidFill>
                <a:latin typeface="Calibri Light" panose="020F0302020204030204" pitchFamily="34" charset="0"/>
                <a:cs typeface="Calibri Light" panose="020F0302020204030204" pitchFamily="34" charset="0"/>
              </a:rPr>
              <a:t>Health Authority Mandate letter</a:t>
            </a:r>
          </a:p>
        </p:txBody>
      </p:sp>
      <p:cxnSp>
        <p:nvCxnSpPr>
          <p:cNvPr id="14" name="Straight Arrow Connector 13"/>
          <p:cNvCxnSpPr/>
          <p:nvPr/>
        </p:nvCxnSpPr>
        <p:spPr>
          <a:xfrm>
            <a:off x="7253968" y="1879003"/>
            <a:ext cx="547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435193" y="1774808"/>
            <a:ext cx="547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773321" y="4484762"/>
            <a:ext cx="0" cy="481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643961" y="5107623"/>
            <a:ext cx="2079607" cy="276999"/>
          </a:xfrm>
          <a:prstGeom prst="rect">
            <a:avLst/>
          </a:prstGeom>
        </p:spPr>
        <p:txBody>
          <a:bodyPr wrap="none">
            <a:spAutoFit/>
          </a:bodyPr>
          <a:lstStyle/>
          <a:p>
            <a:pPr algn="ctr" fontAlgn="base">
              <a:spcBef>
                <a:spcPct val="0"/>
              </a:spcBef>
              <a:spcAft>
                <a:spcPct val="0"/>
              </a:spcAft>
              <a:defRPr/>
            </a:pPr>
            <a:r>
              <a:rPr lang="en-CA" sz="1200" b="1" dirty="0">
                <a:solidFill>
                  <a:srgbClr val="006AA8"/>
                </a:solidFill>
                <a:latin typeface="Calibri Light" panose="020F0302020204030204" pitchFamily="34" charset="0"/>
                <a:cs typeface="Calibri Light" panose="020F0302020204030204" pitchFamily="34" charset="0"/>
              </a:rPr>
              <a:t>Island Health strategic planning</a:t>
            </a:r>
          </a:p>
        </p:txBody>
      </p:sp>
      <p:sp>
        <p:nvSpPr>
          <p:cNvPr id="18" name="Rectangle 17"/>
          <p:cNvSpPr/>
          <p:nvPr/>
        </p:nvSpPr>
        <p:spPr>
          <a:xfrm rot="10800000" flipH="1" flipV="1">
            <a:off x="9050752" y="5468743"/>
            <a:ext cx="3083442" cy="577081"/>
          </a:xfrm>
          <a:prstGeom prst="rect">
            <a:avLst/>
          </a:prstGeom>
        </p:spPr>
        <p:txBody>
          <a:bodyPr wrap="square">
            <a:spAutoFit/>
          </a:bodyPr>
          <a:lstStyle/>
          <a:p>
            <a:pPr algn="ctr"/>
            <a:r>
              <a:rPr lang="en-CA" sz="1050" dirty="0">
                <a:solidFill>
                  <a:srgbClr val="006AA8"/>
                </a:solidFill>
                <a:latin typeface="Lucida Sans Unicode" panose="020B0602030504020204" pitchFamily="34" charset="0"/>
                <a:cs typeface="Lucida Sans Unicode" panose="020B0602030504020204" pitchFamily="34" charset="0"/>
              </a:rPr>
              <a:t>Island Health Strategic Plan</a:t>
            </a:r>
          </a:p>
          <a:p>
            <a:pPr algn="ctr"/>
            <a:r>
              <a:rPr lang="en-CA" sz="1050" dirty="0">
                <a:latin typeface="Lucida Sans Unicode" panose="020B0602030504020204" pitchFamily="34" charset="0"/>
                <a:cs typeface="Lucida Sans Unicode" panose="020B0602030504020204" pitchFamily="34" charset="0"/>
                <a:hlinkClick r:id="rId6"/>
              </a:rPr>
              <a:t>https://connect.viha.ca/strategic-framework</a:t>
            </a:r>
            <a:endParaRPr lang="en-CA" sz="1050" dirty="0">
              <a:latin typeface="Lucida Sans Unicode" panose="020B0602030504020204" pitchFamily="34" charset="0"/>
              <a:cs typeface="Lucida Sans Unicode" panose="020B0602030504020204" pitchFamily="34" charset="0"/>
            </a:endParaRPr>
          </a:p>
        </p:txBody>
      </p:sp>
      <p:sp>
        <p:nvSpPr>
          <p:cNvPr id="20" name="Rectangle 19"/>
          <p:cNvSpPr/>
          <p:nvPr/>
        </p:nvSpPr>
        <p:spPr>
          <a:xfrm>
            <a:off x="316682" y="5104318"/>
            <a:ext cx="8581376" cy="830997"/>
          </a:xfrm>
          <a:prstGeom prst="rect">
            <a:avLst/>
          </a:prstGeom>
          <a:solidFill>
            <a:srgbClr val="006AA8">
              <a:alpha val="50000"/>
            </a:srgbClr>
          </a:solidFill>
        </p:spPr>
        <p:txBody>
          <a:bodyPr wrap="square">
            <a:spAutoFit/>
          </a:bodyPr>
          <a:lstStyle/>
          <a:p>
            <a:pPr algn="ctr" fontAlgn="base">
              <a:spcAft>
                <a:spcPct val="0"/>
              </a:spcAft>
              <a:defRPr/>
            </a:pPr>
            <a:r>
              <a:rPr lang="en-CA" sz="2400" b="1" dirty="0">
                <a:solidFill>
                  <a:schemeClr val="bg1"/>
                </a:solidFill>
              </a:rPr>
              <a:t>Island Health Strategic Work Plan Priorities | Reflects Priorities related to COVID-19 and Ministry Mandate Letter</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47" y="2217297"/>
            <a:ext cx="3673704" cy="2099522"/>
          </a:xfrm>
          <a:prstGeom prst="rect">
            <a:avLst/>
          </a:prstGeom>
        </p:spPr>
      </p:pic>
    </p:spTree>
    <p:extLst>
      <p:ext uri="{BB962C8B-B14F-4D97-AF65-F5344CB8AC3E}">
        <p14:creationId xmlns:p14="http://schemas.microsoft.com/office/powerpoint/2010/main" val="8770577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6937" y="0"/>
            <a:ext cx="9112718" cy="6629904"/>
          </a:xfrm>
          <a:prstGeom prst="rect">
            <a:avLst/>
          </a:prstGeom>
        </p:spPr>
      </p:pic>
    </p:spTree>
    <p:extLst>
      <p:ext uri="{BB962C8B-B14F-4D97-AF65-F5344CB8AC3E}">
        <p14:creationId xmlns:p14="http://schemas.microsoft.com/office/powerpoint/2010/main" val="3871836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81"/>
            <a:ext cx="12425213" cy="6989181"/>
          </a:xfrm>
          <a:prstGeom prst="rect">
            <a:avLst/>
          </a:prstGeom>
          <a:solidFill>
            <a:srgbClr val="006AA8"/>
          </a:solidFill>
        </p:spPr>
      </p:pic>
      <p:sp>
        <p:nvSpPr>
          <p:cNvPr id="8" name="Title 3"/>
          <p:cNvSpPr txBox="1">
            <a:spLocks/>
          </p:cNvSpPr>
          <p:nvPr/>
        </p:nvSpPr>
        <p:spPr>
          <a:xfrm>
            <a:off x="0" y="2003994"/>
            <a:ext cx="5596467" cy="2400299"/>
          </a:xfrm>
          <a:prstGeom prst="rect">
            <a:avLst/>
          </a:prstGeom>
          <a:solidFill>
            <a:srgbClr val="006AA8">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pPr algn="ctr"/>
            <a:r>
              <a:rPr lang="en-CA" sz="4800" b="1" dirty="0" smtClean="0">
                <a:solidFill>
                  <a:schemeClr val="bg1"/>
                </a:solidFill>
                <a:latin typeface="+mj-lt"/>
              </a:rPr>
              <a:t>Thank You for stepping up!</a:t>
            </a:r>
            <a:endParaRPr lang="en-CA" sz="4800" b="1" dirty="0">
              <a:solidFill>
                <a:schemeClr val="bg1"/>
              </a:solidFill>
              <a:latin typeface="+mj-lt"/>
            </a:endParaRPr>
          </a:p>
        </p:txBody>
      </p:sp>
    </p:spTree>
    <p:extLst>
      <p:ext uri="{BB962C8B-B14F-4D97-AF65-F5344CB8AC3E}">
        <p14:creationId xmlns:p14="http://schemas.microsoft.com/office/powerpoint/2010/main" val="3011742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57978721"/>
              </p:ext>
            </p:extLst>
          </p:nvPr>
        </p:nvGraphicFramePr>
        <p:xfrm>
          <a:off x="1495587" y="519192"/>
          <a:ext cx="8593810" cy="5889358"/>
        </p:xfrm>
        <a:graphic>
          <a:graphicData uri="http://schemas.openxmlformats.org/drawingml/2006/table">
            <a:tbl>
              <a:tblPr firstRow="1" firstCol="1" bandRow="1">
                <a:tableStyleId>{5C22544A-7EE6-4342-B048-85BDC9FD1C3A}</a:tableStyleId>
              </a:tblPr>
              <a:tblGrid>
                <a:gridCol w="2355563">
                  <a:extLst>
                    <a:ext uri="{9D8B030D-6E8A-4147-A177-3AD203B41FA5}">
                      <a16:colId xmlns:a16="http://schemas.microsoft.com/office/drawing/2014/main" val="2696278292"/>
                    </a:ext>
                  </a:extLst>
                </a:gridCol>
                <a:gridCol w="122536">
                  <a:extLst>
                    <a:ext uri="{9D8B030D-6E8A-4147-A177-3AD203B41FA5}">
                      <a16:colId xmlns:a16="http://schemas.microsoft.com/office/drawing/2014/main" val="272937754"/>
                    </a:ext>
                  </a:extLst>
                </a:gridCol>
                <a:gridCol w="185313">
                  <a:extLst>
                    <a:ext uri="{9D8B030D-6E8A-4147-A177-3AD203B41FA5}">
                      <a16:colId xmlns:a16="http://schemas.microsoft.com/office/drawing/2014/main" val="319545024"/>
                    </a:ext>
                  </a:extLst>
                </a:gridCol>
                <a:gridCol w="122536">
                  <a:extLst>
                    <a:ext uri="{9D8B030D-6E8A-4147-A177-3AD203B41FA5}">
                      <a16:colId xmlns:a16="http://schemas.microsoft.com/office/drawing/2014/main" val="4064716444"/>
                    </a:ext>
                  </a:extLst>
                </a:gridCol>
                <a:gridCol w="2734020">
                  <a:extLst>
                    <a:ext uri="{9D8B030D-6E8A-4147-A177-3AD203B41FA5}">
                      <a16:colId xmlns:a16="http://schemas.microsoft.com/office/drawing/2014/main" val="4088675168"/>
                    </a:ext>
                  </a:extLst>
                </a:gridCol>
                <a:gridCol w="122536">
                  <a:extLst>
                    <a:ext uri="{9D8B030D-6E8A-4147-A177-3AD203B41FA5}">
                      <a16:colId xmlns:a16="http://schemas.microsoft.com/office/drawing/2014/main" val="3528697653"/>
                    </a:ext>
                  </a:extLst>
                </a:gridCol>
                <a:gridCol w="185313">
                  <a:extLst>
                    <a:ext uri="{9D8B030D-6E8A-4147-A177-3AD203B41FA5}">
                      <a16:colId xmlns:a16="http://schemas.microsoft.com/office/drawing/2014/main" val="3181856532"/>
                    </a:ext>
                  </a:extLst>
                </a:gridCol>
                <a:gridCol w="2765993">
                  <a:extLst>
                    <a:ext uri="{9D8B030D-6E8A-4147-A177-3AD203B41FA5}">
                      <a16:colId xmlns:a16="http://schemas.microsoft.com/office/drawing/2014/main" val="2521294021"/>
                    </a:ext>
                  </a:extLst>
                </a:gridCol>
              </a:tblGrid>
              <a:tr h="3875379">
                <a:tc gridSpan="8">
                  <a:txBody>
                    <a:bodyPr/>
                    <a:lstStyle/>
                    <a:p>
                      <a:pPr>
                        <a:spcAft>
                          <a:spcPts val="0"/>
                        </a:spcAft>
                      </a:pPr>
                      <a:r>
                        <a:rPr lang="en-CA" sz="1000">
                          <a:effectLst/>
                        </a:rPr>
                        <a:t>Hello Everyone, </a:t>
                      </a:r>
                      <a:endParaRPr lang="en-CA" sz="900">
                        <a:effectLst/>
                      </a:endParaRPr>
                    </a:p>
                    <a:p>
                      <a:pPr>
                        <a:spcAft>
                          <a:spcPts val="0"/>
                        </a:spcAft>
                      </a:pPr>
                      <a:r>
                        <a:rPr lang="en-CA" sz="1000">
                          <a:effectLst/>
                        </a:rPr>
                        <a:t> </a:t>
                      </a:r>
                      <a:endParaRPr lang="en-CA" sz="900">
                        <a:effectLst/>
                      </a:endParaRPr>
                    </a:p>
                    <a:p>
                      <a:pPr>
                        <a:spcAft>
                          <a:spcPts val="0"/>
                        </a:spcAft>
                      </a:pPr>
                      <a:r>
                        <a:rPr lang="en-CA" sz="1000">
                          <a:effectLst/>
                        </a:rPr>
                        <a:t>The Physician Quality Improvement (PQI) team at Island Health is hosting an event on October 6</a:t>
                      </a:r>
                      <a:r>
                        <a:rPr lang="en-CA" sz="1000" baseline="30000">
                          <a:effectLst/>
                        </a:rPr>
                        <a:t>th</a:t>
                      </a:r>
                      <a:r>
                        <a:rPr lang="en-CA" sz="1000">
                          <a:effectLst/>
                        </a:rPr>
                        <a:t> 9:00am-4:00pm at the Four Points by Sheraton in Victoria to connect physicians interested in QI with clinical structures to enhance healthcare improvement efforts and to develop meaningful physician involvement in system-level change. We would love you to attend if you can! If you are only able join for half the day, your attendance in the morning would be fantastic.</a:t>
                      </a:r>
                      <a:endParaRPr lang="en-CA" sz="900">
                        <a:effectLst/>
                      </a:endParaRPr>
                    </a:p>
                    <a:p>
                      <a:pPr>
                        <a:spcAft>
                          <a:spcPts val="0"/>
                        </a:spcAft>
                      </a:pPr>
                      <a:r>
                        <a:rPr lang="en-CA" sz="1000">
                          <a:effectLst/>
                        </a:rPr>
                        <a:t> </a:t>
                      </a:r>
                      <a:endParaRPr lang="en-CA" sz="900">
                        <a:effectLst/>
                      </a:endParaRPr>
                    </a:p>
                    <a:p>
                      <a:pPr>
                        <a:spcAft>
                          <a:spcPts val="0"/>
                        </a:spcAft>
                      </a:pPr>
                      <a:r>
                        <a:rPr lang="en-CA" sz="1000">
                          <a:effectLst/>
                        </a:rPr>
                        <a:t>Compensation will be provided to physicians, as well as applicable travel and accommodation expenses for those travelling from outside of Victoria.</a:t>
                      </a:r>
                      <a:endParaRPr lang="en-CA" sz="900">
                        <a:effectLst/>
                      </a:endParaRPr>
                    </a:p>
                    <a:p>
                      <a:pPr>
                        <a:spcAft>
                          <a:spcPts val="0"/>
                        </a:spcAft>
                      </a:pPr>
                      <a:r>
                        <a:rPr lang="en-CA" sz="1200">
                          <a:effectLst/>
                        </a:rPr>
                        <a:t> </a:t>
                      </a:r>
                      <a:endParaRPr lang="en-CA" sz="900">
                        <a:effectLst/>
                      </a:endParaRPr>
                    </a:p>
                    <a:p>
                      <a:pPr>
                        <a:spcAft>
                          <a:spcPts val="0"/>
                        </a:spcAft>
                      </a:pPr>
                      <a:r>
                        <a:rPr lang="en-CA" sz="1000">
                          <a:effectLst/>
                        </a:rPr>
                        <a:t>Please let us know as soon as possible if you can attend: </a:t>
                      </a:r>
                      <a:r>
                        <a:rPr lang="en-CA" sz="1000" u="sng">
                          <a:effectLst/>
                          <a:hlinkClick r:id="rId2"/>
                        </a:rPr>
                        <a:t>https://surveys.viha.ca/surveys/quali-con</a:t>
                      </a:r>
                      <a:endParaRPr lang="en-CA" sz="900">
                        <a:effectLst/>
                      </a:endParaRPr>
                    </a:p>
                    <a:p>
                      <a:pPr>
                        <a:spcAft>
                          <a:spcPts val="0"/>
                        </a:spcAft>
                      </a:pPr>
                      <a:r>
                        <a:rPr lang="en-CA" sz="1000">
                          <a:effectLst/>
                        </a:rPr>
                        <a:t> </a:t>
                      </a:r>
                      <a:endParaRPr lang="en-CA" sz="900">
                        <a:effectLst/>
                      </a:endParaRPr>
                    </a:p>
                    <a:p>
                      <a:pPr>
                        <a:spcAft>
                          <a:spcPts val="0"/>
                        </a:spcAft>
                      </a:pPr>
                      <a:r>
                        <a:rPr lang="en-CA" sz="1000">
                          <a:effectLst/>
                        </a:rPr>
                        <a:t>More event details below and attached. We hope we will see you there!</a:t>
                      </a:r>
                      <a:endParaRPr lang="en-CA" sz="900">
                        <a:effectLst/>
                      </a:endParaRPr>
                    </a:p>
                    <a:p>
                      <a:pPr>
                        <a:spcAft>
                          <a:spcPts val="0"/>
                        </a:spcAft>
                      </a:pPr>
                      <a:r>
                        <a:rPr lang="en-CA" sz="1000">
                          <a:effectLst/>
                        </a:rPr>
                        <a:t> </a:t>
                      </a:r>
                      <a:endParaRPr lang="en-CA" sz="900">
                        <a:effectLst/>
                      </a:endParaRPr>
                    </a:p>
                    <a:p>
                      <a:pPr>
                        <a:spcAft>
                          <a:spcPts val="0"/>
                        </a:spcAft>
                      </a:pPr>
                      <a:r>
                        <a:rPr lang="en-CA" sz="1000">
                          <a:effectLst/>
                        </a:rPr>
                        <a:t>Have a wonderful day, </a:t>
                      </a:r>
                      <a:endParaRPr lang="en-CA" sz="900">
                        <a:effectLst/>
                      </a:endParaRPr>
                    </a:p>
                    <a:p>
                      <a:pPr>
                        <a:spcAft>
                          <a:spcPts val="0"/>
                        </a:spcAft>
                      </a:pPr>
                      <a:r>
                        <a:rPr lang="en-CA" sz="1000">
                          <a:effectLst/>
                        </a:rPr>
                        <a:t> </a:t>
                      </a:r>
                      <a:endParaRPr lang="en-CA" sz="900">
                        <a:effectLst/>
                      </a:endParaRPr>
                    </a:p>
                    <a:p>
                      <a:pPr>
                        <a:spcAft>
                          <a:spcPts val="0"/>
                        </a:spcAft>
                      </a:pPr>
                      <a:r>
                        <a:rPr lang="en-CA" sz="1000">
                          <a:effectLst/>
                        </a:rPr>
                        <a:t>Julia </a:t>
                      </a:r>
                      <a:endParaRPr lang="en-CA" sz="900">
                        <a:effectLst/>
                      </a:endParaRPr>
                    </a:p>
                    <a:p>
                      <a:pPr>
                        <a:spcAft>
                          <a:spcPts val="0"/>
                        </a:spcAft>
                      </a:pPr>
                      <a:r>
                        <a:rPr lang="en-CA" sz="1000">
                          <a:effectLst/>
                        </a:rPr>
                        <a:t> </a:t>
                      </a:r>
                      <a:endParaRPr lang="en-CA" sz="900">
                        <a:effectLst/>
                        <a:latin typeface="Calibri" panose="020F0502020204030204" pitchFamily="34" charset="0"/>
                        <a:ea typeface="Calibri" panose="020F0502020204030204" pitchFamily="34" charset="0"/>
                      </a:endParaRPr>
                    </a:p>
                  </a:txBody>
                  <a:tcPr marL="59105" marR="59105" marT="0"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643136321"/>
                  </a:ext>
                </a:extLst>
              </a:tr>
              <a:tr h="195546">
                <a:tc>
                  <a:txBody>
                    <a:bodyPr/>
                    <a:lstStyle/>
                    <a:p>
                      <a:pPr>
                        <a:spcBef>
                          <a:spcPts val="600"/>
                        </a:spcBef>
                        <a:spcAft>
                          <a:spcPts val="600"/>
                        </a:spcAft>
                      </a:pPr>
                      <a:r>
                        <a:rPr lang="en-CA" sz="900" u="sng">
                          <a:effectLst/>
                        </a:rPr>
                        <a:t>When:</a:t>
                      </a:r>
                      <a:endParaRPr lang="en-CA" sz="900">
                        <a:effectLst/>
                        <a:latin typeface="Calibri" panose="020F0502020204030204" pitchFamily="34" charset="0"/>
                        <a:ea typeface="Calibri" panose="020F0502020204030204" pitchFamily="34" charset="0"/>
                      </a:endParaRPr>
                    </a:p>
                  </a:txBody>
                  <a:tcPr marL="59105" marR="59105" marT="0" marB="0"/>
                </a:tc>
                <a:tc gridSpan="7">
                  <a:txBody>
                    <a:bodyPr/>
                    <a:lstStyle/>
                    <a:p>
                      <a:pPr>
                        <a:spcBef>
                          <a:spcPts val="600"/>
                        </a:spcBef>
                        <a:spcAft>
                          <a:spcPts val="600"/>
                        </a:spcAft>
                      </a:pPr>
                      <a:r>
                        <a:rPr lang="en-CA" sz="900">
                          <a:effectLst/>
                        </a:rPr>
                        <a:t>Friday, October 6</a:t>
                      </a:r>
                      <a:r>
                        <a:rPr lang="en-CA" sz="900" baseline="30000">
                          <a:effectLst/>
                        </a:rPr>
                        <a:t>th</a:t>
                      </a:r>
                      <a:r>
                        <a:rPr lang="en-CA" sz="900">
                          <a:effectLst/>
                        </a:rPr>
                        <a:t> from 9:00am-4:00pm</a:t>
                      </a:r>
                      <a:endParaRPr lang="en-CA" sz="90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69877873"/>
                  </a:ext>
                </a:extLst>
              </a:tr>
              <a:tr h="195546">
                <a:tc>
                  <a:txBody>
                    <a:bodyPr/>
                    <a:lstStyle/>
                    <a:p>
                      <a:pPr>
                        <a:spcBef>
                          <a:spcPts val="600"/>
                        </a:spcBef>
                        <a:spcAft>
                          <a:spcPts val="600"/>
                        </a:spcAft>
                      </a:pPr>
                      <a:r>
                        <a:rPr lang="en-CA" sz="900" u="sng">
                          <a:effectLst/>
                        </a:rPr>
                        <a:t>Where:</a:t>
                      </a:r>
                      <a:endParaRPr lang="en-CA" sz="900">
                        <a:effectLst/>
                        <a:latin typeface="Calibri" panose="020F0502020204030204" pitchFamily="34" charset="0"/>
                        <a:ea typeface="Calibri" panose="020F0502020204030204" pitchFamily="34" charset="0"/>
                      </a:endParaRPr>
                    </a:p>
                  </a:txBody>
                  <a:tcPr marL="59105" marR="59105" marT="0" marB="0"/>
                </a:tc>
                <a:tc gridSpan="7">
                  <a:txBody>
                    <a:bodyPr/>
                    <a:lstStyle/>
                    <a:p>
                      <a:pPr>
                        <a:spcBef>
                          <a:spcPts val="600"/>
                        </a:spcBef>
                        <a:spcAft>
                          <a:spcPts val="600"/>
                        </a:spcAft>
                      </a:pPr>
                      <a:r>
                        <a:rPr lang="en-CA" sz="900">
                          <a:effectLst/>
                        </a:rPr>
                        <a:t>Four Points by Sheraton, 829 McCallum Road, Victoria</a:t>
                      </a:r>
                      <a:endParaRPr lang="en-CA" sz="90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857539725"/>
                  </a:ext>
                </a:extLst>
              </a:tr>
              <a:tr h="195546">
                <a:tc>
                  <a:txBody>
                    <a:bodyPr/>
                    <a:lstStyle/>
                    <a:p>
                      <a:pPr>
                        <a:spcBef>
                          <a:spcPts val="600"/>
                        </a:spcBef>
                        <a:spcAft>
                          <a:spcPts val="600"/>
                        </a:spcAft>
                      </a:pPr>
                      <a:r>
                        <a:rPr lang="en-CA" sz="900" u="sng">
                          <a:effectLst/>
                        </a:rPr>
                        <a:t>How do I sign up?</a:t>
                      </a:r>
                      <a:endParaRPr lang="en-CA" sz="900">
                        <a:effectLst/>
                        <a:latin typeface="Calibri" panose="020F0502020204030204" pitchFamily="34" charset="0"/>
                        <a:ea typeface="Calibri" panose="020F0502020204030204" pitchFamily="34" charset="0"/>
                      </a:endParaRPr>
                    </a:p>
                  </a:txBody>
                  <a:tcPr marL="59105" marR="59105" marT="0" marB="0"/>
                </a:tc>
                <a:tc gridSpan="7">
                  <a:txBody>
                    <a:bodyPr/>
                    <a:lstStyle/>
                    <a:p>
                      <a:pPr>
                        <a:spcBef>
                          <a:spcPts val="600"/>
                        </a:spcBef>
                        <a:spcAft>
                          <a:spcPts val="600"/>
                        </a:spcAft>
                      </a:pPr>
                      <a:r>
                        <a:rPr lang="en-CA" sz="900">
                          <a:effectLst/>
                        </a:rPr>
                        <a:t>Please register as soon as possible: </a:t>
                      </a:r>
                      <a:r>
                        <a:rPr lang="en-CA" sz="900" u="sng">
                          <a:effectLst/>
                          <a:hlinkClick r:id="rId2"/>
                        </a:rPr>
                        <a:t>https://surveys.viha.ca/surveys/quali-con</a:t>
                      </a:r>
                      <a:endParaRPr lang="en-CA" sz="90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9885246"/>
                  </a:ext>
                </a:extLst>
              </a:tr>
              <a:tr h="195546">
                <a:tc>
                  <a:txBody>
                    <a:bodyPr/>
                    <a:lstStyle/>
                    <a:p>
                      <a:pPr>
                        <a:spcBef>
                          <a:spcPts val="600"/>
                        </a:spcBef>
                        <a:spcAft>
                          <a:spcPts val="600"/>
                        </a:spcAft>
                      </a:pPr>
                      <a:r>
                        <a:rPr lang="en-CA" sz="900" u="sng">
                          <a:effectLst/>
                        </a:rPr>
                        <a:t>How to get in touch:</a:t>
                      </a:r>
                      <a:endParaRPr lang="en-CA" sz="900">
                        <a:effectLst/>
                        <a:latin typeface="Calibri" panose="020F0502020204030204" pitchFamily="34" charset="0"/>
                        <a:ea typeface="Calibri" panose="020F0502020204030204" pitchFamily="34" charset="0"/>
                      </a:endParaRPr>
                    </a:p>
                  </a:txBody>
                  <a:tcPr marL="59105" marR="59105" marT="0" marB="0"/>
                </a:tc>
                <a:tc gridSpan="7">
                  <a:txBody>
                    <a:bodyPr/>
                    <a:lstStyle/>
                    <a:p>
                      <a:pPr>
                        <a:spcBef>
                          <a:spcPts val="600"/>
                        </a:spcBef>
                        <a:spcAft>
                          <a:spcPts val="600"/>
                        </a:spcAft>
                      </a:pPr>
                      <a:r>
                        <a:rPr lang="en-CA" sz="900">
                          <a:effectLst/>
                        </a:rPr>
                        <a:t>If you have any questions, please reach out to </a:t>
                      </a:r>
                      <a:r>
                        <a:rPr lang="en-CA" sz="900" u="sng">
                          <a:effectLst/>
                          <a:hlinkClick r:id="rId3"/>
                        </a:rPr>
                        <a:t>PQI@islandhealth.ca</a:t>
                      </a:r>
                      <a:endParaRPr lang="en-CA" sz="90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123500320"/>
                  </a:ext>
                </a:extLst>
              </a:tr>
              <a:tr h="195546">
                <a:tc gridSpan="4">
                  <a:txBody>
                    <a:bodyPr/>
                    <a:lstStyle/>
                    <a:p>
                      <a:pPr>
                        <a:spcAft>
                          <a:spcPts val="0"/>
                        </a:spcAft>
                      </a:pPr>
                      <a:r>
                        <a:rPr lang="en-CA" sz="900">
                          <a:effectLst/>
                        </a:rPr>
                        <a:t> </a:t>
                      </a:r>
                      <a:endParaRPr lang="en-CA" sz="90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spcAft>
                          <a:spcPts val="0"/>
                        </a:spcAft>
                      </a:pPr>
                      <a:r>
                        <a:rPr lang="en-CA" sz="900">
                          <a:effectLst/>
                        </a:rPr>
                        <a:t> </a:t>
                      </a:r>
                      <a:endParaRPr lang="en-CA" sz="900">
                        <a:effectLst/>
                        <a:latin typeface="Calibri" panose="020F0502020204030204" pitchFamily="34" charset="0"/>
                        <a:ea typeface="Calibri" panose="020F0502020204030204" pitchFamily="34" charset="0"/>
                      </a:endParaRPr>
                    </a:p>
                  </a:txBody>
                  <a:tcPr marL="59105" marR="59105" marT="0" marB="0"/>
                </a:tc>
                <a:tc gridSpan="3">
                  <a:txBody>
                    <a:bodyPr/>
                    <a:lstStyle/>
                    <a:p>
                      <a:endParaRPr lang="en-CA" sz="900">
                        <a:effectLst/>
                        <a:latin typeface="Times New Roman" panose="02020603050405020304" pitchFamily="18" charset="0"/>
                      </a:endParaRPr>
                    </a:p>
                  </a:txBody>
                  <a:tcPr marL="59105" marR="59105" marT="0" marB="0"/>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64867890"/>
                  </a:ext>
                </a:extLst>
              </a:tr>
              <a:tr h="1036249">
                <a:tc gridSpan="2">
                  <a:txBody>
                    <a:bodyPr/>
                    <a:lstStyle/>
                    <a:p>
                      <a:pPr>
                        <a:spcBef>
                          <a:spcPts val="600"/>
                        </a:spcBef>
                        <a:spcAft>
                          <a:spcPts val="0"/>
                        </a:spcAft>
                      </a:pPr>
                      <a:r>
                        <a:rPr lang="en-CA" sz="900" cap="all" dirty="0">
                          <a:effectLst/>
                        </a:rPr>
                        <a:t>Celebrate </a:t>
                      </a:r>
                      <a:endParaRPr lang="en-CA" sz="900" dirty="0">
                        <a:effectLst/>
                      </a:endParaRPr>
                    </a:p>
                    <a:p>
                      <a:pPr>
                        <a:spcBef>
                          <a:spcPts val="600"/>
                        </a:spcBef>
                        <a:spcAft>
                          <a:spcPts val="0"/>
                        </a:spcAft>
                      </a:pPr>
                      <a:r>
                        <a:rPr lang="en-CA" sz="900" dirty="0">
                          <a:effectLst/>
                        </a:rPr>
                        <a:t>excellent Physician-Driven QI work done in the Island Health region over the last 7 years.</a:t>
                      </a:r>
                      <a:endParaRPr lang="en-CA" sz="900" dirty="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a:txBody>
                    <a:bodyPr/>
                    <a:lstStyle/>
                    <a:p>
                      <a:pPr>
                        <a:spcBef>
                          <a:spcPts val="600"/>
                        </a:spcBef>
                        <a:spcAft>
                          <a:spcPts val="0"/>
                        </a:spcAft>
                      </a:pPr>
                      <a:r>
                        <a:rPr lang="en-CA" sz="900" cap="all">
                          <a:effectLst/>
                        </a:rPr>
                        <a:t> </a:t>
                      </a:r>
                      <a:endParaRPr lang="en-CA" sz="900">
                        <a:effectLst/>
                        <a:latin typeface="Calibri" panose="020F0502020204030204" pitchFamily="34" charset="0"/>
                        <a:ea typeface="Calibri" panose="020F0502020204030204" pitchFamily="34" charset="0"/>
                      </a:endParaRPr>
                    </a:p>
                  </a:txBody>
                  <a:tcPr marL="59105" marR="59105" marT="0" marB="0"/>
                </a:tc>
                <a:tc gridSpan="3">
                  <a:txBody>
                    <a:bodyPr/>
                    <a:lstStyle/>
                    <a:p>
                      <a:pPr>
                        <a:spcBef>
                          <a:spcPts val="600"/>
                        </a:spcBef>
                        <a:spcAft>
                          <a:spcPts val="0"/>
                        </a:spcAft>
                      </a:pPr>
                      <a:r>
                        <a:rPr lang="en-CA" sz="900" cap="all">
                          <a:effectLst/>
                        </a:rPr>
                        <a:t>Connect </a:t>
                      </a:r>
                      <a:endParaRPr lang="en-CA" sz="900">
                        <a:effectLst/>
                      </a:endParaRPr>
                    </a:p>
                    <a:p>
                      <a:pPr>
                        <a:spcBef>
                          <a:spcPts val="600"/>
                        </a:spcBef>
                        <a:spcAft>
                          <a:spcPts val="0"/>
                        </a:spcAft>
                      </a:pPr>
                      <a:r>
                        <a:rPr lang="en-CA" sz="900">
                          <a:effectLst/>
                        </a:rPr>
                        <a:t>with peers and clinical structures from across the island.</a:t>
                      </a:r>
                      <a:endParaRPr lang="en-CA" sz="900">
                        <a:effectLst/>
                        <a:latin typeface="Calibri" panose="020F0502020204030204" pitchFamily="34" charset="0"/>
                        <a:ea typeface="Calibri" panose="020F0502020204030204" pitchFamily="34" charset="0"/>
                      </a:endParaRPr>
                    </a:p>
                  </a:txBody>
                  <a:tcPr marL="59105" marR="59105" marT="0" marB="0"/>
                </a:tc>
                <a:tc hMerge="1">
                  <a:txBody>
                    <a:bodyPr/>
                    <a:lstStyle/>
                    <a:p>
                      <a:endParaRPr lang="en-CA"/>
                    </a:p>
                  </a:txBody>
                  <a:tcPr/>
                </a:tc>
                <a:tc hMerge="1">
                  <a:txBody>
                    <a:bodyPr/>
                    <a:lstStyle/>
                    <a:p>
                      <a:endParaRPr lang="en-CA"/>
                    </a:p>
                  </a:txBody>
                  <a:tcPr/>
                </a:tc>
                <a:tc>
                  <a:txBody>
                    <a:bodyPr/>
                    <a:lstStyle/>
                    <a:p>
                      <a:pPr>
                        <a:spcBef>
                          <a:spcPts val="600"/>
                        </a:spcBef>
                        <a:spcAft>
                          <a:spcPts val="0"/>
                        </a:spcAft>
                      </a:pPr>
                      <a:r>
                        <a:rPr lang="en-CA" sz="900" cap="all">
                          <a:effectLst/>
                        </a:rPr>
                        <a:t> </a:t>
                      </a:r>
                      <a:endParaRPr lang="en-CA" sz="900">
                        <a:effectLst/>
                        <a:latin typeface="Calibri" panose="020F0502020204030204" pitchFamily="34" charset="0"/>
                        <a:ea typeface="Calibri" panose="020F0502020204030204" pitchFamily="34" charset="0"/>
                      </a:endParaRPr>
                    </a:p>
                  </a:txBody>
                  <a:tcPr marL="59105" marR="59105" marT="0" marB="0"/>
                </a:tc>
                <a:tc>
                  <a:txBody>
                    <a:bodyPr/>
                    <a:lstStyle/>
                    <a:p>
                      <a:pPr>
                        <a:spcBef>
                          <a:spcPts val="600"/>
                        </a:spcBef>
                        <a:spcAft>
                          <a:spcPts val="0"/>
                        </a:spcAft>
                      </a:pPr>
                      <a:r>
                        <a:rPr lang="en-CA" sz="900" cap="all" dirty="0">
                          <a:effectLst/>
                        </a:rPr>
                        <a:t>Contribute </a:t>
                      </a:r>
                      <a:endParaRPr lang="en-CA" sz="900" dirty="0">
                        <a:effectLst/>
                      </a:endParaRPr>
                    </a:p>
                    <a:p>
                      <a:pPr>
                        <a:spcBef>
                          <a:spcPts val="600"/>
                        </a:spcBef>
                        <a:spcAft>
                          <a:spcPts val="0"/>
                        </a:spcAft>
                      </a:pPr>
                      <a:r>
                        <a:rPr lang="en-CA" sz="900" dirty="0">
                          <a:effectLst/>
                        </a:rPr>
                        <a:t>to shaping the future of QI in our region.</a:t>
                      </a:r>
                      <a:endParaRPr lang="en-CA" sz="900" dirty="0">
                        <a:effectLst/>
                        <a:latin typeface="Calibri" panose="020F0502020204030204" pitchFamily="34" charset="0"/>
                        <a:ea typeface="Calibri" panose="020F0502020204030204" pitchFamily="34" charset="0"/>
                      </a:endParaRPr>
                    </a:p>
                  </a:txBody>
                  <a:tcPr marL="59105" marR="59105" marT="0" marB="0"/>
                </a:tc>
                <a:extLst>
                  <a:ext uri="{0D108BD9-81ED-4DB2-BD59-A6C34878D82A}">
                    <a16:rowId xmlns:a16="http://schemas.microsoft.com/office/drawing/2014/main" val="1668058868"/>
                  </a:ext>
                </a:extLst>
              </a:tr>
            </a:tbl>
          </a:graphicData>
        </a:graphic>
      </p:graphicFrame>
      <p:pic>
        <p:nvPicPr>
          <p:cNvPr id="2049" name="Picture 4" descr="cid:image004.png@01D9E63D.A4C1D42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778533" y="344107"/>
            <a:ext cx="3353740" cy="110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34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latin typeface="+mj-lt"/>
              </a:rPr>
              <a:t>Thank You For Your Leadership</a:t>
            </a:r>
          </a:p>
        </p:txBody>
      </p:sp>
      <p:sp>
        <p:nvSpPr>
          <p:cNvPr id="3" name="Content Placeholder 2"/>
          <p:cNvSpPr>
            <a:spLocks noGrp="1"/>
          </p:cNvSpPr>
          <p:nvPr>
            <p:ph idx="1"/>
          </p:nvPr>
        </p:nvSpPr>
        <p:spPr/>
        <p:txBody>
          <a:bodyPr/>
          <a:lstStyle/>
          <a:p>
            <a:pPr marL="0" indent="0" algn="ctr">
              <a:buNone/>
            </a:pPr>
            <a:r>
              <a:rPr lang="en-CA" dirty="0">
                <a:latin typeface="+mn-lt"/>
              </a:rPr>
              <a:t>Ongoing System Navigation</a:t>
            </a:r>
          </a:p>
          <a:p>
            <a:pPr marL="0" indent="0" algn="ctr">
              <a:buNone/>
            </a:pPr>
            <a:endParaRPr lang="en-CA" dirty="0">
              <a:latin typeface="+mn-lt"/>
            </a:endParaRPr>
          </a:p>
          <a:p>
            <a:pPr marL="0" indent="0" algn="ctr">
              <a:buNone/>
            </a:pPr>
            <a:r>
              <a:rPr lang="en-CA" dirty="0">
                <a:latin typeface="+mn-lt"/>
              </a:rPr>
              <a:t>Contact </a:t>
            </a:r>
          </a:p>
          <a:p>
            <a:pPr marL="0" indent="0" algn="ctr">
              <a:buNone/>
            </a:pPr>
            <a:endParaRPr lang="en-CA" dirty="0">
              <a:latin typeface="+mn-lt"/>
            </a:endParaRPr>
          </a:p>
          <a:p>
            <a:pPr marL="0" indent="0" algn="ctr">
              <a:buNone/>
            </a:pPr>
            <a:r>
              <a:rPr lang="en-CA" dirty="0">
                <a:latin typeface="+mn-lt"/>
              </a:rPr>
              <a:t>Medical Staff Communications, Education &amp; Development </a:t>
            </a:r>
          </a:p>
          <a:p>
            <a:pPr marL="0" indent="0" algn="ctr">
              <a:buNone/>
            </a:pPr>
            <a:endParaRPr lang="en-CA" dirty="0">
              <a:latin typeface="+mn-lt"/>
            </a:endParaRPr>
          </a:p>
          <a:p>
            <a:pPr marL="0" indent="0" algn="ctr">
              <a:buNone/>
            </a:pPr>
            <a:r>
              <a:rPr lang="en-CA" dirty="0">
                <a:latin typeface="+mn-lt"/>
                <a:hlinkClick r:id="rId3"/>
              </a:rPr>
              <a:t>MedStaffDevelopment@islandhealth.ca</a:t>
            </a:r>
            <a:r>
              <a:rPr lang="en-CA" dirty="0">
                <a:latin typeface="+mn-lt"/>
              </a:rPr>
              <a:t> </a:t>
            </a:r>
          </a:p>
          <a:p>
            <a:pPr marL="0" indent="0">
              <a:buNone/>
            </a:pPr>
            <a:endParaRPr lang="en-CA" dirty="0"/>
          </a:p>
        </p:txBody>
      </p:sp>
    </p:spTree>
    <p:extLst>
      <p:ext uri="{BB962C8B-B14F-4D97-AF65-F5344CB8AC3E}">
        <p14:creationId xmlns:p14="http://schemas.microsoft.com/office/powerpoint/2010/main" val="32989728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26572" cy="1325563"/>
          </a:xfrm>
        </p:spPr>
        <p:txBody>
          <a:bodyPr/>
          <a:lstStyle/>
          <a:p>
            <a:r>
              <a:rPr lang="en-CA" dirty="0">
                <a:latin typeface="+mj-lt"/>
              </a:rPr>
              <a:t>Island Health’s Quality Structure</a:t>
            </a:r>
          </a:p>
        </p:txBody>
      </p:sp>
      <p:sp>
        <p:nvSpPr>
          <p:cNvPr id="3" name="Content Placeholder 2"/>
          <p:cNvSpPr>
            <a:spLocks noGrp="1"/>
          </p:cNvSpPr>
          <p:nvPr>
            <p:ph idx="1"/>
          </p:nvPr>
        </p:nvSpPr>
        <p:spPr>
          <a:xfrm>
            <a:off x="396766" y="2159876"/>
            <a:ext cx="5468006" cy="2625670"/>
          </a:xfrm>
        </p:spPr>
        <p:txBody>
          <a:bodyPr>
            <a:normAutofit/>
          </a:bodyPr>
          <a:lstStyle/>
          <a:p>
            <a:pPr marL="0" indent="0">
              <a:buNone/>
            </a:pPr>
            <a:r>
              <a:rPr lang="en-CA" sz="2000" dirty="0">
                <a:latin typeface="+mn-lt"/>
              </a:rPr>
              <a:t>The Quality Structures are the “information highway for quality”, where structures and process are in place to enable: </a:t>
            </a:r>
          </a:p>
          <a:p>
            <a:pPr marL="342900" indent="-342900">
              <a:buFont typeface="+mj-lt"/>
              <a:buAutoNum type="arabicPeriod"/>
            </a:pPr>
            <a:r>
              <a:rPr lang="en-CA" sz="2000" dirty="0">
                <a:latin typeface="+mn-lt"/>
              </a:rPr>
              <a:t>High Standards of care</a:t>
            </a:r>
          </a:p>
          <a:p>
            <a:pPr marL="342900" indent="-342900">
              <a:buFont typeface="+mj-lt"/>
              <a:buAutoNum type="arabicPeriod"/>
            </a:pPr>
            <a:r>
              <a:rPr lang="en-CA" sz="2000" dirty="0">
                <a:latin typeface="+mn-lt"/>
              </a:rPr>
              <a:t>Transparent accountability for those standards</a:t>
            </a:r>
          </a:p>
          <a:p>
            <a:pPr marL="342900" indent="-342900">
              <a:buFont typeface="+mj-lt"/>
              <a:buAutoNum type="arabicPeriod"/>
            </a:pPr>
            <a:r>
              <a:rPr lang="en-CA" sz="2000" dirty="0">
                <a:latin typeface="+mn-lt"/>
              </a:rPr>
              <a:t>A constant dynamic of improvement</a:t>
            </a:r>
          </a:p>
        </p:txBody>
      </p:sp>
      <p:pic>
        <p:nvPicPr>
          <p:cNvPr id="6" name="Picture 5"/>
          <p:cNvPicPr>
            <a:picLocks noChangeAspect="1"/>
          </p:cNvPicPr>
          <p:nvPr/>
        </p:nvPicPr>
        <p:blipFill>
          <a:blip r:embed="rId3">
            <a:clrChange>
              <a:clrFrom>
                <a:srgbClr val="F4F4F2"/>
              </a:clrFrom>
              <a:clrTo>
                <a:srgbClr val="F4F4F2">
                  <a:alpha val="0"/>
                </a:srgbClr>
              </a:clrTo>
            </a:clrChange>
          </a:blip>
          <a:stretch>
            <a:fillRect/>
          </a:stretch>
        </p:blipFill>
        <p:spPr>
          <a:xfrm>
            <a:off x="6137585" y="9952"/>
            <a:ext cx="5267509" cy="6191765"/>
          </a:xfrm>
          <a:prstGeom prst="rect">
            <a:avLst/>
          </a:prstGeom>
        </p:spPr>
      </p:pic>
      <p:sp>
        <p:nvSpPr>
          <p:cNvPr id="7" name="Rectangle 6"/>
          <p:cNvSpPr/>
          <p:nvPr/>
        </p:nvSpPr>
        <p:spPr>
          <a:xfrm>
            <a:off x="357352" y="5092291"/>
            <a:ext cx="6096000" cy="923330"/>
          </a:xfrm>
          <a:prstGeom prst="rect">
            <a:avLst/>
          </a:prstGeom>
        </p:spPr>
        <p:txBody>
          <a:bodyPr>
            <a:spAutoFit/>
          </a:bodyPr>
          <a:lstStyle/>
          <a:p>
            <a:r>
              <a:rPr lang="en-CA" b="1" dirty="0">
                <a:solidFill>
                  <a:srgbClr val="006AA8"/>
                </a:solidFill>
              </a:rPr>
              <a:t>For more information visit</a:t>
            </a:r>
            <a:endParaRPr lang="en-CA" b="1" dirty="0">
              <a:solidFill>
                <a:srgbClr val="006AA8"/>
              </a:solidFill>
              <a:hlinkClick r:id="rId4"/>
            </a:endParaRPr>
          </a:p>
          <a:p>
            <a:r>
              <a:rPr lang="en-CA" dirty="0">
                <a:cs typeface="Lucida Sans Unicode" panose="020B0602030504020204" pitchFamily="34" charset="0"/>
                <a:hlinkClick r:id="rId4"/>
              </a:rPr>
              <a:t>https://medicalstaff.islandhealth.ca/quality-safety-and-improvement-quality-structure </a:t>
            </a:r>
            <a:endParaRPr lang="en-CA" dirty="0">
              <a:cs typeface="Lucida Sans Unicode" panose="020B0602030504020204" pitchFamily="34" charset="0"/>
            </a:endParaRPr>
          </a:p>
        </p:txBody>
      </p:sp>
    </p:spTree>
    <p:extLst>
      <p:ext uri="{BB962C8B-B14F-4D97-AF65-F5344CB8AC3E}">
        <p14:creationId xmlns:p14="http://schemas.microsoft.com/office/powerpoint/2010/main" val="964871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Welcome to Medical Leadership Series</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8759571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2314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26572" cy="1325563"/>
          </a:xfrm>
        </p:spPr>
        <p:txBody>
          <a:bodyPr/>
          <a:lstStyle/>
          <a:p>
            <a:r>
              <a:rPr lang="en-CA" dirty="0">
                <a:latin typeface="+mj-lt"/>
              </a:rPr>
              <a:t>Island Health’s Quality Structure</a:t>
            </a:r>
          </a:p>
        </p:txBody>
      </p:sp>
      <p:sp>
        <p:nvSpPr>
          <p:cNvPr id="3" name="Content Placeholder 2"/>
          <p:cNvSpPr>
            <a:spLocks noGrp="1"/>
          </p:cNvSpPr>
          <p:nvPr>
            <p:ph idx="1"/>
          </p:nvPr>
        </p:nvSpPr>
        <p:spPr>
          <a:xfrm>
            <a:off x="396766" y="2159876"/>
            <a:ext cx="5468006" cy="2625670"/>
          </a:xfrm>
        </p:spPr>
        <p:txBody>
          <a:bodyPr>
            <a:normAutofit/>
          </a:bodyPr>
          <a:lstStyle/>
          <a:p>
            <a:pPr marL="0" indent="0">
              <a:buNone/>
            </a:pPr>
            <a:r>
              <a:rPr lang="en-CA" sz="2000" dirty="0">
                <a:latin typeface="+mn-lt"/>
              </a:rPr>
              <a:t>The Quality Structures are the “information highway for quality”, where structures and process are in place to enable: </a:t>
            </a:r>
          </a:p>
          <a:p>
            <a:pPr marL="342900" indent="-342900">
              <a:buFont typeface="+mj-lt"/>
              <a:buAutoNum type="arabicPeriod"/>
            </a:pPr>
            <a:r>
              <a:rPr lang="en-CA" sz="2000" dirty="0">
                <a:latin typeface="+mn-lt"/>
              </a:rPr>
              <a:t>High Standards of care</a:t>
            </a:r>
          </a:p>
          <a:p>
            <a:pPr marL="342900" indent="-342900">
              <a:buFont typeface="+mj-lt"/>
              <a:buAutoNum type="arabicPeriod"/>
            </a:pPr>
            <a:r>
              <a:rPr lang="en-CA" sz="2000" dirty="0">
                <a:latin typeface="+mn-lt"/>
              </a:rPr>
              <a:t>Transparent accountability for those standards</a:t>
            </a:r>
          </a:p>
          <a:p>
            <a:pPr marL="342900" indent="-342900">
              <a:buFont typeface="+mj-lt"/>
              <a:buAutoNum type="arabicPeriod"/>
            </a:pPr>
            <a:r>
              <a:rPr lang="en-CA" sz="2000" dirty="0">
                <a:latin typeface="+mn-lt"/>
              </a:rPr>
              <a:t>A constant dynamic of improvement</a:t>
            </a:r>
          </a:p>
        </p:txBody>
      </p:sp>
      <p:pic>
        <p:nvPicPr>
          <p:cNvPr id="6" name="Picture 5"/>
          <p:cNvPicPr>
            <a:picLocks noChangeAspect="1"/>
          </p:cNvPicPr>
          <p:nvPr/>
        </p:nvPicPr>
        <p:blipFill>
          <a:blip r:embed="rId3">
            <a:clrChange>
              <a:clrFrom>
                <a:srgbClr val="F4F4F2"/>
              </a:clrFrom>
              <a:clrTo>
                <a:srgbClr val="F4F4F2">
                  <a:alpha val="0"/>
                </a:srgbClr>
              </a:clrTo>
            </a:clrChange>
          </a:blip>
          <a:stretch>
            <a:fillRect/>
          </a:stretch>
        </p:blipFill>
        <p:spPr>
          <a:xfrm>
            <a:off x="6137585" y="9952"/>
            <a:ext cx="5267509" cy="6191765"/>
          </a:xfrm>
          <a:prstGeom prst="rect">
            <a:avLst/>
          </a:prstGeom>
        </p:spPr>
      </p:pic>
      <p:sp>
        <p:nvSpPr>
          <p:cNvPr id="7" name="Rectangle 6"/>
          <p:cNvSpPr/>
          <p:nvPr/>
        </p:nvSpPr>
        <p:spPr>
          <a:xfrm>
            <a:off x="357352" y="5092291"/>
            <a:ext cx="6096000" cy="923330"/>
          </a:xfrm>
          <a:prstGeom prst="rect">
            <a:avLst/>
          </a:prstGeom>
        </p:spPr>
        <p:txBody>
          <a:bodyPr>
            <a:spAutoFit/>
          </a:bodyPr>
          <a:lstStyle/>
          <a:p>
            <a:r>
              <a:rPr lang="en-CA" b="1" dirty="0">
                <a:solidFill>
                  <a:srgbClr val="006AA8"/>
                </a:solidFill>
              </a:rPr>
              <a:t>For more information visit</a:t>
            </a:r>
            <a:endParaRPr lang="en-CA" b="1" dirty="0">
              <a:solidFill>
                <a:srgbClr val="006AA8"/>
              </a:solidFill>
              <a:hlinkClick r:id="rId4"/>
            </a:endParaRPr>
          </a:p>
          <a:p>
            <a:r>
              <a:rPr lang="en-CA" dirty="0">
                <a:cs typeface="Lucida Sans Unicode" panose="020B0602030504020204" pitchFamily="34" charset="0"/>
                <a:hlinkClick r:id="rId4"/>
              </a:rPr>
              <a:t>https://medicalstaff.islandhealth.ca/quality-safety-and-improvement-quality-structure </a:t>
            </a:r>
            <a:endParaRPr lang="en-CA" dirty="0">
              <a:cs typeface="Lucida Sans Unicode" panose="020B0602030504020204" pitchFamily="34" charset="0"/>
            </a:endParaRPr>
          </a:p>
        </p:txBody>
      </p:sp>
      <p:sp>
        <p:nvSpPr>
          <p:cNvPr id="8" name="TextBox 7">
            <a:extLst>
              <a:ext uri="{FF2B5EF4-FFF2-40B4-BE49-F238E27FC236}">
                <a16:creationId xmlns:a16="http://schemas.microsoft.com/office/drawing/2014/main" id="{0FB71156-09A7-67F8-4D22-61B70851FC21}"/>
              </a:ext>
            </a:extLst>
          </p:cNvPr>
          <p:cNvSpPr txBox="1"/>
          <p:nvPr/>
        </p:nvSpPr>
        <p:spPr>
          <a:xfrm rot="19931886">
            <a:off x="1610685" y="2730707"/>
            <a:ext cx="7019614" cy="1107996"/>
          </a:xfrm>
          <a:prstGeom prst="rect">
            <a:avLst/>
          </a:prstGeom>
          <a:noFill/>
        </p:spPr>
        <p:txBody>
          <a:bodyPr wrap="none" rtlCol="0">
            <a:spAutoFit/>
          </a:bodyPr>
          <a:lstStyle/>
          <a:p>
            <a:r>
              <a:rPr lang="en-CA" sz="6600" b="1" dirty="0"/>
              <a:t>CURRENT: ENDING!</a:t>
            </a:r>
          </a:p>
        </p:txBody>
      </p:sp>
    </p:spTree>
    <p:extLst>
      <p:ext uri="{BB962C8B-B14F-4D97-AF65-F5344CB8AC3E}">
        <p14:creationId xmlns:p14="http://schemas.microsoft.com/office/powerpoint/2010/main" val="27330481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730" y="187352"/>
            <a:ext cx="8394064" cy="6168998"/>
          </a:xfrm>
          <a:prstGeom prst="rect">
            <a:avLst/>
          </a:prstGeom>
        </p:spPr>
      </p:pic>
      <p:sp>
        <p:nvSpPr>
          <p:cNvPr id="2" name="TextBox 1">
            <a:extLst>
              <a:ext uri="{FF2B5EF4-FFF2-40B4-BE49-F238E27FC236}">
                <a16:creationId xmlns:a16="http://schemas.microsoft.com/office/drawing/2014/main" id="{59BA192C-34A7-5627-49C5-9D056D953E84}"/>
              </a:ext>
            </a:extLst>
          </p:cNvPr>
          <p:cNvSpPr txBox="1"/>
          <p:nvPr/>
        </p:nvSpPr>
        <p:spPr>
          <a:xfrm rot="19931886">
            <a:off x="2586192" y="3277115"/>
            <a:ext cx="7019614" cy="1107996"/>
          </a:xfrm>
          <a:prstGeom prst="rect">
            <a:avLst/>
          </a:prstGeom>
          <a:noFill/>
        </p:spPr>
        <p:txBody>
          <a:bodyPr wrap="none" rtlCol="0">
            <a:spAutoFit/>
          </a:bodyPr>
          <a:lstStyle/>
          <a:p>
            <a:r>
              <a:rPr lang="en-CA" sz="6600" b="1" dirty="0"/>
              <a:t>CURRENT: ENDING!</a:t>
            </a:r>
          </a:p>
        </p:txBody>
      </p:sp>
    </p:spTree>
    <p:extLst>
      <p:ext uri="{BB962C8B-B14F-4D97-AF65-F5344CB8AC3E}">
        <p14:creationId xmlns:p14="http://schemas.microsoft.com/office/powerpoint/2010/main" val="212982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Island Health Executive Team</a:t>
            </a:r>
          </a:p>
        </p:txBody>
      </p:sp>
      <p:pic>
        <p:nvPicPr>
          <p:cNvPr id="7" name="Content Placeholder 6"/>
          <p:cNvPicPr>
            <a:picLocks noGrp="1" noChangeAspect="1"/>
          </p:cNvPicPr>
          <p:nvPr>
            <p:ph idx="1"/>
          </p:nvPr>
        </p:nvPicPr>
        <p:blipFill>
          <a:blip r:embed="rId2"/>
          <a:stretch>
            <a:fillRect/>
          </a:stretch>
        </p:blipFill>
        <p:spPr>
          <a:xfrm>
            <a:off x="0" y="1265207"/>
            <a:ext cx="12082732" cy="5118789"/>
          </a:xfrm>
          <a:prstGeom prst="rect">
            <a:avLst/>
          </a:prstGeom>
        </p:spPr>
      </p:pic>
    </p:spTree>
    <p:extLst>
      <p:ext uri="{BB962C8B-B14F-4D97-AF65-F5344CB8AC3E}">
        <p14:creationId xmlns:p14="http://schemas.microsoft.com/office/powerpoint/2010/main" val="1737460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611" y="4164214"/>
            <a:ext cx="2487776" cy="954107"/>
          </a:xfrm>
          <a:prstGeom prst="rect">
            <a:avLst/>
          </a:prstGeom>
          <a:noFill/>
        </p:spPr>
        <p:txBody>
          <a:bodyPr wrap="square" rtlCol="0">
            <a:spAutoFit/>
          </a:bodyPr>
          <a:lstStyle/>
          <a:p>
            <a:pPr algn="ctr"/>
            <a:r>
              <a:rPr lang="en-CA" sz="1400" b="1" dirty="0">
                <a:solidFill>
                  <a:srgbClr val="006AA8"/>
                </a:solidFill>
                <a:cs typeface="Lucida Sans Unicode" panose="020B0602030504020204" pitchFamily="34" charset="0"/>
              </a:rPr>
              <a:t>Dr. Ben Williams</a:t>
            </a:r>
            <a:r>
              <a:rPr lang="en-CA" sz="1400" dirty="0">
                <a:solidFill>
                  <a:srgbClr val="006AA8"/>
                </a:solidFill>
                <a:cs typeface="Lucida Sans Unicode" panose="020B0602030504020204" pitchFamily="34" charset="0"/>
              </a:rPr>
              <a:t/>
            </a:r>
            <a:br>
              <a:rPr lang="en-CA" sz="1400" dirty="0">
                <a:solidFill>
                  <a:srgbClr val="006AA8"/>
                </a:solidFill>
                <a:cs typeface="Lucida Sans Unicode" panose="020B0602030504020204" pitchFamily="34" charset="0"/>
              </a:rPr>
            </a:br>
            <a:r>
              <a:rPr lang="en-CA" sz="1400" dirty="0">
                <a:solidFill>
                  <a:srgbClr val="006AA8"/>
                </a:solidFill>
                <a:cs typeface="Lucida Sans Unicode" panose="020B0602030504020204" pitchFamily="34" charset="0"/>
              </a:rPr>
              <a:t>VP Medicine, Quality, Research and Academic Affairs and Chief Medical Executive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1286"/>
          <a:stretch/>
        </p:blipFill>
        <p:spPr>
          <a:xfrm>
            <a:off x="944296" y="1958479"/>
            <a:ext cx="1924108" cy="2017152"/>
          </a:xfrm>
          <a:prstGeom prst="rect">
            <a:avLst/>
          </a:prstGeom>
          <a:ln w="38100">
            <a:solidFill>
              <a:srgbClr val="00395B"/>
            </a:solidFill>
          </a:ln>
        </p:spPr>
      </p:pic>
      <p:sp>
        <p:nvSpPr>
          <p:cNvPr id="10" name="Rectangle 9"/>
          <p:cNvSpPr/>
          <p:nvPr/>
        </p:nvSpPr>
        <p:spPr>
          <a:xfrm>
            <a:off x="3046522" y="4164214"/>
            <a:ext cx="3302109" cy="738664"/>
          </a:xfrm>
          <a:prstGeom prst="rect">
            <a:avLst/>
          </a:prstGeom>
        </p:spPr>
        <p:txBody>
          <a:bodyPr wrap="square">
            <a:spAutoFit/>
          </a:bodyPr>
          <a:lstStyle/>
          <a:p>
            <a:pPr lvl="0" algn="ctr"/>
            <a:r>
              <a:rPr lang="en-CA" sz="1400" b="1" dirty="0">
                <a:solidFill>
                  <a:srgbClr val="006AA8"/>
                </a:solidFill>
                <a:latin typeface="+mj-lt"/>
                <a:cs typeface="Lucida Sans Unicode" panose="020B0602030504020204" pitchFamily="34" charset="0"/>
              </a:rPr>
              <a:t>Dr. Michelle </a:t>
            </a:r>
            <a:r>
              <a:rPr lang="en-CA" sz="1400" b="1" dirty="0" err="1">
                <a:solidFill>
                  <a:srgbClr val="006AA8"/>
                </a:solidFill>
                <a:latin typeface="+mj-lt"/>
                <a:cs typeface="Lucida Sans Unicode" panose="020B0602030504020204" pitchFamily="34" charset="0"/>
              </a:rPr>
              <a:t>Weizel</a:t>
            </a:r>
            <a:endParaRPr lang="en-CA" sz="1400" b="1" dirty="0">
              <a:solidFill>
                <a:srgbClr val="006AA8"/>
              </a:solidFill>
              <a:latin typeface="+mj-lt"/>
              <a:cs typeface="Lucida Sans Unicode" panose="020B0602030504020204" pitchFamily="34" charset="0"/>
            </a:endParaRPr>
          </a:p>
          <a:p>
            <a:pPr lvl="0" algn="ctr"/>
            <a:r>
              <a:rPr lang="en-CA" sz="1400" dirty="0">
                <a:solidFill>
                  <a:srgbClr val="006AA8"/>
                </a:solidFill>
                <a:latin typeface="+mj-lt"/>
                <a:cs typeface="Lucida Sans Unicode" panose="020B0602030504020204" pitchFamily="34" charset="0"/>
              </a:rPr>
              <a:t>Associate Vice President, Medicine and Deputy Chief Medical Officer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18713" y="2099196"/>
            <a:ext cx="2063679" cy="1689195"/>
          </a:xfrm>
          <a:prstGeom prst="rect">
            <a:avLst/>
          </a:prstGeom>
          <a:ln w="38100">
            <a:solidFill>
              <a:srgbClr val="00395B"/>
            </a:solidFill>
          </a:ln>
        </p:spPr>
      </p:pic>
      <p:sp>
        <p:nvSpPr>
          <p:cNvPr id="9" name="Rectangle 8"/>
          <p:cNvSpPr/>
          <p:nvPr/>
        </p:nvSpPr>
        <p:spPr>
          <a:xfrm>
            <a:off x="8488800" y="4240567"/>
            <a:ext cx="3302109" cy="738664"/>
          </a:xfrm>
          <a:prstGeom prst="rect">
            <a:avLst/>
          </a:prstGeom>
        </p:spPr>
        <p:txBody>
          <a:bodyPr wrap="square">
            <a:spAutoFit/>
          </a:bodyPr>
          <a:lstStyle/>
          <a:p>
            <a:pPr lvl="0" algn="ctr"/>
            <a:r>
              <a:rPr lang="en-CA" sz="1400" b="1" dirty="0">
                <a:solidFill>
                  <a:srgbClr val="006AA8"/>
                </a:solidFill>
                <a:latin typeface="+mj-lt"/>
                <a:cs typeface="Lucida Sans Unicode" panose="020B0602030504020204" pitchFamily="34" charset="0"/>
              </a:rPr>
              <a:t>Sarah Taylor</a:t>
            </a:r>
          </a:p>
          <a:p>
            <a:pPr lvl="0" algn="ctr"/>
            <a:r>
              <a:rPr lang="en-CA" sz="1400" dirty="0">
                <a:solidFill>
                  <a:srgbClr val="006AA8"/>
                </a:solidFill>
                <a:latin typeface="+mj-lt"/>
                <a:cs typeface="Lucida Sans Unicode" panose="020B0602030504020204" pitchFamily="34" charset="0"/>
              </a:rPr>
              <a:t>    Director, Office of the VP of Medicine,        Quality, Research and Academic Affairs</a:t>
            </a:r>
          </a:p>
        </p:txBody>
      </p:sp>
      <p:sp>
        <p:nvSpPr>
          <p:cNvPr id="12" name="TextBox 11"/>
          <p:cNvSpPr txBox="1"/>
          <p:nvPr/>
        </p:nvSpPr>
        <p:spPr>
          <a:xfrm>
            <a:off x="6264165" y="4240567"/>
            <a:ext cx="2487776" cy="738664"/>
          </a:xfrm>
          <a:prstGeom prst="rect">
            <a:avLst/>
          </a:prstGeom>
          <a:noFill/>
        </p:spPr>
        <p:txBody>
          <a:bodyPr wrap="square" rtlCol="0">
            <a:spAutoFit/>
          </a:bodyPr>
          <a:lstStyle/>
          <a:p>
            <a:pPr algn="ctr"/>
            <a:r>
              <a:rPr lang="en-CA" sz="1400" b="1" dirty="0">
                <a:solidFill>
                  <a:srgbClr val="006AA8"/>
                </a:solidFill>
                <a:cs typeface="Lucida Sans Unicode" panose="020B0602030504020204" pitchFamily="34" charset="0"/>
              </a:rPr>
              <a:t>Dr. Chris Hall</a:t>
            </a:r>
            <a:r>
              <a:rPr lang="en-CA" sz="1400" dirty="0">
                <a:solidFill>
                  <a:srgbClr val="006AA8"/>
                </a:solidFill>
                <a:cs typeface="Lucida Sans Unicode" panose="020B0602030504020204" pitchFamily="34" charset="0"/>
              </a:rPr>
              <a:t/>
            </a:r>
            <a:br>
              <a:rPr lang="en-CA" sz="1400" dirty="0">
                <a:solidFill>
                  <a:srgbClr val="006AA8"/>
                </a:solidFill>
                <a:cs typeface="Lucida Sans Unicode" panose="020B0602030504020204" pitchFamily="34" charset="0"/>
              </a:rPr>
            </a:br>
            <a:r>
              <a:rPr lang="en-CA" sz="1400" dirty="0">
                <a:solidFill>
                  <a:srgbClr val="006AA8"/>
                </a:solidFill>
                <a:cs typeface="Lucida Sans Unicode" panose="020B0602030504020204" pitchFamily="34" charset="0"/>
              </a:rPr>
              <a:t>Associate Vice President, Quality and Safety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402" y="2168244"/>
            <a:ext cx="2685573" cy="1736389"/>
          </a:xfrm>
          <a:prstGeom prst="rect">
            <a:avLst/>
          </a:prstGeom>
          <a:ln w="28575">
            <a:solidFill>
              <a:srgbClr val="00395B"/>
            </a:solidFill>
          </a:ln>
        </p:spPr>
      </p:pic>
      <p:pic>
        <p:nvPicPr>
          <p:cNvPr id="3" name="Picture 2"/>
          <p:cNvPicPr>
            <a:picLocks noChangeAspect="1"/>
          </p:cNvPicPr>
          <p:nvPr/>
        </p:nvPicPr>
        <p:blipFill>
          <a:blip r:embed="rId5"/>
          <a:stretch>
            <a:fillRect/>
          </a:stretch>
        </p:blipFill>
        <p:spPr>
          <a:xfrm>
            <a:off x="6391590" y="2276213"/>
            <a:ext cx="2415749" cy="1577477"/>
          </a:xfrm>
          <a:prstGeom prst="rect">
            <a:avLst/>
          </a:prstGeom>
        </p:spPr>
      </p:pic>
      <p:sp>
        <p:nvSpPr>
          <p:cNvPr id="14" name="Title 1"/>
          <p:cNvSpPr txBox="1">
            <a:spLocks/>
          </p:cNvSpPr>
          <p:nvPr/>
        </p:nvSpPr>
        <p:spPr>
          <a:xfrm>
            <a:off x="838200" y="3709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00395B"/>
                </a:solidFill>
                <a:latin typeface="Lucida Sans" panose="020B0602030504020204" pitchFamily="34" charset="0"/>
                <a:ea typeface="+mj-ea"/>
                <a:cs typeface="+mj-cs"/>
              </a:defRPr>
            </a:lvl1pPr>
          </a:lstStyle>
          <a:p>
            <a:r>
              <a:rPr lang="en-CA" dirty="0" smtClean="0"/>
              <a:t>Medicine VP/</a:t>
            </a:r>
            <a:r>
              <a:rPr lang="en-CA" sz="4000" dirty="0" smtClean="0"/>
              <a:t>Executive Team</a:t>
            </a:r>
            <a:endParaRPr lang="en-CA" dirty="0"/>
          </a:p>
        </p:txBody>
      </p:sp>
    </p:spTree>
    <p:extLst>
      <p:ext uri="{BB962C8B-B14F-4D97-AF65-F5344CB8AC3E}">
        <p14:creationId xmlns:p14="http://schemas.microsoft.com/office/powerpoint/2010/main" val="4292192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589" y="123387"/>
            <a:ext cx="10515600" cy="1325563"/>
          </a:xfrm>
        </p:spPr>
        <p:txBody>
          <a:bodyPr/>
          <a:lstStyle/>
          <a:p>
            <a:r>
              <a:rPr lang="en-CA" dirty="0"/>
              <a:t>Island Health Clinical Structure</a:t>
            </a:r>
          </a:p>
        </p:txBody>
      </p:sp>
      <p:sp>
        <p:nvSpPr>
          <p:cNvPr id="3" name="Content Placeholder 2"/>
          <p:cNvSpPr>
            <a:spLocks noGrp="1"/>
          </p:cNvSpPr>
          <p:nvPr>
            <p:ph idx="1"/>
          </p:nvPr>
        </p:nvSpPr>
        <p:spPr/>
        <p:txBody>
          <a:bodyPr/>
          <a:lstStyle/>
          <a:p>
            <a:endParaRPr lang="en-CA"/>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07" y="1157288"/>
            <a:ext cx="11576624" cy="5225683"/>
          </a:xfrm>
          <a:prstGeom prst="rect">
            <a:avLst/>
          </a:prstGeom>
        </p:spPr>
      </p:pic>
    </p:spTree>
    <p:extLst>
      <p:ext uri="{BB962C8B-B14F-4D97-AF65-F5344CB8AC3E}">
        <p14:creationId xmlns:p14="http://schemas.microsoft.com/office/powerpoint/2010/main" val="550340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841" y="103545"/>
            <a:ext cx="10560548" cy="1223550"/>
          </a:xfrm>
        </p:spPr>
        <p:txBody>
          <a:bodyPr/>
          <a:lstStyle/>
          <a:p>
            <a:pPr algn="ctr"/>
            <a:r>
              <a:rPr lang="en-CA" dirty="0">
                <a:latin typeface="+mj-lt"/>
              </a:rPr>
              <a:t>Medical </a:t>
            </a:r>
            <a:r>
              <a:rPr lang="en-CA" dirty="0" smtClean="0">
                <a:latin typeface="+mj-lt"/>
              </a:rPr>
              <a:t>Staff: Governance Leadership</a:t>
            </a:r>
            <a:endParaRPr lang="en-CA" dirty="0">
              <a:latin typeface="+mj-lt"/>
            </a:endParaRPr>
          </a:p>
        </p:txBody>
      </p:sp>
      <p:pic>
        <p:nvPicPr>
          <p:cNvPr id="11" name="Picture 10"/>
          <p:cNvPicPr>
            <a:picLocks noChangeAspect="1"/>
          </p:cNvPicPr>
          <p:nvPr/>
        </p:nvPicPr>
        <p:blipFill>
          <a:blip r:embed="rId3"/>
          <a:stretch>
            <a:fillRect/>
          </a:stretch>
        </p:blipFill>
        <p:spPr>
          <a:xfrm>
            <a:off x="283083" y="1250998"/>
            <a:ext cx="5984487" cy="5155624"/>
          </a:xfrm>
          <a:prstGeom prst="rect">
            <a:avLst/>
          </a:prstGeom>
        </p:spPr>
      </p:pic>
      <p:pic>
        <p:nvPicPr>
          <p:cNvPr id="12" name="Picture 11"/>
          <p:cNvPicPr>
            <a:picLocks noChangeAspect="1"/>
          </p:cNvPicPr>
          <p:nvPr/>
        </p:nvPicPr>
        <p:blipFill>
          <a:blip r:embed="rId4"/>
          <a:stretch>
            <a:fillRect/>
          </a:stretch>
        </p:blipFill>
        <p:spPr>
          <a:xfrm>
            <a:off x="6194742" y="1256678"/>
            <a:ext cx="5997257" cy="4938188"/>
          </a:xfrm>
          <a:prstGeom prst="rect">
            <a:avLst/>
          </a:prstGeom>
        </p:spPr>
      </p:pic>
    </p:spTree>
    <p:extLst>
      <p:ext uri="{BB962C8B-B14F-4D97-AF65-F5344CB8AC3E}">
        <p14:creationId xmlns:p14="http://schemas.microsoft.com/office/powerpoint/2010/main" val="303738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2954</TotalTime>
  <Words>3331</Words>
  <Application>Microsoft Office PowerPoint</Application>
  <PresentationFormat>Widescreen</PresentationFormat>
  <Paragraphs>520</Paragraphs>
  <Slides>51</Slides>
  <Notes>33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Calibri Light</vt:lpstr>
      <vt:lpstr>Courier New</vt:lpstr>
      <vt:lpstr>Gill Sans MT</vt:lpstr>
      <vt:lpstr>Lucida Sans</vt:lpstr>
      <vt:lpstr>Lucida Sans Unicode</vt:lpstr>
      <vt:lpstr>Times New Roman</vt:lpstr>
      <vt:lpstr>Office Theme</vt:lpstr>
      <vt:lpstr>       Navigating Island Health Medical Leadership | Foundations  </vt:lpstr>
      <vt:lpstr>Welcome to Medical Leadership</vt:lpstr>
      <vt:lpstr>PowerPoint Presentation</vt:lpstr>
      <vt:lpstr>Welcome to Medical Leadership</vt:lpstr>
      <vt:lpstr>Welcome to Medical Leadership Series</vt:lpstr>
      <vt:lpstr>Island Health Executive Team</vt:lpstr>
      <vt:lpstr>PowerPoint Presentation</vt:lpstr>
      <vt:lpstr>Island Health Clinical Structure</vt:lpstr>
      <vt:lpstr>Medical Staff: Governance Leadership</vt:lpstr>
      <vt:lpstr>Roles and Responsibilities</vt:lpstr>
      <vt:lpstr>PowerPoint Presentation</vt:lpstr>
      <vt:lpstr>Medical and Academic Affairs (MAA) Executive Team</vt:lpstr>
      <vt:lpstr>Medical Affairs (MAA) Leadership </vt:lpstr>
      <vt:lpstr>Medical Affairs (MAA) Leadership </vt:lpstr>
      <vt:lpstr>Medical Affairs Leadership </vt:lpstr>
      <vt:lpstr>PowerPoint Presentation</vt:lpstr>
      <vt:lpstr>PowerPoint Presentation</vt:lpstr>
      <vt:lpstr>HAMAC (Health Authority Medical Advisory Committee)</vt:lpstr>
      <vt:lpstr>PowerPoint Presentation</vt:lpstr>
      <vt:lpstr>Medical Staff Associations (MSAs)</vt:lpstr>
      <vt:lpstr>Credentialing &amp; Privileging</vt:lpstr>
      <vt:lpstr>Credentialing &amp; Privileging </vt:lpstr>
      <vt:lpstr>Enhanced Medical Staff Support (EMSS)</vt:lpstr>
      <vt:lpstr>PowerPoint Presentation</vt:lpstr>
      <vt:lpstr>Partnerships, Communication &amp; Leadership Development</vt:lpstr>
      <vt:lpstr>Recruitment</vt:lpstr>
      <vt:lpstr>Practice Design Support and Compensation</vt:lpstr>
      <vt:lpstr>Contract Management</vt:lpstr>
      <vt:lpstr>PowerPoint Presentation</vt:lpstr>
      <vt:lpstr>Medical Staff Quality</vt:lpstr>
      <vt:lpstr>Physician Quality Improvement</vt:lpstr>
      <vt:lpstr>PowerPoint Presentation</vt:lpstr>
      <vt:lpstr>CGII (Clinical Governance Initiative)</vt:lpstr>
      <vt:lpstr>PowerPoint Presentation</vt:lpstr>
      <vt:lpstr>PowerPoint Presentation</vt:lpstr>
      <vt:lpstr>PowerPoint Presentation</vt:lpstr>
      <vt:lpstr>CARE Committees:</vt:lpstr>
      <vt:lpstr>Patient Care Quality Office (PCQO) Patient Safety Learning System (PSLS)</vt:lpstr>
      <vt:lpstr>IHealth Governance Medical Leadership</vt:lpstr>
      <vt:lpstr>PowerPoint Presentation</vt:lpstr>
      <vt:lpstr>External funding for medical staff Physicians!</vt:lpstr>
      <vt:lpstr>External funding for medical staff Physicians!</vt:lpstr>
      <vt:lpstr>PowerPoint Presentation</vt:lpstr>
      <vt:lpstr>Direction Setting – Strategic Alignment</vt:lpstr>
      <vt:lpstr>PowerPoint Presentation</vt:lpstr>
      <vt:lpstr>PowerPoint Presentation</vt:lpstr>
      <vt:lpstr>PowerPoint Presentation</vt:lpstr>
      <vt:lpstr>Thank You For Your Leadership</vt:lpstr>
      <vt:lpstr>Island Health’s Quality Structure</vt:lpstr>
      <vt:lpstr>Island Health’s Quality Structure</vt:lpstr>
      <vt:lpstr>PowerPoint Presentation</vt:lpstr>
    </vt:vector>
  </TitlesOfParts>
  <Company>BC Clinical and Support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McEachen, Heather</dc:creator>
  <cp:lastModifiedBy>Ruston, Leanne</cp:lastModifiedBy>
  <cp:revision>101</cp:revision>
  <dcterms:created xsi:type="dcterms:W3CDTF">2022-10-24T16:47:05Z</dcterms:created>
  <dcterms:modified xsi:type="dcterms:W3CDTF">2024-01-23T22:12:59Z</dcterms:modified>
</cp:coreProperties>
</file>