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4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x="18288000" cy="10287000"/>
  <p:notesSz cx="6858000" cy="9144000"/>
  <p:embeddedFontLst>
    <p:embeddedFont>
      <p:font typeface="Bebas Neue Bold" charset="1" panose="020B0606020202050201"/>
      <p:regular r:id="rId51"/>
    </p:embeddedFont>
    <p:embeddedFont>
      <p:font typeface="Canva Sans Bold" charset="1" panose="020B0803030501040103"/>
      <p:regular r:id="rId53"/>
    </p:embeddedFont>
    <p:embeddedFont>
      <p:font typeface="Canva Sans" charset="1" panose="020B0503030501040103"/>
      <p:regular r:id="rId54"/>
    </p:embeddedFont>
    <p:embeddedFont>
      <p:font typeface="Canva Sans Italics" charset="1" panose="020B0503030501040103"/>
      <p:regular r:id="rId55"/>
    </p:embeddedFont>
    <p:embeddedFont>
      <p:font typeface="Anton" charset="1" panose="00000500000000000000"/>
      <p:regular r:id="rId56"/>
    </p:embeddedFont>
    <p:embeddedFont>
      <p:font typeface="Calibri (MS)" charset="1" panose="020F0502020204030204"/>
      <p:regular r:id="rId58"/>
    </p:embeddedFont>
    <p:embeddedFont>
      <p:font typeface="Raleway" charset="1" panose="020B0503030101060003"/>
      <p:regular r:id="rId59"/>
    </p:embeddedFont>
    <p:embeddedFont>
      <p:font typeface="Calibri (MS) Bold" charset="1" panose="020F0702030404030204"/>
      <p:regular r:id="rId62"/>
    </p:embeddedFont>
    <p:embeddedFont>
      <p:font typeface="Bebas Neue" charset="1" panose="00000500000000000000"/>
      <p:regular r:id="rId66"/>
    </p:embeddedFont>
    <p:embeddedFont>
      <p:font typeface="BC Sans" charset="1" panose="00000000000000000000"/>
      <p:regular r:id="rId9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notesMasters/notesMaster1.xml" Type="http://schemas.openxmlformats.org/officeDocument/2006/relationships/notesMaster"/><Relationship Id="rId49" Target="theme/theme2.xml" Type="http://schemas.openxmlformats.org/officeDocument/2006/relationships/theme"/><Relationship Id="rId5" Target="tableStyles.xml" Type="http://schemas.openxmlformats.org/officeDocument/2006/relationships/tableStyles"/><Relationship Id="rId50" Target="notesSlides/notesSlide1.xml" Type="http://schemas.openxmlformats.org/officeDocument/2006/relationships/notesSlide"/><Relationship Id="rId51" Target="fonts/font51.fntdata" Type="http://schemas.openxmlformats.org/officeDocument/2006/relationships/font"/><Relationship Id="rId52" Target="notesSlides/notesSlide2.xml" Type="http://schemas.openxmlformats.org/officeDocument/2006/relationships/notesSlide"/><Relationship Id="rId53" Target="fonts/font53.fntdata" Type="http://schemas.openxmlformats.org/officeDocument/2006/relationships/font"/><Relationship Id="rId54" Target="fonts/font54.fntdata" Type="http://schemas.openxmlformats.org/officeDocument/2006/relationships/font"/><Relationship Id="rId55" Target="fonts/font55.fntdata" Type="http://schemas.openxmlformats.org/officeDocument/2006/relationships/font"/><Relationship Id="rId56" Target="fonts/font56.fntdata" Type="http://schemas.openxmlformats.org/officeDocument/2006/relationships/font"/><Relationship Id="rId57" Target="notesSlides/notesSlide3.xml" Type="http://schemas.openxmlformats.org/officeDocument/2006/relationships/notesSlide"/><Relationship Id="rId58" Target="fonts/font58.fntdata" Type="http://schemas.openxmlformats.org/officeDocument/2006/relationships/font"/><Relationship Id="rId59" Target="fonts/font59.fntdata" Type="http://schemas.openxmlformats.org/officeDocument/2006/relationships/font"/><Relationship Id="rId6" Target="slides/slide1.xml" Type="http://schemas.openxmlformats.org/officeDocument/2006/relationships/slide"/><Relationship Id="rId60" Target="notesSlides/notesSlide4.xml" Type="http://schemas.openxmlformats.org/officeDocument/2006/relationships/notesSlide"/><Relationship Id="rId61" Target="notesSlides/notesSlide5.xml" Type="http://schemas.openxmlformats.org/officeDocument/2006/relationships/notesSlide"/><Relationship Id="rId62" Target="fonts/font62.fntdata" Type="http://schemas.openxmlformats.org/officeDocument/2006/relationships/font"/><Relationship Id="rId63" Target="notesSlides/notesSlide6.xml" Type="http://schemas.openxmlformats.org/officeDocument/2006/relationships/notesSlide"/><Relationship Id="rId64" Target="notesSlides/notesSlide7.xml" Type="http://schemas.openxmlformats.org/officeDocument/2006/relationships/notesSlide"/><Relationship Id="rId65" Target="notesSlides/notesSlide8.xml" Type="http://schemas.openxmlformats.org/officeDocument/2006/relationships/notesSlide"/><Relationship Id="rId66" Target="fonts/font66.fntdata" Type="http://schemas.openxmlformats.org/officeDocument/2006/relationships/font"/><Relationship Id="rId67" Target="notesSlides/notesSlide9.xml" Type="http://schemas.openxmlformats.org/officeDocument/2006/relationships/notesSlide"/><Relationship Id="rId68" Target="notesSlides/notesSlide10.xml" Type="http://schemas.openxmlformats.org/officeDocument/2006/relationships/notesSlide"/><Relationship Id="rId69" Target="notesSlides/notesSlide11.xml" Type="http://schemas.openxmlformats.org/officeDocument/2006/relationships/notesSlide"/><Relationship Id="rId7" Target="slides/slide2.xml" Type="http://schemas.openxmlformats.org/officeDocument/2006/relationships/slide"/><Relationship Id="rId70" Target="notesSlides/notesSlide12.xml" Type="http://schemas.openxmlformats.org/officeDocument/2006/relationships/notesSlide"/><Relationship Id="rId71" Target="notesSlides/notesSlide13.xml" Type="http://schemas.openxmlformats.org/officeDocument/2006/relationships/notesSlide"/><Relationship Id="rId72" Target="notesSlides/notesSlide14.xml" Type="http://schemas.openxmlformats.org/officeDocument/2006/relationships/notesSlide"/><Relationship Id="rId73" Target="notesSlides/notesSlide15.xml" Type="http://schemas.openxmlformats.org/officeDocument/2006/relationships/notesSlide"/><Relationship Id="rId74" Target="notesSlides/notesSlide16.xml" Type="http://schemas.openxmlformats.org/officeDocument/2006/relationships/notesSlide"/><Relationship Id="rId75" Target="notesSlides/notesSlide17.xml" Type="http://schemas.openxmlformats.org/officeDocument/2006/relationships/notesSlide"/><Relationship Id="rId76" Target="notesSlides/notesSlide18.xml" Type="http://schemas.openxmlformats.org/officeDocument/2006/relationships/notesSlide"/><Relationship Id="rId77" Target="notesSlides/notesSlide19.xml" Type="http://schemas.openxmlformats.org/officeDocument/2006/relationships/notesSlide"/><Relationship Id="rId78" Target="notesSlides/notesSlide20.xml" Type="http://schemas.openxmlformats.org/officeDocument/2006/relationships/notesSlide"/><Relationship Id="rId79" Target="notesSlides/notesSlide21.xml" Type="http://schemas.openxmlformats.org/officeDocument/2006/relationships/notesSlide"/><Relationship Id="rId8" Target="slides/slide3.xml" Type="http://schemas.openxmlformats.org/officeDocument/2006/relationships/slide"/><Relationship Id="rId80" Target="notesSlides/notesSlide22.xml" Type="http://schemas.openxmlformats.org/officeDocument/2006/relationships/notesSlide"/><Relationship Id="rId81" Target="notesSlides/notesSlide23.xml" Type="http://schemas.openxmlformats.org/officeDocument/2006/relationships/notesSlide"/><Relationship Id="rId82" Target="notesSlides/notesSlide24.xml" Type="http://schemas.openxmlformats.org/officeDocument/2006/relationships/notesSlide"/><Relationship Id="rId83" Target="notesSlides/notesSlide25.xml" Type="http://schemas.openxmlformats.org/officeDocument/2006/relationships/notesSlide"/><Relationship Id="rId84" Target="notesSlides/notesSlide26.xml" Type="http://schemas.openxmlformats.org/officeDocument/2006/relationships/notesSlide"/><Relationship Id="rId85" Target="notesSlides/notesSlide27.xml" Type="http://schemas.openxmlformats.org/officeDocument/2006/relationships/notesSlide"/><Relationship Id="rId86" Target="notesSlides/notesSlide28.xml" Type="http://schemas.openxmlformats.org/officeDocument/2006/relationships/notesSlide"/><Relationship Id="rId87" Target="notesSlides/notesSlide29.xml" Type="http://schemas.openxmlformats.org/officeDocument/2006/relationships/notesSlide"/><Relationship Id="rId88" Target="notesSlides/notesSlide30.xml" Type="http://schemas.openxmlformats.org/officeDocument/2006/relationships/notesSlide"/><Relationship Id="rId89" Target="notesSlides/notesSlide31.xml" Type="http://schemas.openxmlformats.org/officeDocument/2006/relationships/notesSlide"/><Relationship Id="rId9" Target="slides/slide4.xml" Type="http://schemas.openxmlformats.org/officeDocument/2006/relationships/slide"/><Relationship Id="rId90" Target="notesSlides/notesSlide32.xml" Type="http://schemas.openxmlformats.org/officeDocument/2006/relationships/notesSlide"/><Relationship Id="rId91" Target="fonts/font91.fntdata" Type="http://schemas.openxmlformats.org/officeDocument/2006/relationships/font"/><Relationship Id="rId92" Target="notesSlides/notesSlide33.xml" Type="http://schemas.openxmlformats.org/officeDocument/2006/relationships/notesSlide"/><Relationship Id="rId93" Target="notesSlides/notesSlide34.xml" Type="http://schemas.openxmlformats.org/officeDocument/2006/relationships/notesSlide"/><Relationship Id="rId94" Target="notesSlides/notesSlide35.xml" Type="http://schemas.openxmlformats.org/officeDocument/2006/relationships/notesSlide"/><Relationship Id="rId95" Target="notesSlides/notesSlide36.xml" Type="http://schemas.openxmlformats.org/officeDocument/2006/relationships/note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[Keith]</a:t>
            </a:r>
          </a:p>
          <a:p>
            <a:r>
              <a:rPr lang="en-US"/>
              <a:t/>
            </a:r>
          </a:p>
          <a:p>
            <a:r>
              <a:rPr lang="en-US"/>
              <a:t>- Today’s session is “Navigating Island Health”</a:t>
            </a:r>
          </a:p>
          <a:p>
            <a:r>
              <a:rPr lang="en-US"/>
              <a:t/>
            </a:r>
          </a:p>
          <a:p>
            <a:r>
              <a:rPr lang="en-US"/>
              <a:t>Territorial acknowledgement</a:t>
            </a:r>
          </a:p>
          <a:p>
            <a:r>
              <a:rPr lang="en-US"/>
              <a:t/>
            </a:r>
          </a:p>
          <a:p>
            <a:r>
              <a:rPr lang="en-US"/>
              <a:t>Intro </a:t>
            </a:r>
          </a:p>
          <a:p>
            <a:r>
              <a:rPr lang="en-US"/>
              <a:t>&gt;me</a:t>
            </a:r>
          </a:p>
          <a:p>
            <a:r>
              <a:rPr lang="en-US"/>
              <a:t>You: Various backgrounds</a:t>
            </a:r>
          </a:p>
          <a:p>
            <a:r>
              <a:rPr lang="en-US"/>
              <a:t>ML vs Clinical</a:t>
            </a:r>
          </a:p>
          <a:p>
            <a:r>
              <a:rPr lang="en-US"/>
              <a:t>My roles</a:t>
            </a:r>
          </a:p>
          <a:p>
            <a:r>
              <a:rPr lang="en-US"/>
              <a:t/>
            </a:r>
          </a:p>
          <a:p>
            <a:r>
              <a:rPr lang="en-US"/>
              <a:t>Format: 3 parts  (slides online)</a:t>
            </a:r>
          </a:p>
          <a:p>
            <a:r>
              <a:rPr lang="en-US"/>
              <a:t>Goals: know who, where and when for support.</a:t>
            </a:r>
          </a:p>
          <a:p>
            <a:r>
              <a:rPr lang="en-US"/>
              <a:t>ML vs DH roles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Local Medical advisory committees (LMACS)</a:t>
            </a:r>
          </a:p>
          <a:p>
            <a:r>
              <a:rPr lang="en-US"/>
              <a:t>-Initial review of requests for Privileges at the site or sites within its jurisdictions</a:t>
            </a:r>
          </a:p>
          <a:p>
            <a:r>
              <a:rPr lang="en-US"/>
              <a:t/>
            </a:r>
          </a:p>
          <a:p>
            <a:r>
              <a:rPr lang="en-US"/>
              <a:t>-Recruitment recommendations</a:t>
            </a:r>
          </a:p>
          <a:p>
            <a:r>
              <a:rPr lang="en-US"/>
              <a:t>-Site operations</a:t>
            </a:r>
          </a:p>
          <a:p>
            <a:r>
              <a:rPr lang="en-US"/>
              <a:t/>
            </a:r>
          </a:p>
          <a:p>
            <a:r>
              <a:rPr lang="en-US"/>
              <a:t>-Medical staff occupational health and safety</a:t>
            </a:r>
          </a:p>
          <a:p>
            <a:r>
              <a:rPr lang="en-US"/>
              <a:t/>
            </a:r>
          </a:p>
          <a:p>
            <a:r>
              <a:rPr lang="en-US"/>
              <a:t>-Quality improvement and assurance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MSAs consist of medical staff who have privileges at 11 sites</a:t>
            </a:r>
          </a:p>
          <a:p>
            <a:r>
              <a:rPr lang="en-US"/>
              <a:t/>
            </a:r>
          </a:p>
          <a:p>
            <a:r>
              <a:rPr lang="en-US"/>
              <a:t>-Works closely with Doctors of BC</a:t>
            </a:r>
          </a:p>
          <a:p>
            <a:r>
              <a:rPr lang="en-US"/>
              <a:t>-To provide voice to the Medical Staff and to represent the views of its local ; why are they here/how they help physicians </a:t>
            </a:r>
          </a:p>
          <a:p>
            <a:r>
              <a:rPr lang="en-US"/>
              <a:t>-To provide a forum to inform and connect the Medical Staff</a:t>
            </a:r>
          </a:p>
          <a:p>
            <a:r>
              <a:rPr lang="en-US"/>
              <a:t>-To raise regional matters of significance with local administration and HAMAC</a:t>
            </a:r>
          </a:p>
          <a:p>
            <a:r>
              <a:rPr lang="en-US"/>
              <a:t>-To engage members on program and resource planning</a:t>
            </a:r>
          </a:p>
          <a:p>
            <a:r>
              <a:rPr lang="en-US"/>
              <a:t>-Report to HAMAC through HAMSA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difference</a:t>
            </a:r>
          </a:p>
          <a:p>
            <a:r>
              <a:rPr lang="en-US"/>
              <a:t>A site can do this, not that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Geoff new</a:t>
            </a:r>
          </a:p>
          <a:p>
            <a:r>
              <a:rPr lang="en-US"/>
              <a:t>APP, MOCAP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p>
          <a:p>
            <a:r>
              <a:rPr lang="en-US"/>
              <a:t>Communication key thru covid</a:t>
            </a:r>
          </a:p>
          <a:p>
            <a:r>
              <a:rPr lang="en-US"/>
              <a:t/>
            </a:r>
          </a:p>
          <a:p>
            <a:r>
              <a:rPr lang="en-US"/>
              <a:t>Developed robust newsletter and town hall, lots of engagement</a:t>
            </a:r>
          </a:p>
          <a:p>
            <a:r>
              <a:rPr lang="en-US"/>
              <a:t/>
            </a:r>
          </a:p>
          <a:p>
            <a:r>
              <a:rPr lang="en-US"/>
              <a:t>Opportunities: news, members events, etc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Categories: understand (DH/SH), as well as LOA</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Support service available when issues arise around professionalism involving members of medical staff</a:t>
            </a:r>
          </a:p>
          <a:p>
            <a:r>
              <a:rPr lang="en-US"/>
              <a:t>Respectful workplace redirects</a:t>
            </a:r>
          </a:p>
          <a:p>
            <a:r>
              <a:rPr lang="en-US"/>
              <a:t/>
            </a:r>
          </a:p>
          <a:p>
            <a:r>
              <a:rPr lang="en-US"/>
              <a:t>Supportive approach, non- punitive where possible</a:t>
            </a:r>
          </a:p>
          <a:p>
            <a:r>
              <a:rPr lang="en-US"/>
              <a:t>Contact for early guidance, advise, </a:t>
            </a:r>
          </a:p>
          <a:p>
            <a:r>
              <a:rPr lang="en-US"/>
              <a:t>Do not consider this as a ‘reporting’ process</a:t>
            </a:r>
          </a:p>
          <a:p>
            <a:r>
              <a:rPr lang="en-US"/>
              <a:t>-Tool kit with stages</a:t>
            </a:r>
          </a:p>
          <a:p>
            <a:r>
              <a:rPr lang="en-US"/>
              <a:t>MS concerns: DH or SH &gt;&gt;&gt; DH or COS.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Here is graphic explaining the stages of support and discipline.  </a:t>
            </a:r>
          </a:p>
          <a:p>
            <a:r>
              <a:rPr lang="en-US"/>
              <a:t/>
            </a:r>
          </a:p>
          <a:p>
            <a:r>
              <a:rPr lang="en-US"/>
              <a:t>Just remember that 0 is better than 3.  </a:t>
            </a:r>
          </a:p>
          <a:p>
            <a:r>
              <a:rPr lang="en-US"/>
              <a:t/>
            </a:r>
          </a:p>
          <a:p>
            <a:r>
              <a:rPr lang="en-US"/>
              <a:t>There are a fair number of 0s.  Very few 2s and 3s.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p>
          <a:p>
            <a:r>
              <a:rPr lang="en-US"/>
              <a:t>PQI: members directly to team (annual cohort recruitment)</a:t>
            </a:r>
          </a:p>
          <a:p>
            <a:r>
              <a:rPr lang="en-US"/>
              <a:t>FEI: MSA managed (rolling process?)</a:t>
            </a:r>
          </a:p>
          <a:p>
            <a:r>
              <a:rPr lang="en-US"/>
              <a:t>HSR: MAA managed (annual requests for project)</a:t>
            </a:r>
          </a:p>
          <a:p>
            <a:r>
              <a:rPr lang="en-US"/>
              <a:t/>
            </a:r>
          </a:p>
          <a:p>
            <a:r>
              <a:rPr lang="en-US"/>
              <a:t>FPSC: FPSC works on behalf of doctors to strengthen full-service family practice and patient care in BC. It is one of four joint collaborative committees that represent a partnership of the Government of BC and Doctors of BC.</a:t>
            </a:r>
          </a:p>
          <a:p>
            <a:r>
              <a:rPr lang="en-US"/>
              <a:t/>
            </a:r>
          </a:p>
          <a:p>
            <a:r>
              <a:rPr lang="en-US"/>
              <a:t>SCC: the Shared Care Committee has supported physicians, and partners, to work together on over 450 projects across BC. The mandate of this Joint Collaborative Committee (a partnership of Doctors of BC and the BC government), is to support family and specialist physicians to improve the coordination of care from family practice to specialist care.</a:t>
            </a:r>
          </a:p>
          <a:p>
            <a:r>
              <a:rPr lang="en-US"/>
              <a:t/>
            </a:r>
          </a:p>
          <a:p>
            <a:r>
              <a:rPr lang="en-US"/>
              <a:t>SSC: SPECIALIST SERVICES COMMITTEE (SSC) improves patient care by engaging physicians to collaborate, lead quality improvement and deliver quality services with SSC supports and incentives. SSC is one of four joint collaborative committees of Doctors of BC and the BC government and includes regular representation from health authorities.</a:t>
            </a:r>
          </a:p>
          <a:p>
            <a:r>
              <a:rPr lang="en-US"/>
              <a:t/>
            </a:r>
          </a:p>
          <a:p>
            <a:r>
              <a:rPr lang="en-US"/>
              <a:t>JSC: The Joint Standing Committee on Rural Issues (JSC) was established under the Rural Subsidiary Agreement (RSA) in 2001. It’s made up of representatives from Doctors of BC, the BC Ministry of Health, and the health authorities. The JSC advises the BC government and Doctors of BC on matters pertaining to rural medical practice. Its goal is to enhance the availability and stability of physician services in rural and remote areas of British Columbia by addressing the unique and challenging circumstances faced by physicians.</a:t>
            </a:r>
          </a:p>
          <a:p>
            <a:r>
              <a:rPr lang="en-US"/>
              <a:t/>
            </a:r>
          </a:p>
          <a:p>
            <a:r>
              <a:rPr lang="en-US"/>
              <a:t>PSP: General Practice Services Committee Practice Support Program</a:t>
            </a:r>
          </a:p>
          <a:p>
            <a:r>
              <a:rPr lang="en-US"/>
              <a:t/>
            </a:r>
          </a:p>
          <a:p>
            <a:r>
              <a:rPr lang="en-US"/>
              <a:t>The program offers focused, accredited training sessions for physicians and their medical office assistants (MOAs) to help them improve practice efficiency and to support enhanced delivery of patient care. The goals of the PSP are to improve physician professional satisfaction and patient access to, and quality of, care. Includes accredited learning modules in Patient Self-Management and Group Medical Visits and Health Literacy. Six- to eight-week action periods follow each learning session and are a time when PSP participants try out what they’ve learned in their own practice with the Regional Support Teams available to provide ongoing support.</a:t>
            </a:r>
          </a:p>
          <a:p>
            <a:r>
              <a:rPr lang="en-US"/>
              <a:t/>
            </a:r>
          </a:p>
          <a:p>
            <a:r>
              <a:rPr lang="en-US"/>
              <a:t>PCNs: Primary Care Networks (PCNs) are a team-based approach to healthcare where a group of primary care providers, including physicians, work together within a defined geographic area to provide comprehensive and coordinated care to patients.</a:t>
            </a:r>
          </a:p>
          <a:p>
            <a:r>
              <a:rPr lang="en-US"/>
              <a:t/>
            </a:r>
          </a:p>
          <a:p>
            <a:r>
              <a:rPr lang="en-US"/>
              <a:t>DoFP: Local divisions undertake various initiatives, projects, and programs to address specific areas of patient care, administration, and physician support. Division work on these initiatives helps to recruit new doctors, support specific patient populations (such as frail elderly patients and patients with mental health and substance use issues), and support doctors in practising more efficiently. </a:t>
            </a:r>
          </a:p>
          <a:p>
            <a:r>
              <a:rPr lang="en-US"/>
              <a:t/>
            </a:r>
          </a:p>
          <a:p>
            <a:r>
              <a:rPr lang="en-US"/>
              <a:t>Shared Care Partners for Patients: Shared care partners for a patient typically include family physicians, specialists, and other healthcare professionals like pharmacists, nurses, and allied health professionals. These partners work collaboratively to provide comprehensive and coordinated care for the patient, especially those with chronic conditions. </a:t>
            </a:r>
          </a:p>
          <a:p>
            <a:r>
              <a:rPr lang="en-US"/>
              <a:t/>
            </a:r>
          </a:p>
          <a:p>
            <a:r>
              <a:rPr lang="en-US"/>
              <a:t>PQI: Physician Quality Improvement (PQI) is a professional development and education program for Community or Facility-based Medical Staff who want to enhance their quality improvement capacity, build connections with colleagues, and create a continuous improvement culture to transform our local health system. </a:t>
            </a:r>
          </a:p>
          <a:p>
            <a:r>
              <a:rPr lang="en-US"/>
              <a:t/>
            </a:r>
          </a:p>
          <a:p>
            <a:r>
              <a:rPr lang="en-US"/>
              <a:t>HSR: Health System Redesign (HSR) funding facilitates physician engagement and collaboration in the redesign and/or quality improvement of health services provided by Island Health.</a:t>
            </a:r>
          </a:p>
          <a:p>
            <a:r>
              <a:rPr lang="en-US"/>
              <a:t/>
            </a:r>
          </a:p>
          <a:p>
            <a:r>
              <a:rPr lang="en-US"/>
              <a:t>FEI: Facility Engagement Initiative (FEI)Supports engagement amongst and between physicians and Island Health administrative leadership.</a:t>
            </a:r>
          </a:p>
          <a:p>
            <a:r>
              <a:rPr lang="en-US"/>
              <a:t/>
            </a:r>
          </a:p>
          <a:p>
            <a:r>
              <a:rPr lang="en-US"/>
              <a:t>REAP: The Rural Education Action Plan (REAP) supports the training needs of physicians in rural practice and provides undergraduate medical students and post-graduate residents with rural practice experience. It also increases rural physician participation into the medical school selection process. REAP is managed by the Joint Standing Committee on Rural Issues and categorizes its programs by rural practitioners, residents and learners.</a:t>
            </a:r>
          </a:p>
          <a:p>
            <a:r>
              <a:rPr lang="en-US"/>
              <a:t/>
            </a:r>
          </a:p>
          <a:p>
            <a:r>
              <a:rPr lang="en-US"/>
              <a:t>RCCBC -RCME, RURAL LIASION: The Rural Continuing Medical Education (RCME) Community and Individual Programs provide funding and other supports to rural doctors to update and enhance their medical skills and credentials required for rural practice.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MS specifically: </a:t>
            </a:r>
          </a:p>
          <a:p>
            <a:r>
              <a:rPr lang="en-US"/>
              <a:t>MAA teams above</a:t>
            </a:r>
          </a:p>
          <a:p>
            <a:r>
              <a:rPr lang="en-US"/>
              <a:t>Many projects/teams for MS focused QI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Medical leaders primary person. Manager a back-up.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Currently enrolling my cohort. Not filled!</a:t>
            </a:r>
          </a:p>
          <a:p>
            <a:r>
              <a:rPr lang="en-US"/>
              <a:t/>
            </a:r>
          </a:p>
          <a:p>
            <a:r>
              <a:rPr lang="en-US"/>
              <a:t>Best entry for new leaders.</a:t>
            </a:r>
          </a:p>
          <a:p>
            <a:r>
              <a:rPr lang="en-US"/>
              <a:t/>
            </a:r>
          </a:p>
          <a:p>
            <a:r>
              <a:rPr lang="en-US"/>
              <a:t>For new graduates wanting to continue clinical research.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Why does Program exist:</a:t>
            </a:r>
          </a:p>
          <a:p>
            <a:r>
              <a:rPr lang="en-US"/>
              <a:t/>
            </a:r>
          </a:p>
          <a:p>
            <a:r>
              <a:rPr lang="en-US"/>
              <a:t>To support physician participation in medical education to update and/or enhance medical skills and credentials required in rural practice</a:t>
            </a:r>
          </a:p>
          <a:p>
            <a:r>
              <a:rPr lang="en-US"/>
              <a:t/>
            </a:r>
          </a:p>
          <a:p>
            <a:r>
              <a:rPr lang="en-US"/>
              <a:t>To improve capacity of local health care systems to address needs of community:</a:t>
            </a:r>
          </a:p>
          <a:p>
            <a:r>
              <a:rPr lang="en-US"/>
              <a:t/>
            </a:r>
          </a:p>
          <a:p>
            <a:r>
              <a:rPr lang="en-US"/>
              <a:t>•	Gives physicians more control</a:t>
            </a:r>
          </a:p>
          <a:p>
            <a:r>
              <a:rPr lang="en-US"/>
              <a:t>•	Reduces challenges</a:t>
            </a:r>
          </a:p>
          <a:p>
            <a:r>
              <a:rPr lang="en-US"/>
              <a:t>•	Improves relationships within and across regions</a:t>
            </a:r>
          </a:p>
          <a:p>
            <a:r>
              <a:rPr lang="en-US"/>
              <a:t/>
            </a:r>
          </a:p>
          <a:p>
            <a:r>
              <a:rPr lang="en-US"/>
              <a:t>Tailored for rural needs</a:t>
            </a:r>
          </a:p>
          <a:p>
            <a:r>
              <a:rPr lang="en-US"/>
              <a:t/>
            </a:r>
          </a:p>
          <a:p>
            <a:r>
              <a:rPr lang="en-US"/>
              <a:t>Untapped community funds that need to be utilized </a:t>
            </a:r>
          </a:p>
          <a:p>
            <a:r>
              <a:rPr lang="en-US"/>
              <a:t>- Lack of physician capacity and administrative support to help plan/facilitate learning activities</a:t>
            </a:r>
          </a:p>
          <a:p>
            <a:r>
              <a:rPr lang="en-US"/>
              <a:t/>
            </a:r>
          </a:p>
          <a:p>
            <a:r>
              <a:rPr lang="en-US"/>
              <a:t>Examples of Successful SMALLER CME activities:</a:t>
            </a:r>
          </a:p>
          <a:p>
            <a:r>
              <a:rPr lang="en-US"/>
              <a:t>- ADHD Medication in Adult􀀁s - Atrial Fibrillation</a:t>
            </a:r>
          </a:p>
          <a:p>
            <a:r>
              <a:rPr lang="en-US"/>
              <a:t>- Breast Cancer Update</a:t>
            </a:r>
          </a:p>
          <a:p>
            <a:r>
              <a:rPr lang="en-US"/>
              <a:t/>
            </a:r>
          </a:p>
          <a:p>
            <a:r>
              <a:rPr lang="en-US"/>
              <a:t>LARGER CME activities:</a:t>
            </a:r>
          </a:p>
          <a:p>
            <a:r>
              <a:rPr lang="en-US"/>
              <a:t>- ACoRN  Acute Care of at-Risk Newborns </a:t>
            </a:r>
          </a:p>
          <a:p>
            <a:r>
              <a:rPr lang="en-US"/>
              <a:t>- HOUSE  Hands-on Ultrasound Education </a:t>
            </a:r>
          </a:p>
          <a:p>
            <a:r>
              <a:rPr lang="en-US"/>
              <a:t>- POCUS  Point-of-Care Ultrasound</a:t>
            </a:r>
          </a:p>
          <a:p>
            <a:r>
              <a:rPr lang="en-US"/>
              <a:t>Opportunities:</a:t>
            </a:r>
          </a:p>
          <a:p>
            <a:r>
              <a:rPr lang="en-US"/>
              <a:t>•	Exploring sharing of funds between communities</a:t>
            </a:r>
          </a:p>
          <a:p>
            <a:r>
              <a:rPr lang="en-US"/>
              <a:t>•	Working with communities to find administrative support – potential for multi-community models</a:t>
            </a:r>
          </a:p>
          <a:p>
            <a:r>
              <a:rPr lang="en-US"/>
              <a:t>•	Continue to support relationship building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p>
          <a:p>
            <a:r>
              <a:rPr lang="en-US"/>
              <a:t>Communication key thru covid</a:t>
            </a:r>
          </a:p>
          <a:p>
            <a:r>
              <a:rPr lang="en-US"/>
              <a:t/>
            </a:r>
          </a:p>
          <a:p>
            <a:r>
              <a:rPr lang="en-US"/>
              <a:t>Developed robust newsletter and town hall, lots of engagement</a:t>
            </a:r>
          </a:p>
          <a:p>
            <a:r>
              <a:rPr lang="en-US"/>
              <a:t/>
            </a:r>
          </a:p>
          <a:p>
            <a:r>
              <a:rPr lang="en-US"/>
              <a:t>Opportunities: news, members events, etc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[Keith]</a:t>
            </a:r>
          </a:p>
          <a:p>
            <a:r>
              <a:rPr lang="en-US"/>
              <a:t/>
            </a:r>
          </a:p>
          <a:p>
            <a:r>
              <a:rPr lang="en-US"/>
              <a:t>- Today’s session is “Navigating Island Health”</a:t>
            </a:r>
          </a:p>
          <a:p>
            <a:r>
              <a:rPr lang="en-US"/>
              <a:t/>
            </a:r>
          </a:p>
          <a:p>
            <a:r>
              <a:rPr lang="en-US"/>
              <a:t>Territorial acknowledgement</a:t>
            </a:r>
          </a:p>
          <a:p>
            <a:r>
              <a:rPr lang="en-US"/>
              <a:t/>
            </a:r>
          </a:p>
          <a:p>
            <a:r>
              <a:rPr lang="en-US"/>
              <a:t>Intro </a:t>
            </a:r>
          </a:p>
          <a:p>
            <a:r>
              <a:rPr lang="en-US"/>
              <a:t>&gt;me</a:t>
            </a:r>
          </a:p>
          <a:p>
            <a:r>
              <a:rPr lang="en-US"/>
              <a:t>You: Various backgrounds</a:t>
            </a:r>
          </a:p>
          <a:p>
            <a:r>
              <a:rPr lang="en-US"/>
              <a:t>ML vs Clinical</a:t>
            </a:r>
          </a:p>
          <a:p>
            <a:r>
              <a:rPr lang="en-US"/>
              <a:t>My roles</a:t>
            </a:r>
          </a:p>
          <a:p>
            <a:r>
              <a:rPr lang="en-US"/>
              <a:t/>
            </a:r>
          </a:p>
          <a:p>
            <a:r>
              <a:rPr lang="en-US"/>
              <a:t>Format: 3 parts  (slides online)</a:t>
            </a:r>
          </a:p>
          <a:p>
            <a:r>
              <a:rPr lang="en-US"/>
              <a:t>Goals: know who, where and when for support.</a:t>
            </a:r>
          </a:p>
          <a:p>
            <a:r>
              <a:rPr lang="en-US"/>
              <a:t>ML vs DH roles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C.A.R.E. Networks are regional structures responsible for defining, monitoring, and enabling quality within specific services (e.g. Emergency) across Island Health</a:t>
            </a:r>
          </a:p>
          <a:p>
            <a:r>
              <a:rPr lang="en-US"/>
              <a:t/>
            </a:r>
          </a:p>
          <a:p>
            <a:r>
              <a:rPr lang="en-US"/>
              <a:t>Within local regions, Island Health is split into 9 service delivery areas, called Consolidated Local Health Areas (CLHAs)</a:t>
            </a:r>
          </a:p>
          <a:p>
            <a:r>
              <a:rPr lang="en-US"/>
              <a:t/>
            </a:r>
          </a:p>
          <a:p>
            <a:r>
              <a:rPr lang="en-US"/>
              <a:t>Each region supports 3 core committees:</a:t>
            </a:r>
          </a:p>
          <a:p>
            <a:r>
              <a:rPr lang="en-US"/>
              <a:t/>
            </a:r>
          </a:p>
          <a:p>
            <a:r>
              <a:rPr lang="en-US"/>
              <a:t>                o  Integrated Quality &amp; Operations Council </a:t>
            </a:r>
          </a:p>
          <a:p>
            <a:r>
              <a:rPr lang="en-US"/>
              <a:t>                o  Local Acute Quality &amp; Operations Council                        </a:t>
            </a:r>
          </a:p>
          <a:p>
            <a:r>
              <a:rPr lang="en-US"/>
              <a:t>                o  Local Community Services Quality &amp; Operations Council</a:t>
            </a:r>
          </a:p>
          <a:p>
            <a:r>
              <a:rPr lang="en-US"/>
              <a:t/>
            </a:r>
          </a:p>
          <a:p>
            <a:r>
              <a:rPr lang="en-US"/>
              <a:t/>
            </a:r>
          </a:p>
          <a:p>
            <a:r>
              <a:rPr lang="en-US"/>
              <a:t/>
            </a:r>
          </a:p>
          <a:p>
            <a:r>
              <a:rPr lang="en-US"/>
              <a:t>The LMAC is a site-specific sub-committee of the HAMAC that fulfills the same duties and functions as HAMAC at the local level. </a:t>
            </a:r>
          </a:p>
          <a:p>
            <a:r>
              <a:rPr lang="en-US"/>
              <a:t>A site-based structure focused on medical staff cultural safety and quality, including optimal service delivery and operational efficiency within the hospital or acute site.</a:t>
            </a:r>
          </a:p>
          <a:p>
            <a:r>
              <a:rPr lang="en-US"/>
              <a:t>Escalates issues to Combined Local Health Area (CLHA) Operational and Excellence Committee as well as to relevant program C.A.R.E. Networks (e.g.; medicine, critical care, heart health).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NOTES: </a:t>
            </a:r>
          </a:p>
          <a:p>
            <a:r>
              <a:rPr lang="en-US"/>
              <a:t>C.A.R.E. Networks are regional structures responsible for defining, monitoring, and enabling quality within specific services (e.g. Emergency) across Island Health</a:t>
            </a:r>
          </a:p>
          <a:p>
            <a:r>
              <a:rPr lang="en-US"/>
              <a:t/>
            </a:r>
          </a:p>
          <a:p>
            <a:r>
              <a:rPr lang="en-US"/>
              <a:t>Within local regions, Island Health is split into 9 service delivery areas, called Consolidated Local Health Areas (CLHAs)</a:t>
            </a:r>
          </a:p>
          <a:p>
            <a:r>
              <a:rPr lang="en-US"/>
              <a:t/>
            </a:r>
          </a:p>
          <a:p>
            <a:r>
              <a:rPr lang="en-US"/>
              <a:t>Each region supports 3 core committees: add all three to notes to slide 39. </a:t>
            </a:r>
          </a:p>
          <a:p>
            <a:r>
              <a:rPr lang="en-US"/>
              <a:t/>
            </a:r>
          </a:p>
          <a:p>
            <a:r>
              <a:rPr lang="en-US"/>
              <a:t>                Integrated Quality &amp; Operations Council </a:t>
            </a:r>
          </a:p>
          <a:p>
            <a:r>
              <a:rPr lang="en-US"/>
              <a:t>Local Acute Quality &amp; Operations Council                        </a:t>
            </a:r>
          </a:p>
          <a:p>
            <a:r>
              <a:rPr lang="en-US"/>
              <a:t>              Local Community Services Quality &amp; Operations Council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Update!</a:t>
            </a:r>
          </a:p>
          <a:p>
            <a:r>
              <a:rPr lang="en-US"/>
              <a:t/>
            </a:r>
          </a:p>
          <a:p>
            <a:r>
              <a:rPr lang="en-US"/>
              <a:t>Direction setting documentation:</a:t>
            </a:r>
          </a:p>
          <a:p>
            <a:r>
              <a:rPr lang="en-US"/>
              <a:t>- Ministry of Health Strategic plan</a:t>
            </a:r>
          </a:p>
          <a:p>
            <a:r>
              <a:rPr lang="en-US"/>
              <a:t>- Government strategic plan </a:t>
            </a:r>
          </a:p>
          <a:p>
            <a:r>
              <a:rPr lang="en-US"/>
              <a:t>- Bilateral meeting with CEO</a:t>
            </a:r>
          </a:p>
          <a:p>
            <a:r>
              <a:rPr lang="en-US"/>
              <a:t>- Government mandate </a:t>
            </a:r>
          </a:p>
          <a:p>
            <a:r>
              <a:rPr lang="en-US"/>
              <a:t>- Island Health Strategic Priorities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p>
          <a:p>
            <a:r>
              <a:rPr lang="en-US"/>
              <a:t>Loaf goes here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p>
          <a:p>
            <a:r>
              <a:rPr lang="en-US"/>
              <a:t>Loaf goes here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Ongoing System Navigation</a:t>
            </a:r>
          </a:p>
          <a:p>
            <a:r>
              <a:rPr lang="en-US"/>
              <a:t/>
            </a:r>
          </a:p>
          <a:p>
            <a:r>
              <a:rPr lang="en-US"/>
              <a:t>[Jennifer]</a:t>
            </a:r>
          </a:p>
          <a:p>
            <a:r>
              <a:rPr lang="en-US"/>
              <a:t/>
            </a:r>
          </a:p>
          <a:p>
            <a:r>
              <a:rPr lang="en-US"/>
              <a:t>Contact us</a:t>
            </a:r>
          </a:p>
          <a:p>
            <a:r>
              <a:rPr lang="en-US"/>
              <a:t>Slides available on website</a:t>
            </a:r>
          </a:p>
          <a:p>
            <a:r>
              <a:rPr lang="en-US"/>
              <a:t>Send survey</a:t>
            </a:r>
          </a:p>
          <a:p>
            <a:r>
              <a:rPr lang="en-US"/>
              <a:t/>
            </a:r>
          </a:p>
          <a:p>
            <a:r>
              <a:rPr lang="en-US"/>
              <a:t>Continuing to enhance materials so please use this as a hub for your information needs</a:t>
            </a:r>
          </a:p>
          <a:p>
            <a:r>
              <a:rPr lang="en-US"/>
              <a:t/>
            </a:r>
          </a:p>
          <a:p>
            <a:r>
              <a:rPr lang="en-US"/>
              <a:t>And please reach out at any point – as mentioned earlier we are a contact for you thorough your tenure</a:t>
            </a:r>
          </a:p>
          <a:p>
            <a:r>
              <a:rPr lang="en-US"/>
              <a:t/>
            </a:r>
          </a:p>
          <a:p>
            <a:r>
              <a:rPr lang="en-US"/>
              <a:t>(Complementary handbook for today's presentation)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[Keith]</a:t>
            </a:r>
          </a:p>
          <a:p>
            <a:r>
              <a:rPr lang="en-US"/>
              <a:t>Explain sides and COS roles as overlap.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p>
          <a:p>
            <a:r>
              <a:rPr lang="en-US"/>
              <a:t>BYLAWS:</a:t>
            </a:r>
          </a:p>
          <a:p>
            <a:r>
              <a:rPr lang="en-US"/>
              <a:t>All medical staff are contractually required to read when they join Island Health.</a:t>
            </a:r>
          </a:p>
          <a:p>
            <a:r>
              <a:rPr lang="en-US"/>
              <a:t/>
            </a:r>
          </a:p>
          <a:p>
            <a:r>
              <a:rPr lang="en-US"/>
              <a:t>Bylaws are put into effect by the IH Board of Directors and incorporate the requirements of the Hospital Act and the Health Authorities Act.</a:t>
            </a:r>
          </a:p>
          <a:p>
            <a:r>
              <a:rPr lang="en-US"/>
              <a:t/>
            </a:r>
          </a:p>
          <a:p>
            <a:r>
              <a:rPr lang="en-US"/>
              <a:t>They require that the board appoint a Health Authority Medical Advisory Committee.</a:t>
            </a:r>
          </a:p>
          <a:p>
            <a:r>
              <a:rPr lang="en-US"/>
              <a:t/>
            </a:r>
          </a:p>
          <a:p>
            <a:r>
              <a:rPr lang="en-US"/>
              <a:t>They require that the board appoint a Health Authority Medical Advisory Committee. </a:t>
            </a:r>
          </a:p>
          <a:p>
            <a:r>
              <a:rPr lang="en-US"/>
              <a:t/>
            </a:r>
          </a:p>
          <a:p>
            <a:r>
              <a:rPr lang="en-US"/>
              <a:t>RULES:</a:t>
            </a:r>
          </a:p>
          <a:p>
            <a:r>
              <a:rPr lang="en-US"/>
              <a:t>The Medical Staff Rules (MSR) are established by the Board upon the recommendation of the Health Authority Medical Advisory Committee (HAMAC).</a:t>
            </a:r>
          </a:p>
          <a:p>
            <a:r>
              <a:rPr lang="en-US"/>
              <a:t>Govern the relationship between Island Health and address requirements laid out in the Hospital Act and its Regulation. </a:t>
            </a:r>
          </a:p>
          <a:p>
            <a:r>
              <a:rPr lang="en-US"/>
              <a:t/>
            </a:r>
          </a:p>
          <a:p>
            <a:r>
              <a:rPr lang="en-US"/>
              <a:t>Address the accountability Medical Staff members have for their day-to-day practice. </a:t>
            </a:r>
          </a:p>
          <a:p>
            <a:r>
              <a:rPr lang="en-US"/>
              <a:t>Apply to all members of the Medical Staff whether they are independent Practitioners, contracted Practitioners, or employees. </a:t>
            </a:r>
          </a:p>
          <a:p>
            <a:r>
              <a:rPr lang="en-US"/>
              <a:t/>
            </a:r>
          </a:p>
          <a:p>
            <a:r>
              <a:rPr lang="en-US"/>
              <a:t>As per the Bylaws, the Board, on the advice of HAMAC, will organize the Medical Staff into Departments, Divisions and Sections. </a:t>
            </a:r>
          </a:p>
          <a:p>
            <a:r>
              <a:rPr lang="en-US"/>
              <a:t/>
            </a:r>
          </a:p>
          <a:p>
            <a:r>
              <a:rPr lang="en-US"/>
              <a:t>All members will belong to at least one Department and maintain privileges in at least one site. </a:t>
            </a:r>
          </a:p>
          <a:p>
            <a:r>
              <a:rPr lang="en-US"/>
              <a:t>MSR set out the responsibilities for HAMAC, as well as for the Local Medical Advisory Committees (LMACs).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Medical Planning &amp; Credentials Committee (MPCC)</a:t>
            </a:r>
          </a:p>
          <a:p>
            <a:r>
              <a:rPr lang="en-US"/>
              <a:t>-Medical Staff Human Resource Planning</a:t>
            </a:r>
          </a:p>
          <a:p>
            <a:r>
              <a:rPr lang="en-US"/>
              <a:t>-Medical Staff Recruitment</a:t>
            </a:r>
          </a:p>
          <a:p>
            <a:r>
              <a:rPr lang="en-US"/>
              <a:t>-Credentialing and Privileging</a:t>
            </a:r>
          </a:p>
          <a:p>
            <a:r>
              <a:rPr lang="en-US"/>
              <a:t>-Medical Staff Performance Enhancement</a:t>
            </a:r>
          </a:p>
          <a:p>
            <a:r>
              <a:rPr lang="en-US"/>
              <a:t>-Medical Staff Governance</a:t>
            </a:r>
          </a:p>
          <a:p>
            <a:r>
              <a:rPr lang="en-US"/>
              <a:t/>
            </a:r>
          </a:p>
          <a:p>
            <a:r>
              <a:rPr lang="en-US"/>
              <a:t>Medical Educational Resources Committee (MERC)</a:t>
            </a:r>
          </a:p>
          <a:p>
            <a:r>
              <a:rPr lang="en-US"/>
              <a:t>-Identification and prioritization of learning needs, including rural community, Indigenous Health and cultural learning</a:t>
            </a:r>
          </a:p>
          <a:p>
            <a:r>
              <a:rPr lang="en-US"/>
              <a:t>-The planning, promotion, and coordination of continuing educational activities and informal learning opportunities, including Department-level tracking and evaluation</a:t>
            </a:r>
          </a:p>
          <a:p>
            <a:r>
              <a:rPr lang="en-US"/>
              <a:t>-Translation of provider quality assurance challenges into educational opportunities through the endorsement of evidence based and best practice learning</a:t>
            </a:r>
          </a:p>
          <a:p>
            <a:r>
              <a:rPr lang="en-US"/>
              <a:t>-Educational content on the Medical Staff website and Island Health Libraries</a:t>
            </a:r>
          </a:p>
          <a:p>
            <a:r>
              <a:rPr lang="en-US"/>
              <a:t>-Access to interdisciplinary educational opportunities, and learning opportunities through provincial initiatives</a:t>
            </a:r>
          </a:p>
          <a:p>
            <a:r>
              <a:rPr lang="en-US"/>
              <a:t>-Coordinated and focused learning opportunities for Medical Staff</a:t>
            </a:r>
          </a:p>
          <a:p>
            <a:r>
              <a:rPr lang="en-US"/>
              <a:t>-Medical Staff onboarding process and implementation</a:t>
            </a:r>
          </a:p>
          <a:p>
            <a:r>
              <a:rPr lang="en-US"/>
              <a:t>-Learning through an equity diversity and inclusion lens</a:t>
            </a:r>
          </a:p>
          <a:p>
            <a:r>
              <a:rPr lang="en-US"/>
              <a:t/>
            </a:r>
          </a:p>
          <a:p>
            <a:r>
              <a:rPr lang="en-US"/>
              <a:t>Legislative Committee (LC)</a:t>
            </a:r>
          </a:p>
          <a:p>
            <a:r>
              <a:rPr lang="en-US"/>
              <a:t>-Development, implementation, monitoring and revision of the VIHA Medical Staff Rules and Policies</a:t>
            </a:r>
          </a:p>
          <a:p>
            <a:r>
              <a:rPr lang="en-US"/>
              <a:t>-Review and renewal of the Rules to reflect changes in the clinical-practice environment</a:t>
            </a:r>
          </a:p>
          <a:p>
            <a:r>
              <a:rPr lang="en-US"/>
              <a:t>-Review of legislation on the quality of medical care and/or the performance of Medical Staff</a:t>
            </a:r>
          </a:p>
          <a:p>
            <a:r>
              <a:rPr lang="en-US"/>
              <a:t>-Embedding the organizational culture within the Rules, including commitments to Diversity, Equity, Inclusion and Cultural Safety</a:t>
            </a:r>
          </a:p>
          <a:p>
            <a:r>
              <a:rPr lang="en-US"/>
              <a:t/>
            </a:r>
          </a:p>
          <a:p>
            <a:r>
              <a:rPr lang="en-US"/>
              <a:t>The LMAC is a site-specific sub-committee of the HAMAC that fulfills the same duties and functions as HAMAC at the local level. </a:t>
            </a:r>
          </a:p>
          <a:p>
            <a:r>
              <a:rPr lang="en-US"/>
              <a:t>A site-based structure focused on medical staff cultural safety and quality, including optimal service delivery and operational efficiency within the hospital or acute site.</a:t>
            </a:r>
          </a:p>
          <a:p>
            <a:r>
              <a:rPr lang="en-US"/>
              <a:t>Escalates issues to Combined Local Health Area (CLHA) Operational and Excellence Committee as well as to relevant program C.A.R.E. Networks (e.g.; medicine, critical care, heart health).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 Id="rId6"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2.png" Type="http://schemas.openxmlformats.org/officeDocument/2006/relationships/image"/><Relationship Id="rId4" Target="../media/image13.svg" Type="http://schemas.openxmlformats.org/officeDocument/2006/relationships/image"/><Relationship Id="rId5" Target="../media/image4.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 Id="rId7" Target="../media/image9.png" Type="http://schemas.openxmlformats.org/officeDocument/2006/relationships/image"/><Relationship Id="rId8" Target="../media/image10.png" Type="http://schemas.openxmlformats.org/officeDocument/2006/relationships/image"/><Relationship Id="rId9" Target="../media/image1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9.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20.png" Type="http://schemas.openxmlformats.org/officeDocument/2006/relationships/image"/><Relationship Id="rId4" Target="../media/image21.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ailto:Bianca.DeSilva@islandhealth.ca" TargetMode="External" Type="http://schemas.openxmlformats.org/officeDocument/2006/relationships/hyperlink"/></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ailto:MedStaffPrograms@islandhealth.ca" TargetMode="External" Type="http://schemas.openxmlformats.org/officeDocument/2006/relationships/hyperlink"/></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2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https://sanyas.ca/courses/british-columbia/core-ics-health" TargetMode="External" Type="http://schemas.openxmlformats.org/officeDocument/2006/relationships/hyperlink"/><Relationship Id="rId4" Target="https://sanyas.ca/courses/british-columbia/core-ics-mental-health" TargetMode="External" Type="http://schemas.openxmlformats.org/officeDocument/2006/relationships/hyperlink"/><Relationship Id="rId5" Target="https://sanyas.ca/courses/british-columbia/core-ics-mental-health" TargetMode="External" Type="http://schemas.openxmlformats.org/officeDocument/2006/relationships/hyperlink"/><Relationship Id="rId6" Target="https://learninghub.phsa.ca/courses/32755/seven-generations" TargetMode="External" Type="http://schemas.openxmlformats.org/officeDocument/2006/relationships/hyperlink"/><Relationship Id="rId7" Target="https://intranet.islandhealth.ca/admin_resources/viha_and_you/cultural/Pages/default.aspx" TargetMode="External" Type="http://schemas.openxmlformats.org/officeDocument/2006/relationships/hyperlink"/></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media/image2.png" Type="http://schemas.openxmlformats.org/officeDocument/2006/relationships/image"/><Relationship Id="rId4" Target="../media/image3.sv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 Id="rId3" Target="../media/image23.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 Id="rId3" Target="../media/image24.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png" Type="http://schemas.openxmlformats.org/officeDocument/2006/relationships/image"/><Relationship Id="rId4" Target="../media/image27.png" Type="http://schemas.openxmlformats.org/officeDocument/2006/relationships/image"/><Relationship Id="rId5" Target="../media/image28.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 Id="rId3" Target="../media/image2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4.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 Id="rId3" Target="../media/image30.pn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5.xml" Type="http://schemas.openxmlformats.org/officeDocument/2006/relationships/notesSlide"/><Relationship Id="rId3" Target="../media/image31.pn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6.xml" Type="http://schemas.openxmlformats.org/officeDocument/2006/relationships/notesSlide"/><Relationship Id="rId3" Target="../media/image12.png" Type="http://schemas.openxmlformats.org/officeDocument/2006/relationships/image"/><Relationship Id="rId4" Target="../media/image13.svg" Type="http://schemas.openxmlformats.org/officeDocument/2006/relationships/image"/><Relationship Id="rId5"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5.png" Type="http://schemas.openxmlformats.org/officeDocument/2006/relationships/image"/><Relationship Id="rId4" Target="../media/image1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11019" y="0"/>
            <a:ext cx="18499019" cy="10405698"/>
          </a:xfrm>
          <a:custGeom>
            <a:avLst/>
            <a:gdLst/>
            <a:ahLst/>
            <a:cxnLst/>
            <a:rect r="r" b="b" t="t" l="l"/>
            <a:pathLst>
              <a:path h="10405698" w="18499019">
                <a:moveTo>
                  <a:pt x="0" y="0"/>
                </a:moveTo>
                <a:lnTo>
                  <a:pt x="18499019" y="0"/>
                </a:lnTo>
                <a:lnTo>
                  <a:pt x="18499019" y="10405698"/>
                </a:lnTo>
                <a:lnTo>
                  <a:pt x="0" y="10405698"/>
                </a:lnTo>
                <a:lnTo>
                  <a:pt x="0" y="0"/>
                </a:lnTo>
                <a:close/>
              </a:path>
            </a:pathLst>
          </a:custGeom>
          <a:blipFill>
            <a:blip r:embed="rId3"/>
            <a:stretch>
              <a:fillRect l="0" t="-1135" r="0" b="-17308"/>
            </a:stretch>
          </a:blipFill>
        </p:spPr>
      </p:sp>
      <p:sp>
        <p:nvSpPr>
          <p:cNvPr name="Freeform 3" id="3"/>
          <p:cNvSpPr/>
          <p:nvPr/>
        </p:nvSpPr>
        <p:spPr>
          <a:xfrm flipH="false" flipV="false" rot="0">
            <a:off x="-1434051" y="-92771"/>
            <a:ext cx="20945083" cy="10472542"/>
          </a:xfrm>
          <a:custGeom>
            <a:avLst/>
            <a:gdLst/>
            <a:ahLst/>
            <a:cxnLst/>
            <a:rect r="r" b="b" t="t" l="l"/>
            <a:pathLst>
              <a:path h="10472542" w="20945083">
                <a:moveTo>
                  <a:pt x="0" y="0"/>
                </a:moveTo>
                <a:lnTo>
                  <a:pt x="20945083" y="0"/>
                </a:lnTo>
                <a:lnTo>
                  <a:pt x="20945083" y="10472542"/>
                </a:lnTo>
                <a:lnTo>
                  <a:pt x="0" y="10472542"/>
                </a:lnTo>
                <a:lnTo>
                  <a:pt x="0" y="0"/>
                </a:lnTo>
                <a:close/>
              </a:path>
            </a:pathLst>
          </a:custGeom>
          <a:blipFill>
            <a:blip r:embed="rId4">
              <a:alphaModFix amt="40000"/>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667119" y="7134376"/>
            <a:ext cx="12837117" cy="3190724"/>
            <a:chOff x="0" y="0"/>
            <a:chExt cx="3380969" cy="840355"/>
          </a:xfrm>
        </p:grpSpPr>
        <p:sp>
          <p:nvSpPr>
            <p:cNvPr name="Freeform 5" id="5"/>
            <p:cNvSpPr/>
            <p:nvPr/>
          </p:nvSpPr>
          <p:spPr>
            <a:xfrm flipH="false" flipV="false" rot="0">
              <a:off x="0" y="0"/>
              <a:ext cx="3380969" cy="840355"/>
            </a:xfrm>
            <a:custGeom>
              <a:avLst/>
              <a:gdLst/>
              <a:ahLst/>
              <a:cxnLst/>
              <a:rect r="r" b="b" t="t" l="l"/>
              <a:pathLst>
                <a:path h="840355" w="3380969">
                  <a:moveTo>
                    <a:pt x="0" y="0"/>
                  </a:moveTo>
                  <a:lnTo>
                    <a:pt x="3380969" y="0"/>
                  </a:lnTo>
                  <a:lnTo>
                    <a:pt x="3380969" y="840355"/>
                  </a:lnTo>
                  <a:lnTo>
                    <a:pt x="0" y="840355"/>
                  </a:lnTo>
                  <a:close/>
                </a:path>
              </a:pathLst>
            </a:custGeom>
            <a:solidFill>
              <a:srgbClr val="095D67"/>
            </a:solidFill>
          </p:spPr>
        </p:sp>
        <p:sp>
          <p:nvSpPr>
            <p:cNvPr name="TextBox 6" id="6"/>
            <p:cNvSpPr txBox="true"/>
            <p:nvPr/>
          </p:nvSpPr>
          <p:spPr>
            <a:xfrm>
              <a:off x="0" y="-38100"/>
              <a:ext cx="3380969" cy="878455"/>
            </a:xfrm>
            <a:prstGeom prst="rect">
              <a:avLst/>
            </a:prstGeom>
          </p:spPr>
          <p:txBody>
            <a:bodyPr anchor="ctr" rtlCol="false" tIns="50800" lIns="50800" bIns="50800" rIns="50800"/>
            <a:lstStyle/>
            <a:p>
              <a:pPr algn="ctr">
                <a:lnSpc>
                  <a:spcPts val="2659"/>
                </a:lnSpc>
                <a:spcBef>
                  <a:spcPct val="0"/>
                </a:spcBef>
              </a:pPr>
            </a:p>
          </p:txBody>
        </p:sp>
      </p:grpSp>
      <p:sp>
        <p:nvSpPr>
          <p:cNvPr name="Freeform 7" id="7"/>
          <p:cNvSpPr/>
          <p:nvPr/>
        </p:nvSpPr>
        <p:spPr>
          <a:xfrm flipH="false" flipV="false" rot="0">
            <a:off x="14770830" y="7688807"/>
            <a:ext cx="2488470" cy="1569493"/>
          </a:xfrm>
          <a:custGeom>
            <a:avLst/>
            <a:gdLst/>
            <a:ahLst/>
            <a:cxnLst/>
            <a:rect r="r" b="b" t="t" l="l"/>
            <a:pathLst>
              <a:path h="1569493" w="2488470">
                <a:moveTo>
                  <a:pt x="0" y="0"/>
                </a:moveTo>
                <a:lnTo>
                  <a:pt x="2488470" y="0"/>
                </a:lnTo>
                <a:lnTo>
                  <a:pt x="2488470" y="1569493"/>
                </a:lnTo>
                <a:lnTo>
                  <a:pt x="0" y="1569493"/>
                </a:lnTo>
                <a:lnTo>
                  <a:pt x="0" y="0"/>
                </a:lnTo>
                <a:close/>
              </a:path>
            </a:pathLst>
          </a:custGeom>
          <a:blipFill>
            <a:blip r:embed="rId6"/>
            <a:stretch>
              <a:fillRect l="0" t="0" r="-247815" b="-152986"/>
            </a:stretch>
          </a:blipFill>
        </p:spPr>
      </p:sp>
      <p:sp>
        <p:nvSpPr>
          <p:cNvPr name="TextBox 8" id="8"/>
          <p:cNvSpPr txBox="true"/>
          <p:nvPr/>
        </p:nvSpPr>
        <p:spPr>
          <a:xfrm rot="0">
            <a:off x="524114" y="7375603"/>
            <a:ext cx="10975243" cy="2736845"/>
          </a:xfrm>
          <a:prstGeom prst="rect">
            <a:avLst/>
          </a:prstGeom>
        </p:spPr>
        <p:txBody>
          <a:bodyPr anchor="t" rtlCol="false" tIns="0" lIns="0" bIns="0" rIns="0">
            <a:spAutoFit/>
          </a:bodyPr>
          <a:lstStyle/>
          <a:p>
            <a:pPr algn="l">
              <a:lnSpc>
                <a:spcPts val="7884"/>
              </a:lnSpc>
            </a:pPr>
            <a:r>
              <a:rPr lang="en-US" sz="6915" spc="504" b="true">
                <a:solidFill>
                  <a:srgbClr val="FFFFFF"/>
                </a:solidFill>
                <a:latin typeface="Bebas Neue Bold"/>
                <a:ea typeface="Bebas Neue Bold"/>
                <a:cs typeface="Bebas Neue Bold"/>
                <a:sym typeface="Bebas Neue Bold"/>
              </a:rPr>
              <a:t>Navigating Island health Medical Leadership</a:t>
            </a:r>
          </a:p>
          <a:p>
            <a:pPr algn="l">
              <a:lnSpc>
                <a:spcPts val="5604"/>
              </a:lnSpc>
            </a:pPr>
            <a:r>
              <a:rPr lang="en-US" sz="4916" spc="358" b="true">
                <a:solidFill>
                  <a:srgbClr val="FFFFFF"/>
                </a:solidFill>
                <a:latin typeface="Bebas Neue Bold"/>
                <a:ea typeface="Bebas Neue Bold"/>
                <a:cs typeface="Bebas Neue Bold"/>
                <a:sym typeface="Bebas Neue Bold"/>
              </a:rPr>
              <a:t>ONboarding FOUNDATIONS</a:t>
            </a:r>
          </a:p>
        </p:txBody>
      </p:sp>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635199" cy="10287000"/>
            <a:chOff x="0" y="0"/>
            <a:chExt cx="430670" cy="2709333"/>
          </a:xfrm>
        </p:grpSpPr>
        <p:sp>
          <p:nvSpPr>
            <p:cNvPr name="Freeform 3" id="3"/>
            <p:cNvSpPr/>
            <p:nvPr/>
          </p:nvSpPr>
          <p:spPr>
            <a:xfrm flipH="false" flipV="false" rot="0">
              <a:off x="0" y="0"/>
              <a:ext cx="430670" cy="2709333"/>
            </a:xfrm>
            <a:custGeom>
              <a:avLst/>
              <a:gdLst/>
              <a:ahLst/>
              <a:cxnLst/>
              <a:rect r="r" b="b" t="t" l="l"/>
              <a:pathLst>
                <a:path h="2709333" w="430670">
                  <a:moveTo>
                    <a:pt x="0" y="0"/>
                  </a:moveTo>
                  <a:lnTo>
                    <a:pt x="430670" y="0"/>
                  </a:lnTo>
                  <a:lnTo>
                    <a:pt x="430670" y="2709333"/>
                  </a:lnTo>
                  <a:lnTo>
                    <a:pt x="0" y="2709333"/>
                  </a:lnTo>
                  <a:close/>
                </a:path>
              </a:pathLst>
            </a:custGeom>
            <a:solidFill>
              <a:srgbClr val="095D67"/>
            </a:solidFill>
          </p:spPr>
        </p:sp>
        <p:sp>
          <p:nvSpPr>
            <p:cNvPr name="TextBox 4" id="4"/>
            <p:cNvSpPr txBox="true"/>
            <p:nvPr/>
          </p:nvSpPr>
          <p:spPr>
            <a:xfrm>
              <a:off x="0" y="-85725"/>
              <a:ext cx="430670" cy="2795058"/>
            </a:xfrm>
            <a:prstGeom prst="rect">
              <a:avLst/>
            </a:prstGeom>
          </p:spPr>
          <p:txBody>
            <a:bodyPr anchor="ctr" rtlCol="false" tIns="50800" lIns="50800" bIns="50800" rIns="50800"/>
            <a:lstStyle/>
            <a:p>
              <a:pPr algn="ctr">
                <a:lnSpc>
                  <a:spcPts val="2923"/>
                </a:lnSpc>
              </a:pPr>
            </a:p>
          </p:txBody>
        </p:sp>
      </p:grpSp>
      <p:sp>
        <p:nvSpPr>
          <p:cNvPr name="TextBox 5" id="5"/>
          <p:cNvSpPr txBox="true"/>
          <p:nvPr/>
        </p:nvSpPr>
        <p:spPr>
          <a:xfrm rot="0">
            <a:off x="2665581" y="374693"/>
            <a:ext cx="12544132" cy="2192655"/>
          </a:xfrm>
          <a:prstGeom prst="rect">
            <a:avLst/>
          </a:prstGeom>
        </p:spPr>
        <p:txBody>
          <a:bodyPr anchor="t" rtlCol="false" tIns="0" lIns="0" bIns="0" rIns="0">
            <a:spAutoFit/>
          </a:bodyPr>
          <a:lstStyle/>
          <a:p>
            <a:pPr algn="l">
              <a:lnSpc>
                <a:spcPts val="8820"/>
              </a:lnSpc>
            </a:pPr>
            <a:r>
              <a:rPr lang="en-US" sz="6300" spc="585">
                <a:solidFill>
                  <a:srgbClr val="000000"/>
                </a:solidFill>
                <a:latin typeface="Anton"/>
                <a:ea typeface="Anton"/>
                <a:cs typeface="Anton"/>
                <a:sym typeface="Anton"/>
              </a:rPr>
              <a:t>Health Authority Medical Advisory Committee (HAMAC)</a:t>
            </a:r>
          </a:p>
        </p:txBody>
      </p:sp>
      <p:grpSp>
        <p:nvGrpSpPr>
          <p:cNvPr name="Group 6" id="6"/>
          <p:cNvGrpSpPr/>
          <p:nvPr/>
        </p:nvGrpSpPr>
        <p:grpSpPr>
          <a:xfrm rot="0">
            <a:off x="2621993" y="3016244"/>
            <a:ext cx="13191604" cy="2366686"/>
            <a:chOff x="0" y="0"/>
            <a:chExt cx="17588806" cy="3155581"/>
          </a:xfrm>
        </p:grpSpPr>
        <p:sp>
          <p:nvSpPr>
            <p:cNvPr name="TextBox 7" id="7"/>
            <p:cNvSpPr txBox="true"/>
            <p:nvPr/>
          </p:nvSpPr>
          <p:spPr>
            <a:xfrm rot="0">
              <a:off x="0" y="-85725"/>
              <a:ext cx="17370095" cy="890059"/>
            </a:xfrm>
            <a:prstGeom prst="rect">
              <a:avLst/>
            </a:prstGeom>
          </p:spPr>
          <p:txBody>
            <a:bodyPr anchor="t" rtlCol="false" tIns="0" lIns="0" bIns="0" rIns="0">
              <a:spAutoFit/>
            </a:bodyPr>
            <a:lstStyle/>
            <a:p>
              <a:pPr algn="l">
                <a:lnSpc>
                  <a:spcPts val="5599"/>
                </a:lnSpc>
              </a:pPr>
              <a:r>
                <a:rPr lang="en-US" sz="3999">
                  <a:solidFill>
                    <a:srgbClr val="00395B"/>
                  </a:solidFill>
                  <a:latin typeface="Bebas Neue"/>
                  <a:ea typeface="Bebas Neue"/>
                  <a:cs typeface="Bebas Neue"/>
                  <a:sym typeface="Bebas Neue"/>
                </a:rPr>
                <a:t>WHO </a:t>
              </a:r>
            </a:p>
          </p:txBody>
        </p:sp>
        <p:sp>
          <p:nvSpPr>
            <p:cNvPr name="TextBox 8" id="8"/>
            <p:cNvSpPr txBox="true"/>
            <p:nvPr/>
          </p:nvSpPr>
          <p:spPr>
            <a:xfrm rot="0">
              <a:off x="895098" y="917283"/>
              <a:ext cx="16693707" cy="2238298"/>
            </a:xfrm>
            <a:prstGeom prst="rect">
              <a:avLst/>
            </a:prstGeom>
          </p:spPr>
          <p:txBody>
            <a:bodyPr anchor="t" rtlCol="false" tIns="0" lIns="0" bIns="0" rIns="0">
              <a:spAutoFit/>
            </a:bodyPr>
            <a:lstStyle/>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Diverse membership—Dept. Heads, Chiefs of Staff, Medical Staff Association and Executive Medical Directors</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Co-Chaired by Jillian Pearman, RM and Dr. Brian Mc Ardle</a:t>
              </a:r>
            </a:p>
          </p:txBody>
        </p:sp>
      </p:grpSp>
      <p:grpSp>
        <p:nvGrpSpPr>
          <p:cNvPr name="Group 9" id="9"/>
          <p:cNvGrpSpPr/>
          <p:nvPr/>
        </p:nvGrpSpPr>
        <p:grpSpPr>
          <a:xfrm rot="0">
            <a:off x="2621993" y="5554439"/>
            <a:ext cx="13044013" cy="2366745"/>
            <a:chOff x="0" y="0"/>
            <a:chExt cx="17392018" cy="3155660"/>
          </a:xfrm>
        </p:grpSpPr>
        <p:sp>
          <p:nvSpPr>
            <p:cNvPr name="TextBox 10" id="10"/>
            <p:cNvSpPr txBox="true"/>
            <p:nvPr/>
          </p:nvSpPr>
          <p:spPr>
            <a:xfrm rot="0">
              <a:off x="0" y="-85725"/>
              <a:ext cx="17175754" cy="890059"/>
            </a:xfrm>
            <a:prstGeom prst="rect">
              <a:avLst/>
            </a:prstGeom>
          </p:spPr>
          <p:txBody>
            <a:bodyPr anchor="t" rtlCol="false" tIns="0" lIns="0" bIns="0" rIns="0">
              <a:spAutoFit/>
            </a:bodyPr>
            <a:lstStyle/>
            <a:p>
              <a:pPr algn="l">
                <a:lnSpc>
                  <a:spcPts val="5599"/>
                </a:lnSpc>
              </a:pPr>
              <a:r>
                <a:rPr lang="en-US" sz="3999">
                  <a:solidFill>
                    <a:srgbClr val="00395B"/>
                  </a:solidFill>
                  <a:latin typeface="Bebas Neue"/>
                  <a:ea typeface="Bebas Neue"/>
                  <a:cs typeface="Bebas Neue"/>
                  <a:sym typeface="Bebas Neue"/>
                </a:rPr>
                <a:t>What</a:t>
              </a:r>
            </a:p>
          </p:txBody>
        </p:sp>
        <p:sp>
          <p:nvSpPr>
            <p:cNvPr name="TextBox 11" id="11"/>
            <p:cNvSpPr txBox="true"/>
            <p:nvPr/>
          </p:nvSpPr>
          <p:spPr>
            <a:xfrm rot="0">
              <a:off x="885084" y="917283"/>
              <a:ext cx="16506934" cy="2238377"/>
            </a:xfrm>
            <a:prstGeom prst="rect">
              <a:avLst/>
            </a:prstGeom>
          </p:spPr>
          <p:txBody>
            <a:bodyPr anchor="t" rtlCol="false" tIns="0" lIns="0" bIns="0" rIns="0">
              <a:spAutoFit/>
            </a:bodyPr>
            <a:lstStyle/>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Makes recommendations directly to the Board of Directors and CEO</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Advises operational teams but does not advise Board on operational issues</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Endorses the work and recommendations of subcommittees</a:t>
              </a:r>
            </a:p>
          </p:txBody>
        </p:sp>
      </p:grpSp>
      <p:grpSp>
        <p:nvGrpSpPr>
          <p:cNvPr name="Group 12" id="12"/>
          <p:cNvGrpSpPr/>
          <p:nvPr/>
        </p:nvGrpSpPr>
        <p:grpSpPr>
          <a:xfrm rot="0">
            <a:off x="2621993" y="8096736"/>
            <a:ext cx="13044013" cy="1804770"/>
            <a:chOff x="0" y="0"/>
            <a:chExt cx="17392018" cy="2406360"/>
          </a:xfrm>
        </p:grpSpPr>
        <p:sp>
          <p:nvSpPr>
            <p:cNvPr name="TextBox 13" id="13"/>
            <p:cNvSpPr txBox="true"/>
            <p:nvPr/>
          </p:nvSpPr>
          <p:spPr>
            <a:xfrm rot="0">
              <a:off x="0" y="-85725"/>
              <a:ext cx="17175754" cy="890059"/>
            </a:xfrm>
            <a:prstGeom prst="rect">
              <a:avLst/>
            </a:prstGeom>
          </p:spPr>
          <p:txBody>
            <a:bodyPr anchor="t" rtlCol="false" tIns="0" lIns="0" bIns="0" rIns="0">
              <a:spAutoFit/>
            </a:bodyPr>
            <a:lstStyle/>
            <a:p>
              <a:pPr algn="l">
                <a:lnSpc>
                  <a:spcPts val="5599"/>
                </a:lnSpc>
              </a:pPr>
              <a:r>
                <a:rPr lang="en-US" sz="3999">
                  <a:solidFill>
                    <a:srgbClr val="00395B"/>
                  </a:solidFill>
                  <a:latin typeface="Bebas Neue"/>
                  <a:ea typeface="Bebas Neue"/>
                  <a:cs typeface="Bebas Neue"/>
                  <a:sym typeface="Bebas Neue"/>
                </a:rPr>
                <a:t>WHY</a:t>
              </a:r>
            </a:p>
          </p:txBody>
        </p:sp>
        <p:sp>
          <p:nvSpPr>
            <p:cNvPr name="TextBox 14" id="14"/>
            <p:cNvSpPr txBox="true"/>
            <p:nvPr/>
          </p:nvSpPr>
          <p:spPr>
            <a:xfrm rot="0">
              <a:off x="885084" y="917283"/>
              <a:ext cx="16506934" cy="1489077"/>
            </a:xfrm>
            <a:prstGeom prst="rect">
              <a:avLst/>
            </a:prstGeom>
          </p:spPr>
          <p:txBody>
            <a:bodyPr anchor="t" rtlCol="false" tIns="0" lIns="0" bIns="0" rIns="0">
              <a:spAutoFit/>
            </a:bodyPr>
            <a:lstStyle/>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Focus on the quality, effectiveness, and availability of medical care provided within Island Health facilities and programs</a:t>
              </a:r>
            </a:p>
          </p:txBody>
        </p:sp>
      </p:grpSp>
    </p:spTree>
  </p:cSld>
  <p:clrMapOvr>
    <a:masterClrMapping/>
  </p:clrMapOvr>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635199" cy="10287000"/>
            <a:chOff x="0" y="0"/>
            <a:chExt cx="430670" cy="2709333"/>
          </a:xfrm>
        </p:grpSpPr>
        <p:sp>
          <p:nvSpPr>
            <p:cNvPr name="Freeform 3" id="3"/>
            <p:cNvSpPr/>
            <p:nvPr/>
          </p:nvSpPr>
          <p:spPr>
            <a:xfrm flipH="false" flipV="false" rot="0">
              <a:off x="0" y="0"/>
              <a:ext cx="430670" cy="2709333"/>
            </a:xfrm>
            <a:custGeom>
              <a:avLst/>
              <a:gdLst/>
              <a:ahLst/>
              <a:cxnLst/>
              <a:rect r="r" b="b" t="t" l="l"/>
              <a:pathLst>
                <a:path h="2709333" w="430670">
                  <a:moveTo>
                    <a:pt x="0" y="0"/>
                  </a:moveTo>
                  <a:lnTo>
                    <a:pt x="430670" y="0"/>
                  </a:lnTo>
                  <a:lnTo>
                    <a:pt x="430670" y="2709333"/>
                  </a:lnTo>
                  <a:lnTo>
                    <a:pt x="0" y="2709333"/>
                  </a:lnTo>
                  <a:close/>
                </a:path>
              </a:pathLst>
            </a:custGeom>
            <a:solidFill>
              <a:srgbClr val="095D67"/>
            </a:solidFill>
          </p:spPr>
        </p:sp>
        <p:sp>
          <p:nvSpPr>
            <p:cNvPr name="TextBox 4" id="4"/>
            <p:cNvSpPr txBox="true"/>
            <p:nvPr/>
          </p:nvSpPr>
          <p:spPr>
            <a:xfrm>
              <a:off x="0" y="-85725"/>
              <a:ext cx="430670" cy="2795058"/>
            </a:xfrm>
            <a:prstGeom prst="rect">
              <a:avLst/>
            </a:prstGeom>
          </p:spPr>
          <p:txBody>
            <a:bodyPr anchor="ctr" rtlCol="false" tIns="50800" lIns="50800" bIns="50800" rIns="50800"/>
            <a:lstStyle/>
            <a:p>
              <a:pPr algn="ctr">
                <a:lnSpc>
                  <a:spcPts val="2923"/>
                </a:lnSpc>
              </a:pPr>
            </a:p>
          </p:txBody>
        </p:sp>
      </p:grpSp>
      <p:sp>
        <p:nvSpPr>
          <p:cNvPr name="TextBox 5" id="5"/>
          <p:cNvSpPr txBox="true"/>
          <p:nvPr/>
        </p:nvSpPr>
        <p:spPr>
          <a:xfrm rot="0">
            <a:off x="2665581" y="374693"/>
            <a:ext cx="12544132" cy="1078230"/>
          </a:xfrm>
          <a:prstGeom prst="rect">
            <a:avLst/>
          </a:prstGeom>
        </p:spPr>
        <p:txBody>
          <a:bodyPr anchor="t" rtlCol="false" tIns="0" lIns="0" bIns="0" rIns="0">
            <a:spAutoFit/>
          </a:bodyPr>
          <a:lstStyle/>
          <a:p>
            <a:pPr algn="l">
              <a:lnSpc>
                <a:spcPts val="8820"/>
              </a:lnSpc>
            </a:pPr>
            <a:r>
              <a:rPr lang="en-US" sz="6300" spc="585">
                <a:solidFill>
                  <a:srgbClr val="000000"/>
                </a:solidFill>
                <a:latin typeface="Anton"/>
                <a:ea typeface="Anton"/>
                <a:cs typeface="Anton"/>
                <a:sym typeface="Anton"/>
              </a:rPr>
              <a:t>HAMAC Subcommittees</a:t>
            </a:r>
          </a:p>
        </p:txBody>
      </p:sp>
      <p:sp>
        <p:nvSpPr>
          <p:cNvPr name="TextBox 6" id="6"/>
          <p:cNvSpPr txBox="true"/>
          <p:nvPr/>
        </p:nvSpPr>
        <p:spPr>
          <a:xfrm rot="0">
            <a:off x="2665581" y="5079426"/>
            <a:ext cx="13712623" cy="688975"/>
          </a:xfrm>
          <a:prstGeom prst="rect">
            <a:avLst/>
          </a:prstGeom>
        </p:spPr>
        <p:txBody>
          <a:bodyPr anchor="t" rtlCol="false" tIns="0" lIns="0" bIns="0" rIns="0">
            <a:spAutoFit/>
          </a:bodyPr>
          <a:lstStyle/>
          <a:p>
            <a:pPr algn="l">
              <a:lnSpc>
                <a:spcPts val="5599"/>
              </a:lnSpc>
            </a:pPr>
            <a:r>
              <a:rPr lang="en-US" sz="3999">
                <a:solidFill>
                  <a:srgbClr val="00395B"/>
                </a:solidFill>
                <a:latin typeface="Bebas Neue"/>
                <a:ea typeface="Bebas Neue"/>
                <a:cs typeface="Bebas Neue"/>
                <a:sym typeface="Bebas Neue"/>
              </a:rPr>
              <a:t>Legislative Committee (LC)</a:t>
            </a:r>
          </a:p>
        </p:txBody>
      </p:sp>
      <p:sp>
        <p:nvSpPr>
          <p:cNvPr name="TextBox 7" id="7"/>
          <p:cNvSpPr txBox="true"/>
          <p:nvPr/>
        </p:nvSpPr>
        <p:spPr>
          <a:xfrm rot="0">
            <a:off x="3372206" y="5817394"/>
            <a:ext cx="13178657" cy="590531"/>
          </a:xfrm>
          <a:prstGeom prst="rect">
            <a:avLst/>
          </a:prstGeom>
        </p:spPr>
        <p:txBody>
          <a:bodyPr anchor="t" rtlCol="false" tIns="0" lIns="0" bIns="0" rIns="0">
            <a:spAutoFit/>
          </a:bodyPr>
          <a:lstStyle/>
          <a:p>
            <a:pPr algn="l">
              <a:lnSpc>
                <a:spcPts val="4499"/>
              </a:lnSpc>
            </a:pPr>
            <a:r>
              <a:rPr lang="en-US" sz="2999">
                <a:solidFill>
                  <a:srgbClr val="646D6E"/>
                </a:solidFill>
                <a:latin typeface="Calibri (MS)"/>
                <a:ea typeface="Calibri (MS)"/>
                <a:cs typeface="Calibri (MS)"/>
                <a:sym typeface="Calibri (MS)"/>
              </a:rPr>
              <a:t>Vacant</a:t>
            </a:r>
          </a:p>
        </p:txBody>
      </p:sp>
      <p:grpSp>
        <p:nvGrpSpPr>
          <p:cNvPr name="Group 8" id="8"/>
          <p:cNvGrpSpPr/>
          <p:nvPr/>
        </p:nvGrpSpPr>
        <p:grpSpPr>
          <a:xfrm rot="0">
            <a:off x="2665581" y="3512782"/>
            <a:ext cx="14593719" cy="1242794"/>
            <a:chOff x="0" y="0"/>
            <a:chExt cx="19458292" cy="1657059"/>
          </a:xfrm>
        </p:grpSpPr>
        <p:sp>
          <p:nvSpPr>
            <p:cNvPr name="TextBox 9" id="9"/>
            <p:cNvSpPr txBox="true"/>
            <p:nvPr/>
          </p:nvSpPr>
          <p:spPr>
            <a:xfrm rot="0">
              <a:off x="0" y="-85725"/>
              <a:ext cx="19216334" cy="890059"/>
            </a:xfrm>
            <a:prstGeom prst="rect">
              <a:avLst/>
            </a:prstGeom>
          </p:spPr>
          <p:txBody>
            <a:bodyPr anchor="t" rtlCol="false" tIns="0" lIns="0" bIns="0" rIns="0">
              <a:spAutoFit/>
            </a:bodyPr>
            <a:lstStyle/>
            <a:p>
              <a:pPr algn="l">
                <a:lnSpc>
                  <a:spcPts val="5599"/>
                </a:lnSpc>
              </a:pPr>
              <a:r>
                <a:rPr lang="en-US" sz="3999">
                  <a:solidFill>
                    <a:srgbClr val="00395B"/>
                  </a:solidFill>
                  <a:latin typeface="Bebas Neue"/>
                  <a:ea typeface="Bebas Neue"/>
                  <a:cs typeface="Bebas Neue"/>
                  <a:sym typeface="Bebas Neue"/>
                </a:rPr>
                <a:t>Medical Educational Resources Committee (MERC)</a:t>
              </a:r>
            </a:p>
          </p:txBody>
        </p:sp>
        <p:sp>
          <p:nvSpPr>
            <p:cNvPr name="TextBox 10" id="10"/>
            <p:cNvSpPr txBox="true"/>
            <p:nvPr/>
          </p:nvSpPr>
          <p:spPr>
            <a:xfrm rot="0">
              <a:off x="990237" y="917283"/>
              <a:ext cx="18468055" cy="739775"/>
            </a:xfrm>
            <a:prstGeom prst="rect">
              <a:avLst/>
            </a:prstGeom>
          </p:spPr>
          <p:txBody>
            <a:bodyPr anchor="t" rtlCol="false" tIns="0" lIns="0" bIns="0" rIns="0">
              <a:spAutoFit/>
            </a:bodyPr>
            <a:lstStyle/>
            <a:p>
              <a:pPr algn="l">
                <a:lnSpc>
                  <a:spcPts val="4499"/>
                </a:lnSpc>
              </a:pPr>
              <a:r>
                <a:rPr lang="en-US" sz="2999">
                  <a:solidFill>
                    <a:srgbClr val="646D6E"/>
                  </a:solidFill>
                  <a:latin typeface="Calibri (MS)"/>
                  <a:ea typeface="Calibri (MS)"/>
                  <a:cs typeface="Calibri (MS)"/>
                  <a:sym typeface="Calibri (MS)"/>
                </a:rPr>
                <a:t>Dr. Sarah Lea</a:t>
              </a:r>
            </a:p>
          </p:txBody>
        </p:sp>
      </p:grpSp>
      <p:grpSp>
        <p:nvGrpSpPr>
          <p:cNvPr name="Group 11" id="11"/>
          <p:cNvGrpSpPr/>
          <p:nvPr/>
        </p:nvGrpSpPr>
        <p:grpSpPr>
          <a:xfrm rot="0">
            <a:off x="2665581" y="1860413"/>
            <a:ext cx="14593719" cy="1242774"/>
            <a:chOff x="0" y="0"/>
            <a:chExt cx="19458292" cy="1657032"/>
          </a:xfrm>
        </p:grpSpPr>
        <p:sp>
          <p:nvSpPr>
            <p:cNvPr name="TextBox 12" id="12"/>
            <p:cNvSpPr txBox="true"/>
            <p:nvPr/>
          </p:nvSpPr>
          <p:spPr>
            <a:xfrm rot="0">
              <a:off x="0" y="-85725"/>
              <a:ext cx="19216334" cy="890059"/>
            </a:xfrm>
            <a:prstGeom prst="rect">
              <a:avLst/>
            </a:prstGeom>
          </p:spPr>
          <p:txBody>
            <a:bodyPr anchor="t" rtlCol="false" tIns="0" lIns="0" bIns="0" rIns="0">
              <a:spAutoFit/>
            </a:bodyPr>
            <a:lstStyle/>
            <a:p>
              <a:pPr algn="l">
                <a:lnSpc>
                  <a:spcPts val="5599"/>
                </a:lnSpc>
              </a:pPr>
              <a:r>
                <a:rPr lang="en-US" sz="3999">
                  <a:solidFill>
                    <a:srgbClr val="00395B"/>
                  </a:solidFill>
                  <a:latin typeface="Bebas Neue"/>
                  <a:ea typeface="Bebas Neue"/>
                  <a:cs typeface="Bebas Neue"/>
                  <a:sym typeface="Bebas Neue"/>
                </a:rPr>
                <a:t>medical Planning &amp; credentials Committee (MPCC)</a:t>
              </a:r>
            </a:p>
          </p:txBody>
        </p:sp>
        <p:sp>
          <p:nvSpPr>
            <p:cNvPr name="TextBox 13" id="13"/>
            <p:cNvSpPr txBox="true"/>
            <p:nvPr/>
          </p:nvSpPr>
          <p:spPr>
            <a:xfrm rot="0">
              <a:off x="990237" y="917283"/>
              <a:ext cx="18468055" cy="739749"/>
            </a:xfrm>
            <a:prstGeom prst="rect">
              <a:avLst/>
            </a:prstGeom>
          </p:spPr>
          <p:txBody>
            <a:bodyPr anchor="t" rtlCol="false" tIns="0" lIns="0" bIns="0" rIns="0">
              <a:spAutoFit/>
            </a:bodyPr>
            <a:lstStyle/>
            <a:p>
              <a:pPr algn="l">
                <a:lnSpc>
                  <a:spcPts val="4499"/>
                </a:lnSpc>
              </a:pPr>
              <a:r>
                <a:rPr lang="en-US" sz="2999">
                  <a:solidFill>
                    <a:srgbClr val="646D6E"/>
                  </a:solidFill>
                  <a:latin typeface="Calibri (MS)"/>
                  <a:ea typeface="Calibri (MS)"/>
                  <a:cs typeface="Calibri (MS)"/>
                  <a:sym typeface="Calibri (MS)"/>
                </a:rPr>
                <a:t>Vacant</a:t>
              </a:r>
            </a:p>
          </p:txBody>
        </p:sp>
      </p:grpSp>
      <p:sp>
        <p:nvSpPr>
          <p:cNvPr name="TextBox 14" id="14"/>
          <p:cNvSpPr txBox="true"/>
          <p:nvPr/>
        </p:nvSpPr>
        <p:spPr>
          <a:xfrm rot="0">
            <a:off x="2665581" y="6855759"/>
            <a:ext cx="14412251" cy="688975"/>
          </a:xfrm>
          <a:prstGeom prst="rect">
            <a:avLst/>
          </a:prstGeom>
        </p:spPr>
        <p:txBody>
          <a:bodyPr anchor="t" rtlCol="false" tIns="0" lIns="0" bIns="0" rIns="0">
            <a:spAutoFit/>
          </a:bodyPr>
          <a:lstStyle/>
          <a:p>
            <a:pPr algn="l">
              <a:lnSpc>
                <a:spcPts val="5599"/>
              </a:lnSpc>
            </a:pPr>
            <a:r>
              <a:rPr lang="en-US" sz="3999">
                <a:solidFill>
                  <a:srgbClr val="00395B"/>
                </a:solidFill>
                <a:latin typeface="Bebas Neue"/>
                <a:ea typeface="Bebas Neue"/>
                <a:cs typeface="Bebas Neue"/>
                <a:sym typeface="Bebas Neue"/>
              </a:rPr>
              <a:t>Local Medical advisory committees (LMACs)</a:t>
            </a:r>
          </a:p>
        </p:txBody>
      </p:sp>
      <p:sp>
        <p:nvSpPr>
          <p:cNvPr name="TextBox 15" id="15"/>
          <p:cNvSpPr txBox="true"/>
          <p:nvPr/>
        </p:nvSpPr>
        <p:spPr>
          <a:xfrm rot="0">
            <a:off x="3372206" y="7935260"/>
            <a:ext cx="13178657" cy="590531"/>
          </a:xfrm>
          <a:prstGeom prst="rect">
            <a:avLst/>
          </a:prstGeom>
        </p:spPr>
        <p:txBody>
          <a:bodyPr anchor="t" rtlCol="false" tIns="0" lIns="0" bIns="0" rIns="0">
            <a:spAutoFit/>
          </a:bodyPr>
          <a:lstStyle/>
          <a:p>
            <a:pPr algn="l">
              <a:lnSpc>
                <a:spcPts val="4499"/>
              </a:lnSpc>
            </a:pPr>
            <a:r>
              <a:rPr lang="en-US" sz="2999">
                <a:solidFill>
                  <a:srgbClr val="646D6E"/>
                </a:solidFill>
                <a:latin typeface="Calibri (MS)"/>
                <a:ea typeface="Calibri (MS)"/>
                <a:cs typeface="Calibri (MS)"/>
                <a:sym typeface="Calibri (MS)"/>
              </a:rPr>
              <a:t>Co-chaired by Chiefs of Staff and Medical Directors at each site</a:t>
            </a:r>
          </a:p>
        </p:txBody>
      </p:sp>
    </p:spTree>
  </p:cSld>
  <p:clrMapOvr>
    <a:masterClrMapping/>
  </p:clrMapOvr>
</p:sld>
</file>

<file path=ppt/slides/slide1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635199" cy="10287000"/>
            <a:chOff x="0" y="0"/>
            <a:chExt cx="430670" cy="2709333"/>
          </a:xfrm>
        </p:grpSpPr>
        <p:sp>
          <p:nvSpPr>
            <p:cNvPr name="Freeform 3" id="3"/>
            <p:cNvSpPr/>
            <p:nvPr/>
          </p:nvSpPr>
          <p:spPr>
            <a:xfrm flipH="false" flipV="false" rot="0">
              <a:off x="0" y="0"/>
              <a:ext cx="430670" cy="2709333"/>
            </a:xfrm>
            <a:custGeom>
              <a:avLst/>
              <a:gdLst/>
              <a:ahLst/>
              <a:cxnLst/>
              <a:rect r="r" b="b" t="t" l="l"/>
              <a:pathLst>
                <a:path h="2709333" w="430670">
                  <a:moveTo>
                    <a:pt x="0" y="0"/>
                  </a:moveTo>
                  <a:lnTo>
                    <a:pt x="430670" y="0"/>
                  </a:lnTo>
                  <a:lnTo>
                    <a:pt x="430670" y="2709333"/>
                  </a:lnTo>
                  <a:lnTo>
                    <a:pt x="0" y="2709333"/>
                  </a:lnTo>
                  <a:close/>
                </a:path>
              </a:pathLst>
            </a:custGeom>
            <a:solidFill>
              <a:srgbClr val="095D67"/>
            </a:solidFill>
          </p:spPr>
        </p:sp>
        <p:sp>
          <p:nvSpPr>
            <p:cNvPr name="TextBox 4" id="4"/>
            <p:cNvSpPr txBox="true"/>
            <p:nvPr/>
          </p:nvSpPr>
          <p:spPr>
            <a:xfrm>
              <a:off x="0" y="-85725"/>
              <a:ext cx="430670" cy="2795058"/>
            </a:xfrm>
            <a:prstGeom prst="rect">
              <a:avLst/>
            </a:prstGeom>
          </p:spPr>
          <p:txBody>
            <a:bodyPr anchor="ctr" rtlCol="false" tIns="50800" lIns="50800" bIns="50800" rIns="50800"/>
            <a:lstStyle/>
            <a:p>
              <a:pPr algn="ctr">
                <a:lnSpc>
                  <a:spcPts val="2923"/>
                </a:lnSpc>
              </a:pPr>
            </a:p>
          </p:txBody>
        </p:sp>
      </p:grpSp>
      <p:graphicFrame>
        <p:nvGraphicFramePr>
          <p:cNvPr name="Table 5" id="5"/>
          <p:cNvGraphicFramePr>
            <a:graphicFrameLocks noGrp="true"/>
          </p:cNvGraphicFramePr>
          <p:nvPr/>
        </p:nvGraphicFramePr>
        <p:xfrm>
          <a:off x="2032835" y="3017856"/>
          <a:ext cx="7817168" cy="6734175"/>
        </p:xfrm>
        <a:graphic>
          <a:graphicData uri="http://schemas.openxmlformats.org/drawingml/2006/table">
            <a:tbl>
              <a:tblPr/>
              <a:tblGrid>
                <a:gridCol w="3889302"/>
                <a:gridCol w="3927866"/>
              </a:tblGrid>
              <a:tr h="1017414">
                <a:tc>
                  <a:txBody>
                    <a:bodyPr anchor="t" rtlCol="false"/>
                    <a:lstStyle/>
                    <a:p>
                      <a:pPr algn="ctr">
                        <a:lnSpc>
                          <a:spcPts val="2239"/>
                        </a:lnSpc>
                        <a:defRPr/>
                      </a:pPr>
                      <a:r>
                        <a:rPr lang="en-US" sz="1599" b="true">
                          <a:solidFill>
                            <a:srgbClr val="FFFFFF"/>
                          </a:solidFill>
                          <a:latin typeface="Canva Sans Bold"/>
                          <a:ea typeface="Canva Sans Bold"/>
                          <a:cs typeface="Canva Sans Bold"/>
                          <a:sym typeface="Canva Sans Bold"/>
                        </a:rPr>
                        <a:t>Campbell River District Hospital</a:t>
                      </a:r>
                      <a:endParaRPr lang="en-US" sz="1100"/>
                    </a:p>
                  </a:txBody>
                  <a:tcPr marL="190500" marR="190500" marT="190500" marB="190500" anchor="ctr">
                    <a:lnL cmpd="sng" algn="ctr" cap="flat" w="57150">
                      <a:solidFill>
                        <a:srgbClr val="5E97A1"/>
                      </a:solidFill>
                      <a:prstDash val="solid"/>
                      <a:round/>
                      <a:headEnd type="none" w="med" len="med"/>
                      <a:tailEnd type="none" w="med" len="med"/>
                    </a:lnL>
                    <a:lnR cmpd="sng" algn="ctr" cap="flat" w="57150">
                      <a:solidFill>
                        <a:srgbClr val="5E97A1"/>
                      </a:solidFill>
                      <a:prstDash val="solid"/>
                      <a:round/>
                      <a:headEnd type="none" w="med" len="med"/>
                      <a:tailEnd type="none" w="med" len="med"/>
                    </a:lnR>
                    <a:lnT cmpd="sng" algn="ctr" cap="flat" w="57150">
                      <a:solidFill>
                        <a:srgbClr val="5E97A1"/>
                      </a:solidFill>
                      <a:prstDash val="solid"/>
                      <a:round/>
                      <a:headEnd type="none" w="med" len="med"/>
                      <a:tailEnd type="none" w="med" len="med"/>
                    </a:lnT>
                    <a:lnB cmpd="sng" algn="ctr" cap="flat" w="57150">
                      <a:solidFill>
                        <a:srgbClr val="5E97A1"/>
                      </a:solidFill>
                      <a:prstDash val="solid"/>
                      <a:round/>
                      <a:headEnd type="none" w="med" len="med"/>
                      <a:tailEnd type="none" w="med" len="med"/>
                    </a:lnB>
                    <a:solidFill>
                      <a:srgbClr val="095D67"/>
                    </a:solidFill>
                  </a:tcPr>
                </a:tc>
                <a:tc>
                  <a:txBody>
                    <a:bodyPr anchor="t" rtlCol="false"/>
                    <a:lstStyle/>
                    <a:p>
                      <a:pPr algn="ctr">
                        <a:lnSpc>
                          <a:spcPts val="1960"/>
                        </a:lnSpc>
                        <a:defRPr/>
                      </a:pPr>
                      <a:r>
                        <a:rPr lang="en-US" sz="1400">
                          <a:solidFill>
                            <a:srgbClr val="FFFFFF"/>
                          </a:solidFill>
                          <a:latin typeface="Canva Sans"/>
                          <a:ea typeface="Canva Sans"/>
                          <a:cs typeface="Canva Sans"/>
                          <a:sym typeface="Canva Sans"/>
                        </a:rPr>
                        <a:t>Dr. Dean Percy</a:t>
                      </a:r>
                      <a:endParaRPr lang="en-US" sz="1100"/>
                    </a:p>
                  </a:txBody>
                  <a:tcPr marL="190500" marR="190500" marT="190500" marB="190500" anchor="ctr">
                    <a:lnL cmpd="sng" algn="ctr" cap="flat" w="57150">
                      <a:solidFill>
                        <a:srgbClr val="095D67"/>
                      </a:solidFill>
                      <a:prstDash val="solid"/>
                      <a:round/>
                      <a:headEnd type="none" w="med" len="med"/>
                      <a:tailEnd type="none" w="med" len="med"/>
                    </a:lnL>
                    <a:lnR cmpd="sng" algn="ctr" cap="flat" w="57150">
                      <a:solidFill>
                        <a:srgbClr val="095D67"/>
                      </a:solidFill>
                      <a:prstDash val="solid"/>
                      <a:round/>
                      <a:headEnd type="none" w="med" len="med"/>
                      <a:tailEnd type="none" w="med" len="med"/>
                    </a:lnR>
                    <a:lnT cmpd="sng" algn="ctr" cap="flat" w="57150">
                      <a:solidFill>
                        <a:srgbClr val="095D67"/>
                      </a:solidFill>
                      <a:prstDash val="solid"/>
                      <a:round/>
                      <a:headEnd type="none" w="med" len="med"/>
                      <a:tailEnd type="none" w="med" len="med"/>
                    </a:lnT>
                    <a:lnB cmpd="sng" algn="ctr" cap="flat" w="57150">
                      <a:solidFill>
                        <a:srgbClr val="095D67"/>
                      </a:solidFill>
                      <a:prstDash val="solid"/>
                      <a:round/>
                      <a:headEnd type="none" w="med" len="med"/>
                      <a:tailEnd type="none" w="med" len="med"/>
                    </a:lnB>
                    <a:solidFill>
                      <a:srgbClr val="5E97A1"/>
                    </a:solidFill>
                  </a:tcPr>
                </a:tc>
              </a:tr>
              <a:tr h="1017414">
                <a:tc>
                  <a:txBody>
                    <a:bodyPr anchor="t" rtlCol="false"/>
                    <a:lstStyle/>
                    <a:p>
                      <a:pPr algn="ctr">
                        <a:lnSpc>
                          <a:spcPts val="2239"/>
                        </a:lnSpc>
                        <a:defRPr/>
                      </a:pPr>
                      <a:r>
                        <a:rPr lang="en-US" sz="1599" b="true">
                          <a:solidFill>
                            <a:srgbClr val="FFFFFF"/>
                          </a:solidFill>
                          <a:latin typeface="Canva Sans Bold"/>
                          <a:ea typeface="Canva Sans Bold"/>
                          <a:cs typeface="Canva Sans Bold"/>
                          <a:sym typeface="Canva Sans Bold"/>
                        </a:rPr>
                        <a:t>Chemainus Health Care Centre</a:t>
                      </a:r>
                      <a:endParaRPr lang="en-US" sz="1100"/>
                    </a:p>
                  </a:txBody>
                  <a:tcPr marL="190500" marR="190500" marT="190500" marB="190500" anchor="ctr">
                    <a:lnL cmpd="sng" algn="ctr" cap="flat" w="57150">
                      <a:solidFill>
                        <a:srgbClr val="5E97A1"/>
                      </a:solidFill>
                      <a:prstDash val="solid"/>
                      <a:round/>
                      <a:headEnd type="none" w="med" len="med"/>
                      <a:tailEnd type="none" w="med" len="med"/>
                    </a:lnL>
                    <a:lnR cmpd="sng" algn="ctr" cap="flat" w="57150">
                      <a:solidFill>
                        <a:srgbClr val="5E97A1"/>
                      </a:solidFill>
                      <a:prstDash val="solid"/>
                      <a:round/>
                      <a:headEnd type="none" w="med" len="med"/>
                      <a:tailEnd type="none" w="med" len="med"/>
                    </a:lnR>
                    <a:lnT cmpd="sng" algn="ctr" cap="flat" w="57150">
                      <a:solidFill>
                        <a:srgbClr val="5E97A1"/>
                      </a:solidFill>
                      <a:prstDash val="solid"/>
                      <a:round/>
                      <a:headEnd type="none" w="med" len="med"/>
                      <a:tailEnd type="none" w="med" len="med"/>
                    </a:lnT>
                    <a:lnB cmpd="sng" algn="ctr" cap="flat" w="57150">
                      <a:solidFill>
                        <a:srgbClr val="5E97A1"/>
                      </a:solidFill>
                      <a:prstDash val="solid"/>
                      <a:round/>
                      <a:headEnd type="none" w="med" len="med"/>
                      <a:tailEnd type="none" w="med" len="med"/>
                    </a:lnB>
                    <a:solidFill>
                      <a:srgbClr val="095D67"/>
                    </a:solidFill>
                  </a:tcPr>
                </a:tc>
                <a:tc>
                  <a:txBody>
                    <a:bodyPr anchor="t" rtlCol="false"/>
                    <a:lstStyle/>
                    <a:p>
                      <a:pPr algn="ctr">
                        <a:lnSpc>
                          <a:spcPts val="1960"/>
                        </a:lnSpc>
                        <a:defRPr/>
                      </a:pPr>
                      <a:r>
                        <a:rPr lang="en-US" sz="1400">
                          <a:solidFill>
                            <a:srgbClr val="FFFFFF"/>
                          </a:solidFill>
                          <a:latin typeface="Canva Sans"/>
                          <a:ea typeface="Canva Sans"/>
                          <a:cs typeface="Canva Sans"/>
                          <a:sym typeface="Canva Sans"/>
                        </a:rPr>
                        <a:t>Dr. Tanis Morris</a:t>
                      </a:r>
                      <a:endParaRPr lang="en-US" sz="1100"/>
                    </a:p>
                  </a:txBody>
                  <a:tcPr marL="190500" marR="190500" marT="190500" marB="190500" anchor="ctr">
                    <a:lnL cmpd="sng" algn="ctr" cap="flat" w="57150">
                      <a:solidFill>
                        <a:srgbClr val="095D67"/>
                      </a:solidFill>
                      <a:prstDash val="solid"/>
                      <a:round/>
                      <a:headEnd type="none" w="med" len="med"/>
                      <a:tailEnd type="none" w="med" len="med"/>
                    </a:lnL>
                    <a:lnR cmpd="sng" algn="ctr" cap="flat" w="57150">
                      <a:solidFill>
                        <a:srgbClr val="095D67"/>
                      </a:solidFill>
                      <a:prstDash val="solid"/>
                      <a:round/>
                      <a:headEnd type="none" w="med" len="med"/>
                      <a:tailEnd type="none" w="med" len="med"/>
                    </a:lnR>
                    <a:lnT cmpd="sng" algn="ctr" cap="flat" w="57150">
                      <a:solidFill>
                        <a:srgbClr val="095D67"/>
                      </a:solidFill>
                      <a:prstDash val="solid"/>
                      <a:round/>
                      <a:headEnd type="none" w="med" len="med"/>
                      <a:tailEnd type="none" w="med" len="med"/>
                    </a:lnT>
                    <a:lnB cmpd="sng" algn="ctr" cap="flat" w="57150">
                      <a:solidFill>
                        <a:srgbClr val="095D67"/>
                      </a:solidFill>
                      <a:prstDash val="solid"/>
                      <a:round/>
                      <a:headEnd type="none" w="med" len="med"/>
                      <a:tailEnd type="none" w="med" len="med"/>
                    </a:lnB>
                    <a:solidFill>
                      <a:srgbClr val="5E97A1"/>
                    </a:solidFill>
                  </a:tcPr>
                </a:tc>
              </a:tr>
              <a:tr h="1017414">
                <a:tc>
                  <a:txBody>
                    <a:bodyPr anchor="t" rtlCol="false"/>
                    <a:lstStyle/>
                    <a:p>
                      <a:pPr algn="ctr">
                        <a:lnSpc>
                          <a:spcPts val="2239"/>
                        </a:lnSpc>
                        <a:defRPr/>
                      </a:pPr>
                      <a:r>
                        <a:rPr lang="en-US" sz="1599" b="true">
                          <a:solidFill>
                            <a:srgbClr val="FFFFFF"/>
                          </a:solidFill>
                          <a:latin typeface="Canva Sans Bold"/>
                          <a:ea typeface="Canva Sans Bold"/>
                          <a:cs typeface="Canva Sans Bold"/>
                          <a:sym typeface="Canva Sans Bold"/>
                        </a:rPr>
                        <a:t>Comox Valley Hospital</a:t>
                      </a:r>
                      <a:endParaRPr lang="en-US" sz="1100"/>
                    </a:p>
                  </a:txBody>
                  <a:tcPr marL="190500" marR="190500" marT="190500" marB="190500" anchor="ctr">
                    <a:lnL cmpd="sng" algn="ctr" cap="flat" w="57150">
                      <a:solidFill>
                        <a:srgbClr val="5E97A1"/>
                      </a:solidFill>
                      <a:prstDash val="solid"/>
                      <a:round/>
                      <a:headEnd type="none" w="med" len="med"/>
                      <a:tailEnd type="none" w="med" len="med"/>
                    </a:lnL>
                    <a:lnR cmpd="sng" algn="ctr" cap="flat" w="57150">
                      <a:solidFill>
                        <a:srgbClr val="5E97A1"/>
                      </a:solidFill>
                      <a:prstDash val="solid"/>
                      <a:round/>
                      <a:headEnd type="none" w="med" len="med"/>
                      <a:tailEnd type="none" w="med" len="med"/>
                    </a:lnR>
                    <a:lnT cmpd="sng" algn="ctr" cap="flat" w="57150">
                      <a:solidFill>
                        <a:srgbClr val="5E97A1"/>
                      </a:solidFill>
                      <a:prstDash val="solid"/>
                      <a:round/>
                      <a:headEnd type="none" w="med" len="med"/>
                      <a:tailEnd type="none" w="med" len="med"/>
                    </a:lnT>
                    <a:lnB cmpd="sng" algn="ctr" cap="flat" w="57150">
                      <a:solidFill>
                        <a:srgbClr val="5E97A1"/>
                      </a:solidFill>
                      <a:prstDash val="solid"/>
                      <a:round/>
                      <a:headEnd type="none" w="med" len="med"/>
                      <a:tailEnd type="none" w="med" len="med"/>
                    </a:lnB>
                    <a:solidFill>
                      <a:srgbClr val="095D67"/>
                    </a:solidFill>
                  </a:tcPr>
                </a:tc>
                <a:tc>
                  <a:txBody>
                    <a:bodyPr anchor="t" rtlCol="false"/>
                    <a:lstStyle/>
                    <a:p>
                      <a:pPr algn="ctr">
                        <a:lnSpc>
                          <a:spcPts val="1960"/>
                        </a:lnSpc>
                        <a:defRPr/>
                      </a:pPr>
                      <a:r>
                        <a:rPr lang="en-US" sz="1400">
                          <a:solidFill>
                            <a:srgbClr val="FFFFFF"/>
                          </a:solidFill>
                          <a:latin typeface="Canva Sans"/>
                          <a:ea typeface="Canva Sans"/>
                          <a:cs typeface="Canva Sans"/>
                          <a:sym typeface="Canva Sans"/>
                        </a:rPr>
                        <a:t>Dr. Corey Tomlinson</a:t>
                      </a:r>
                      <a:endParaRPr lang="en-US" sz="1100"/>
                    </a:p>
                  </a:txBody>
                  <a:tcPr marL="190500" marR="190500" marT="190500" marB="190500" anchor="ctr">
                    <a:lnL cmpd="sng" algn="ctr" cap="flat" w="57150">
                      <a:solidFill>
                        <a:srgbClr val="095D67"/>
                      </a:solidFill>
                      <a:prstDash val="solid"/>
                      <a:round/>
                      <a:headEnd type="none" w="med" len="med"/>
                      <a:tailEnd type="none" w="med" len="med"/>
                    </a:lnL>
                    <a:lnR cmpd="sng" algn="ctr" cap="flat" w="57150">
                      <a:solidFill>
                        <a:srgbClr val="095D67"/>
                      </a:solidFill>
                      <a:prstDash val="solid"/>
                      <a:round/>
                      <a:headEnd type="none" w="med" len="med"/>
                      <a:tailEnd type="none" w="med" len="med"/>
                    </a:lnR>
                    <a:lnT cmpd="sng" algn="ctr" cap="flat" w="57150">
                      <a:solidFill>
                        <a:srgbClr val="095D67"/>
                      </a:solidFill>
                      <a:prstDash val="solid"/>
                      <a:round/>
                      <a:headEnd type="none" w="med" len="med"/>
                      <a:tailEnd type="none" w="med" len="med"/>
                    </a:lnT>
                    <a:lnB cmpd="sng" algn="ctr" cap="flat" w="57150">
                      <a:solidFill>
                        <a:srgbClr val="095D67"/>
                      </a:solidFill>
                      <a:prstDash val="solid"/>
                      <a:round/>
                      <a:headEnd type="none" w="med" len="med"/>
                      <a:tailEnd type="none" w="med" len="med"/>
                    </a:lnB>
                    <a:solidFill>
                      <a:srgbClr val="5E97A1"/>
                    </a:solidFill>
                  </a:tcPr>
                </a:tc>
              </a:tr>
              <a:tr h="1037011">
                <a:tc>
                  <a:txBody>
                    <a:bodyPr anchor="t" rtlCol="false"/>
                    <a:lstStyle/>
                    <a:p>
                      <a:pPr algn="ctr">
                        <a:lnSpc>
                          <a:spcPts val="2239"/>
                        </a:lnSpc>
                        <a:defRPr/>
                      </a:pPr>
                      <a:r>
                        <a:rPr lang="en-US" sz="1599" b="true">
                          <a:solidFill>
                            <a:srgbClr val="FFFFFF"/>
                          </a:solidFill>
                          <a:latin typeface="Canva Sans Bold"/>
                          <a:ea typeface="Canva Sans Bold"/>
                          <a:cs typeface="Canva Sans Bold"/>
                          <a:sym typeface="Canva Sans Bold"/>
                        </a:rPr>
                        <a:t>Cowichan District Hospital</a:t>
                      </a:r>
                      <a:endParaRPr lang="en-US" sz="1100"/>
                    </a:p>
                  </a:txBody>
                  <a:tcPr marL="190500" marR="190500" marT="190500" marB="190500" anchor="ctr">
                    <a:lnL cmpd="sng" algn="ctr" cap="flat" w="57150">
                      <a:solidFill>
                        <a:srgbClr val="5E97A1"/>
                      </a:solidFill>
                      <a:prstDash val="solid"/>
                      <a:round/>
                      <a:headEnd type="none" w="med" len="med"/>
                      <a:tailEnd type="none" w="med" len="med"/>
                    </a:lnL>
                    <a:lnR cmpd="sng" algn="ctr" cap="flat" w="57150">
                      <a:solidFill>
                        <a:srgbClr val="5E97A1"/>
                      </a:solidFill>
                      <a:prstDash val="solid"/>
                      <a:round/>
                      <a:headEnd type="none" w="med" len="med"/>
                      <a:tailEnd type="none" w="med" len="med"/>
                    </a:lnR>
                    <a:lnT cmpd="sng" algn="ctr" cap="flat" w="57150">
                      <a:solidFill>
                        <a:srgbClr val="5E97A1"/>
                      </a:solidFill>
                      <a:prstDash val="solid"/>
                      <a:round/>
                      <a:headEnd type="none" w="med" len="med"/>
                      <a:tailEnd type="none" w="med" len="med"/>
                    </a:lnT>
                    <a:lnB cmpd="sng" algn="ctr" cap="flat" w="57150">
                      <a:solidFill>
                        <a:srgbClr val="5E97A1"/>
                      </a:solidFill>
                      <a:prstDash val="solid"/>
                      <a:round/>
                      <a:headEnd type="none" w="med" len="med"/>
                      <a:tailEnd type="none" w="med" len="med"/>
                    </a:lnB>
                    <a:solidFill>
                      <a:srgbClr val="095D67"/>
                    </a:solidFill>
                  </a:tcPr>
                </a:tc>
                <a:tc>
                  <a:txBody>
                    <a:bodyPr anchor="t" rtlCol="false"/>
                    <a:lstStyle/>
                    <a:p>
                      <a:pPr algn="ctr">
                        <a:lnSpc>
                          <a:spcPts val="1960"/>
                        </a:lnSpc>
                        <a:defRPr/>
                      </a:pPr>
                      <a:r>
                        <a:rPr lang="en-US" sz="1400">
                          <a:solidFill>
                            <a:srgbClr val="FFFFFF"/>
                          </a:solidFill>
                          <a:latin typeface="Canva Sans"/>
                          <a:ea typeface="Canva Sans"/>
                          <a:cs typeface="Canva Sans"/>
                          <a:sym typeface="Canva Sans"/>
                        </a:rPr>
                        <a:t>Dr. Graham Blackburn</a:t>
                      </a:r>
                      <a:endParaRPr lang="en-US" sz="1100"/>
                    </a:p>
                  </a:txBody>
                  <a:tcPr marL="190500" marR="190500" marT="190500" marB="190500" anchor="ctr">
                    <a:lnL cmpd="sng" algn="ctr" cap="flat" w="57150">
                      <a:solidFill>
                        <a:srgbClr val="095D67"/>
                      </a:solidFill>
                      <a:prstDash val="solid"/>
                      <a:round/>
                      <a:headEnd type="none" w="med" len="med"/>
                      <a:tailEnd type="none" w="med" len="med"/>
                    </a:lnL>
                    <a:lnR cmpd="sng" algn="ctr" cap="flat" w="57150">
                      <a:solidFill>
                        <a:srgbClr val="095D67"/>
                      </a:solidFill>
                      <a:prstDash val="solid"/>
                      <a:round/>
                      <a:headEnd type="none" w="med" len="med"/>
                      <a:tailEnd type="none" w="med" len="med"/>
                    </a:lnR>
                    <a:lnT cmpd="sng" algn="ctr" cap="flat" w="57150">
                      <a:solidFill>
                        <a:srgbClr val="095D67"/>
                      </a:solidFill>
                      <a:prstDash val="solid"/>
                      <a:round/>
                      <a:headEnd type="none" w="med" len="med"/>
                      <a:tailEnd type="none" w="med" len="med"/>
                    </a:lnT>
                    <a:lnB cmpd="sng" algn="ctr" cap="flat" w="57150">
                      <a:solidFill>
                        <a:srgbClr val="095D67"/>
                      </a:solidFill>
                      <a:prstDash val="solid"/>
                      <a:round/>
                      <a:headEnd type="none" w="med" len="med"/>
                      <a:tailEnd type="none" w="med" len="med"/>
                    </a:lnB>
                    <a:solidFill>
                      <a:srgbClr val="5E97A1"/>
                    </a:solidFill>
                  </a:tcPr>
                </a:tc>
              </a:tr>
              <a:tr h="1187307">
                <a:tc>
                  <a:txBody>
                    <a:bodyPr anchor="t" rtlCol="false"/>
                    <a:lstStyle/>
                    <a:p>
                      <a:pPr algn="ctr">
                        <a:lnSpc>
                          <a:spcPts val="2239"/>
                        </a:lnSpc>
                        <a:defRPr/>
                      </a:pPr>
                      <a:r>
                        <a:rPr lang="en-US" sz="1599" b="true">
                          <a:solidFill>
                            <a:srgbClr val="FFFFFF"/>
                          </a:solidFill>
                          <a:latin typeface="Canva Sans Bold"/>
                          <a:ea typeface="Canva Sans Bold"/>
                          <a:cs typeface="Canva Sans Bold"/>
                          <a:sym typeface="Canva Sans Bold"/>
                        </a:rPr>
                        <a:t>Lady Minto Hospital</a:t>
                      </a:r>
                      <a:endParaRPr lang="en-US" sz="1100"/>
                    </a:p>
                  </a:txBody>
                  <a:tcPr marL="190500" marR="190500" marT="190500" marB="190500" anchor="ctr">
                    <a:lnL cmpd="sng" algn="ctr" cap="flat" w="57150">
                      <a:solidFill>
                        <a:srgbClr val="5E97A1"/>
                      </a:solidFill>
                      <a:prstDash val="solid"/>
                      <a:round/>
                      <a:headEnd type="none" w="med" len="med"/>
                      <a:tailEnd type="none" w="med" len="med"/>
                    </a:lnL>
                    <a:lnR cmpd="sng" algn="ctr" cap="flat" w="57150">
                      <a:solidFill>
                        <a:srgbClr val="5E97A1"/>
                      </a:solidFill>
                      <a:prstDash val="solid"/>
                      <a:round/>
                      <a:headEnd type="none" w="med" len="med"/>
                      <a:tailEnd type="none" w="med" len="med"/>
                    </a:lnR>
                    <a:lnT cmpd="sng" algn="ctr" cap="flat" w="57150">
                      <a:solidFill>
                        <a:srgbClr val="5E97A1"/>
                      </a:solidFill>
                      <a:prstDash val="solid"/>
                      <a:round/>
                      <a:headEnd type="none" w="med" len="med"/>
                      <a:tailEnd type="none" w="med" len="med"/>
                    </a:lnT>
                    <a:lnB cmpd="sng" algn="ctr" cap="flat" w="57150">
                      <a:solidFill>
                        <a:srgbClr val="5E97A1"/>
                      </a:solidFill>
                      <a:prstDash val="solid"/>
                      <a:round/>
                      <a:headEnd type="none" w="med" len="med"/>
                      <a:tailEnd type="none" w="med" len="med"/>
                    </a:lnB>
                    <a:solidFill>
                      <a:srgbClr val="095D67"/>
                    </a:solidFill>
                  </a:tcPr>
                </a:tc>
                <a:tc>
                  <a:txBody>
                    <a:bodyPr anchor="t" rtlCol="false"/>
                    <a:lstStyle/>
                    <a:p>
                      <a:pPr algn="ctr">
                        <a:lnSpc>
                          <a:spcPts val="1960"/>
                        </a:lnSpc>
                        <a:defRPr/>
                      </a:pPr>
                      <a:r>
                        <a:rPr lang="en-US" sz="1400">
                          <a:solidFill>
                            <a:srgbClr val="FFFFFF"/>
                          </a:solidFill>
                          <a:latin typeface="Canva Sans"/>
                          <a:ea typeface="Canva Sans"/>
                          <a:cs typeface="Canva Sans"/>
                          <a:sym typeface="Canva Sans"/>
                        </a:rPr>
                        <a:t>Dr. Anik Mommsen-Smith</a:t>
                      </a:r>
                      <a:endParaRPr lang="en-US" sz="1100"/>
                    </a:p>
                  </a:txBody>
                  <a:tcPr marL="190500" marR="190500" marT="190500" marB="190500" anchor="ctr">
                    <a:lnL cmpd="sng" algn="ctr" cap="flat" w="57150">
                      <a:solidFill>
                        <a:srgbClr val="095D67"/>
                      </a:solidFill>
                      <a:prstDash val="solid"/>
                      <a:round/>
                      <a:headEnd type="none" w="med" len="med"/>
                      <a:tailEnd type="none" w="med" len="med"/>
                    </a:lnL>
                    <a:lnR cmpd="sng" algn="ctr" cap="flat" w="57150">
                      <a:solidFill>
                        <a:srgbClr val="095D67"/>
                      </a:solidFill>
                      <a:prstDash val="solid"/>
                      <a:round/>
                      <a:headEnd type="none" w="med" len="med"/>
                      <a:tailEnd type="none" w="med" len="med"/>
                    </a:lnR>
                    <a:lnT cmpd="sng" algn="ctr" cap="flat" w="57150">
                      <a:solidFill>
                        <a:srgbClr val="095D67"/>
                      </a:solidFill>
                      <a:prstDash val="solid"/>
                      <a:round/>
                      <a:headEnd type="none" w="med" len="med"/>
                      <a:tailEnd type="none" w="med" len="med"/>
                    </a:lnT>
                    <a:lnB cmpd="sng" algn="ctr" cap="flat" w="57150">
                      <a:solidFill>
                        <a:srgbClr val="095D67"/>
                      </a:solidFill>
                      <a:prstDash val="solid"/>
                      <a:round/>
                      <a:headEnd type="none" w="med" len="med"/>
                      <a:tailEnd type="none" w="med" len="med"/>
                    </a:lnB>
                    <a:solidFill>
                      <a:srgbClr val="5E97A1"/>
                    </a:solidFill>
                  </a:tcPr>
                </a:tc>
              </a:tr>
              <a:tr h="1457615">
                <a:tc>
                  <a:txBody>
                    <a:bodyPr anchor="t" rtlCol="false"/>
                    <a:lstStyle/>
                    <a:p>
                      <a:pPr algn="ctr">
                        <a:lnSpc>
                          <a:spcPts val="2239"/>
                        </a:lnSpc>
                        <a:defRPr/>
                      </a:pPr>
                      <a:r>
                        <a:rPr lang="en-US" sz="1599" b="true">
                          <a:solidFill>
                            <a:srgbClr val="FFFFFF"/>
                          </a:solidFill>
                          <a:latin typeface="Canva Sans Bold"/>
                          <a:ea typeface="Canva Sans Bold"/>
                          <a:cs typeface="Canva Sans Bold"/>
                          <a:sym typeface="Canva Sans Bold"/>
                        </a:rPr>
                        <a:t>Ladysmith Community Health Centre</a:t>
                      </a:r>
                      <a:endParaRPr lang="en-US" sz="1100"/>
                    </a:p>
                  </a:txBody>
                  <a:tcPr marL="190500" marR="190500" marT="190500" marB="190500" anchor="ctr">
                    <a:lnL cmpd="sng" algn="ctr" cap="flat" w="57150">
                      <a:solidFill>
                        <a:srgbClr val="5E97A1"/>
                      </a:solidFill>
                      <a:prstDash val="solid"/>
                      <a:round/>
                      <a:headEnd type="none" w="med" len="med"/>
                      <a:tailEnd type="none" w="med" len="med"/>
                    </a:lnL>
                    <a:lnR cmpd="sng" algn="ctr" cap="flat" w="57150">
                      <a:solidFill>
                        <a:srgbClr val="5E97A1"/>
                      </a:solidFill>
                      <a:prstDash val="solid"/>
                      <a:round/>
                      <a:headEnd type="none" w="med" len="med"/>
                      <a:tailEnd type="none" w="med" len="med"/>
                    </a:lnR>
                    <a:lnT cmpd="sng" algn="ctr" cap="flat" w="57150">
                      <a:solidFill>
                        <a:srgbClr val="5E97A1"/>
                      </a:solidFill>
                      <a:prstDash val="solid"/>
                      <a:round/>
                      <a:headEnd type="none" w="med" len="med"/>
                      <a:tailEnd type="none" w="med" len="med"/>
                    </a:lnT>
                    <a:lnB cmpd="sng" algn="ctr" cap="flat" w="57150">
                      <a:solidFill>
                        <a:srgbClr val="5E97A1"/>
                      </a:solidFill>
                      <a:prstDash val="solid"/>
                      <a:round/>
                      <a:headEnd type="none" w="med" len="med"/>
                      <a:tailEnd type="none" w="med" len="med"/>
                    </a:lnB>
                    <a:solidFill>
                      <a:srgbClr val="095D67"/>
                    </a:solidFill>
                  </a:tcPr>
                </a:tc>
                <a:tc>
                  <a:txBody>
                    <a:bodyPr anchor="t" rtlCol="false"/>
                    <a:lstStyle/>
                    <a:p>
                      <a:pPr algn="ctr">
                        <a:lnSpc>
                          <a:spcPts val="1960"/>
                        </a:lnSpc>
                        <a:defRPr/>
                      </a:pPr>
                      <a:r>
                        <a:rPr lang="en-US" sz="1400">
                          <a:solidFill>
                            <a:srgbClr val="FFFFFF"/>
                          </a:solidFill>
                          <a:latin typeface="Canva Sans"/>
                          <a:ea typeface="Canva Sans"/>
                          <a:cs typeface="Canva Sans"/>
                          <a:sym typeface="Canva Sans"/>
                        </a:rPr>
                        <a:t>Dr. Matthew Toom</a:t>
                      </a:r>
                      <a:endParaRPr lang="en-US" sz="1100"/>
                    </a:p>
                  </a:txBody>
                  <a:tcPr marL="190500" marR="190500" marT="190500" marB="190500" anchor="ctr">
                    <a:lnL cmpd="sng" algn="ctr" cap="flat" w="57150">
                      <a:solidFill>
                        <a:srgbClr val="095D67"/>
                      </a:solidFill>
                      <a:prstDash val="solid"/>
                      <a:round/>
                      <a:headEnd type="none" w="med" len="med"/>
                      <a:tailEnd type="none" w="med" len="med"/>
                    </a:lnL>
                    <a:lnR cmpd="sng" algn="ctr" cap="flat" w="57150">
                      <a:solidFill>
                        <a:srgbClr val="095D67"/>
                      </a:solidFill>
                      <a:prstDash val="solid"/>
                      <a:round/>
                      <a:headEnd type="none" w="med" len="med"/>
                      <a:tailEnd type="none" w="med" len="med"/>
                    </a:lnR>
                    <a:lnT cmpd="sng" algn="ctr" cap="flat" w="57150">
                      <a:solidFill>
                        <a:srgbClr val="095D67"/>
                      </a:solidFill>
                      <a:prstDash val="solid"/>
                      <a:round/>
                      <a:headEnd type="none" w="med" len="med"/>
                      <a:tailEnd type="none" w="med" len="med"/>
                    </a:lnT>
                    <a:lnB cmpd="sng" algn="ctr" cap="flat" w="57150">
                      <a:solidFill>
                        <a:srgbClr val="095D67"/>
                      </a:solidFill>
                      <a:prstDash val="solid"/>
                      <a:round/>
                      <a:headEnd type="none" w="med" len="med"/>
                      <a:tailEnd type="none" w="med" len="med"/>
                    </a:lnB>
                    <a:solidFill>
                      <a:srgbClr val="5E97A1"/>
                    </a:solidFill>
                  </a:tcPr>
                </a:tc>
              </a:tr>
            </a:tbl>
          </a:graphicData>
        </a:graphic>
      </p:graphicFrame>
      <p:sp>
        <p:nvSpPr>
          <p:cNvPr name="TextBox 6" id="6"/>
          <p:cNvSpPr txBox="true"/>
          <p:nvPr/>
        </p:nvSpPr>
        <p:spPr>
          <a:xfrm rot="0">
            <a:off x="2126456" y="228983"/>
            <a:ext cx="12544132" cy="1078230"/>
          </a:xfrm>
          <a:prstGeom prst="rect">
            <a:avLst/>
          </a:prstGeom>
        </p:spPr>
        <p:txBody>
          <a:bodyPr anchor="t" rtlCol="false" tIns="0" lIns="0" bIns="0" rIns="0">
            <a:spAutoFit/>
          </a:bodyPr>
          <a:lstStyle/>
          <a:p>
            <a:pPr algn="l">
              <a:lnSpc>
                <a:spcPts val="8820"/>
              </a:lnSpc>
            </a:pPr>
            <a:r>
              <a:rPr lang="en-US" sz="6300" spc="585">
                <a:solidFill>
                  <a:srgbClr val="000000"/>
                </a:solidFill>
                <a:latin typeface="Anton"/>
                <a:ea typeface="Anton"/>
                <a:cs typeface="Anton"/>
                <a:sym typeface="Anton"/>
              </a:rPr>
              <a:t>HAMAC Subcommittees Cont’d</a:t>
            </a:r>
          </a:p>
        </p:txBody>
      </p:sp>
      <p:grpSp>
        <p:nvGrpSpPr>
          <p:cNvPr name="Group 7" id="7"/>
          <p:cNvGrpSpPr/>
          <p:nvPr/>
        </p:nvGrpSpPr>
        <p:grpSpPr>
          <a:xfrm rot="0">
            <a:off x="2126456" y="1665916"/>
            <a:ext cx="14593719" cy="993237"/>
            <a:chOff x="0" y="0"/>
            <a:chExt cx="19458292" cy="1324317"/>
          </a:xfrm>
        </p:grpSpPr>
        <p:sp>
          <p:nvSpPr>
            <p:cNvPr name="TextBox 8" id="8"/>
            <p:cNvSpPr txBox="true"/>
            <p:nvPr/>
          </p:nvSpPr>
          <p:spPr>
            <a:xfrm rot="0">
              <a:off x="0" y="-85725"/>
              <a:ext cx="19216334" cy="890059"/>
            </a:xfrm>
            <a:prstGeom prst="rect">
              <a:avLst/>
            </a:prstGeom>
          </p:spPr>
          <p:txBody>
            <a:bodyPr anchor="t" rtlCol="false" tIns="0" lIns="0" bIns="0" rIns="0">
              <a:spAutoFit/>
            </a:bodyPr>
            <a:lstStyle/>
            <a:p>
              <a:pPr algn="l">
                <a:lnSpc>
                  <a:spcPts val="5599"/>
                </a:lnSpc>
              </a:pPr>
              <a:r>
                <a:rPr lang="en-US" sz="3999">
                  <a:solidFill>
                    <a:srgbClr val="00395B"/>
                  </a:solidFill>
                  <a:latin typeface="Bebas Neue"/>
                  <a:ea typeface="Bebas Neue"/>
                  <a:cs typeface="Bebas Neue"/>
                  <a:sym typeface="Bebas Neue"/>
                </a:rPr>
                <a:t>Local Medical advisory committees (LMACs)</a:t>
              </a:r>
            </a:p>
          </p:txBody>
        </p:sp>
        <p:sp>
          <p:nvSpPr>
            <p:cNvPr name="TextBox 9" id="9"/>
            <p:cNvSpPr txBox="true"/>
            <p:nvPr/>
          </p:nvSpPr>
          <p:spPr>
            <a:xfrm rot="0">
              <a:off x="990237" y="993483"/>
              <a:ext cx="18468055" cy="330833"/>
            </a:xfrm>
            <a:prstGeom prst="rect">
              <a:avLst/>
            </a:prstGeom>
          </p:spPr>
          <p:txBody>
            <a:bodyPr anchor="t" rtlCol="false" tIns="0" lIns="0" bIns="0" rIns="0">
              <a:spAutoFit/>
            </a:bodyPr>
            <a:lstStyle/>
            <a:p>
              <a:pPr algn="l">
                <a:lnSpc>
                  <a:spcPts val="1950"/>
                </a:lnSpc>
              </a:pPr>
            </a:p>
          </p:txBody>
        </p:sp>
      </p:grpSp>
      <p:graphicFrame>
        <p:nvGraphicFramePr>
          <p:cNvPr name="Table 10" id="10"/>
          <p:cNvGraphicFramePr>
            <a:graphicFrameLocks noGrp="true"/>
          </p:cNvGraphicFramePr>
          <p:nvPr/>
        </p:nvGraphicFramePr>
        <p:xfrm>
          <a:off x="9962441" y="3017856"/>
          <a:ext cx="7926444" cy="6734175"/>
        </p:xfrm>
        <a:graphic>
          <a:graphicData uri="http://schemas.openxmlformats.org/drawingml/2006/table">
            <a:tbl>
              <a:tblPr/>
              <a:tblGrid>
                <a:gridCol w="3855897"/>
                <a:gridCol w="4070547"/>
              </a:tblGrid>
              <a:tr h="1264738">
                <a:tc>
                  <a:txBody>
                    <a:bodyPr anchor="t" rtlCol="false"/>
                    <a:lstStyle/>
                    <a:p>
                      <a:pPr algn="ctr">
                        <a:lnSpc>
                          <a:spcPts val="2239"/>
                        </a:lnSpc>
                        <a:defRPr/>
                      </a:pPr>
                      <a:r>
                        <a:rPr lang="en-US" sz="1599" b="true">
                          <a:solidFill>
                            <a:srgbClr val="FFFFFF"/>
                          </a:solidFill>
                          <a:latin typeface="Canva Sans Bold"/>
                          <a:ea typeface="Canva Sans Bold"/>
                          <a:cs typeface="Canva Sans Bold"/>
                          <a:sym typeface="Canva Sans Bold"/>
                        </a:rPr>
                        <a:t>Nanaimo Regional General Hospital</a:t>
                      </a:r>
                      <a:endParaRPr lang="en-US" sz="1100"/>
                    </a:p>
                  </a:txBody>
                  <a:tcPr marL="190500" marR="190500" marT="190500" marB="190500" anchor="ctr">
                    <a:lnL cmpd="sng" algn="ctr" cap="flat" w="57150">
                      <a:solidFill>
                        <a:srgbClr val="5E97A1"/>
                      </a:solidFill>
                      <a:prstDash val="solid"/>
                      <a:round/>
                      <a:headEnd type="none" w="med" len="med"/>
                      <a:tailEnd type="none" w="med" len="med"/>
                    </a:lnL>
                    <a:lnR cmpd="sng" algn="ctr" cap="flat" w="57150">
                      <a:solidFill>
                        <a:srgbClr val="5E97A1"/>
                      </a:solidFill>
                      <a:prstDash val="solid"/>
                      <a:round/>
                      <a:headEnd type="none" w="med" len="med"/>
                      <a:tailEnd type="none" w="med" len="med"/>
                    </a:lnR>
                    <a:lnT cmpd="sng" algn="ctr" cap="flat" w="57150">
                      <a:solidFill>
                        <a:srgbClr val="5E97A1"/>
                      </a:solidFill>
                      <a:prstDash val="solid"/>
                      <a:round/>
                      <a:headEnd type="none" w="med" len="med"/>
                      <a:tailEnd type="none" w="med" len="med"/>
                    </a:lnT>
                    <a:lnB cmpd="sng" algn="ctr" cap="flat" w="57150">
                      <a:solidFill>
                        <a:srgbClr val="5E97A1"/>
                      </a:solidFill>
                      <a:prstDash val="solid"/>
                      <a:round/>
                      <a:headEnd type="none" w="med" len="med"/>
                      <a:tailEnd type="none" w="med" len="med"/>
                    </a:lnB>
                    <a:solidFill>
                      <a:srgbClr val="095D67"/>
                    </a:solidFill>
                  </a:tcPr>
                </a:tc>
                <a:tc>
                  <a:txBody>
                    <a:bodyPr anchor="t" rtlCol="false"/>
                    <a:lstStyle/>
                    <a:p>
                      <a:pPr algn="ctr">
                        <a:lnSpc>
                          <a:spcPts val="1960"/>
                        </a:lnSpc>
                        <a:defRPr/>
                      </a:pPr>
                      <a:r>
                        <a:rPr lang="en-US" sz="1400">
                          <a:solidFill>
                            <a:srgbClr val="FFFFFF"/>
                          </a:solidFill>
                          <a:latin typeface="Canva Sans"/>
                          <a:ea typeface="Canva Sans"/>
                          <a:cs typeface="Canva Sans"/>
                          <a:sym typeface="Canva Sans"/>
                        </a:rPr>
                        <a:t>Dr. Mark James</a:t>
                      </a:r>
                      <a:endParaRPr lang="en-US" sz="1100"/>
                    </a:p>
                  </a:txBody>
                  <a:tcPr marL="190500" marR="190500" marT="190500" marB="190500" anchor="ctr">
                    <a:lnL cmpd="sng" algn="ctr" cap="flat" w="57150">
                      <a:solidFill>
                        <a:srgbClr val="095D67"/>
                      </a:solidFill>
                      <a:prstDash val="solid"/>
                      <a:round/>
                      <a:headEnd type="none" w="med" len="med"/>
                      <a:tailEnd type="none" w="med" len="med"/>
                    </a:lnL>
                    <a:lnR cmpd="sng" algn="ctr" cap="flat" w="57150">
                      <a:solidFill>
                        <a:srgbClr val="095D67"/>
                      </a:solidFill>
                      <a:prstDash val="solid"/>
                      <a:round/>
                      <a:headEnd type="none" w="med" len="med"/>
                      <a:tailEnd type="none" w="med" len="med"/>
                    </a:lnR>
                    <a:lnT cmpd="sng" algn="ctr" cap="flat" w="57150">
                      <a:solidFill>
                        <a:srgbClr val="095D67"/>
                      </a:solidFill>
                      <a:prstDash val="solid"/>
                      <a:round/>
                      <a:headEnd type="none" w="med" len="med"/>
                      <a:tailEnd type="none" w="med" len="med"/>
                    </a:lnT>
                    <a:lnB cmpd="sng" algn="ctr" cap="flat" w="57150">
                      <a:solidFill>
                        <a:srgbClr val="095D67"/>
                      </a:solidFill>
                      <a:prstDash val="solid"/>
                      <a:round/>
                      <a:headEnd type="none" w="med" len="med"/>
                      <a:tailEnd type="none" w="med" len="med"/>
                    </a:lnB>
                    <a:solidFill>
                      <a:srgbClr val="5E97A1"/>
                    </a:solidFill>
                  </a:tcPr>
                </a:tc>
              </a:tr>
              <a:tr h="1242550">
                <a:tc>
                  <a:txBody>
                    <a:bodyPr anchor="t" rtlCol="false"/>
                    <a:lstStyle/>
                    <a:p>
                      <a:pPr algn="ctr">
                        <a:lnSpc>
                          <a:spcPts val="2100"/>
                        </a:lnSpc>
                        <a:defRPr/>
                      </a:pPr>
                      <a:r>
                        <a:rPr lang="en-US" sz="1500" b="true">
                          <a:solidFill>
                            <a:srgbClr val="FFFFFF"/>
                          </a:solidFill>
                          <a:latin typeface="Canva Sans Bold"/>
                          <a:ea typeface="Canva Sans Bold"/>
                          <a:cs typeface="Canva Sans Bold"/>
                          <a:sym typeface="Canva Sans Bold"/>
                        </a:rPr>
                        <a:t>Port McNeill and Port Hardy Hospitals</a:t>
                      </a:r>
                      <a:endParaRPr lang="en-US" sz="1100"/>
                    </a:p>
                  </a:txBody>
                  <a:tcPr marL="190500" marR="190500" marT="190500" marB="190500" anchor="ctr">
                    <a:lnL cmpd="sng" algn="ctr" cap="flat" w="57150">
                      <a:solidFill>
                        <a:srgbClr val="5E97A1"/>
                      </a:solidFill>
                      <a:prstDash val="solid"/>
                      <a:round/>
                      <a:headEnd type="none" w="med" len="med"/>
                      <a:tailEnd type="none" w="med" len="med"/>
                    </a:lnL>
                    <a:lnR cmpd="sng" algn="ctr" cap="flat" w="57150">
                      <a:solidFill>
                        <a:srgbClr val="5E97A1"/>
                      </a:solidFill>
                      <a:prstDash val="solid"/>
                      <a:round/>
                      <a:headEnd type="none" w="med" len="med"/>
                      <a:tailEnd type="none" w="med" len="med"/>
                    </a:lnR>
                    <a:lnT cmpd="sng" algn="ctr" cap="flat" w="57150">
                      <a:solidFill>
                        <a:srgbClr val="5E97A1"/>
                      </a:solidFill>
                      <a:prstDash val="solid"/>
                      <a:round/>
                      <a:headEnd type="none" w="med" len="med"/>
                      <a:tailEnd type="none" w="med" len="med"/>
                    </a:lnT>
                    <a:lnB cmpd="sng" algn="ctr" cap="flat" w="57150">
                      <a:solidFill>
                        <a:srgbClr val="5E97A1"/>
                      </a:solidFill>
                      <a:prstDash val="solid"/>
                      <a:round/>
                      <a:headEnd type="none" w="med" len="med"/>
                      <a:tailEnd type="none" w="med" len="med"/>
                    </a:lnB>
                    <a:solidFill>
                      <a:srgbClr val="095D67"/>
                    </a:solidFill>
                  </a:tcPr>
                </a:tc>
                <a:tc>
                  <a:txBody>
                    <a:bodyPr anchor="t" rtlCol="false"/>
                    <a:lstStyle/>
                    <a:p>
                      <a:pPr algn="ctr">
                        <a:lnSpc>
                          <a:spcPts val="2100"/>
                        </a:lnSpc>
                        <a:defRPr/>
                      </a:pPr>
                      <a:r>
                        <a:rPr lang="en-US" sz="1500">
                          <a:solidFill>
                            <a:srgbClr val="FFFFFF"/>
                          </a:solidFill>
                          <a:latin typeface="Canva Sans"/>
                          <a:ea typeface="Canva Sans"/>
                          <a:cs typeface="Canva Sans"/>
                          <a:sym typeface="Canva Sans"/>
                        </a:rPr>
                        <a:t>Dr. Evan Rogers</a:t>
                      </a:r>
                      <a:endParaRPr lang="en-US" sz="1100"/>
                    </a:p>
                  </a:txBody>
                  <a:tcPr marL="190500" marR="190500" marT="190500" marB="190500" anchor="ctr">
                    <a:lnL cmpd="sng" algn="ctr" cap="flat" w="57150">
                      <a:solidFill>
                        <a:srgbClr val="095D67"/>
                      </a:solidFill>
                      <a:prstDash val="solid"/>
                      <a:round/>
                      <a:headEnd type="none" w="med" len="med"/>
                      <a:tailEnd type="none" w="med" len="med"/>
                    </a:lnL>
                    <a:lnR cmpd="sng" algn="ctr" cap="flat" w="57150">
                      <a:solidFill>
                        <a:srgbClr val="095D67"/>
                      </a:solidFill>
                      <a:prstDash val="solid"/>
                      <a:round/>
                      <a:headEnd type="none" w="med" len="med"/>
                      <a:tailEnd type="none" w="med" len="med"/>
                    </a:lnR>
                    <a:lnT cmpd="sng" algn="ctr" cap="flat" w="57150">
                      <a:solidFill>
                        <a:srgbClr val="095D67"/>
                      </a:solidFill>
                      <a:prstDash val="solid"/>
                      <a:round/>
                      <a:headEnd type="none" w="med" len="med"/>
                      <a:tailEnd type="none" w="med" len="med"/>
                    </a:lnT>
                    <a:lnB cmpd="sng" algn="ctr" cap="flat" w="57150">
                      <a:solidFill>
                        <a:srgbClr val="095D67"/>
                      </a:solidFill>
                      <a:prstDash val="solid"/>
                      <a:round/>
                      <a:headEnd type="none" w="med" len="med"/>
                      <a:tailEnd type="none" w="med" len="med"/>
                    </a:lnB>
                    <a:solidFill>
                      <a:srgbClr val="5E97A1"/>
                    </a:solidFill>
                  </a:tcPr>
                </a:tc>
              </a:tr>
              <a:tr h="987383">
                <a:tc>
                  <a:txBody>
                    <a:bodyPr anchor="t" rtlCol="false"/>
                    <a:lstStyle/>
                    <a:p>
                      <a:pPr algn="ctr">
                        <a:lnSpc>
                          <a:spcPts val="2239"/>
                        </a:lnSpc>
                        <a:defRPr/>
                      </a:pPr>
                      <a:r>
                        <a:rPr lang="en-US" sz="1599" b="true">
                          <a:solidFill>
                            <a:srgbClr val="FFFFFF"/>
                          </a:solidFill>
                          <a:latin typeface="Canva Sans Bold"/>
                          <a:ea typeface="Canva Sans Bold"/>
                          <a:cs typeface="Canva Sans Bold"/>
                          <a:sym typeface="Canva Sans Bold"/>
                        </a:rPr>
                        <a:t>Saanich Peninsula Hospital</a:t>
                      </a:r>
                      <a:endParaRPr lang="en-US" sz="1100"/>
                    </a:p>
                  </a:txBody>
                  <a:tcPr marL="190500" marR="190500" marT="190500" marB="190500" anchor="ctr">
                    <a:lnL cmpd="sng" algn="ctr" cap="flat" w="57150">
                      <a:solidFill>
                        <a:srgbClr val="5E97A1"/>
                      </a:solidFill>
                      <a:prstDash val="solid"/>
                      <a:round/>
                      <a:headEnd type="none" w="med" len="med"/>
                      <a:tailEnd type="none" w="med" len="med"/>
                    </a:lnL>
                    <a:lnR cmpd="sng" algn="ctr" cap="flat" w="57150">
                      <a:solidFill>
                        <a:srgbClr val="5E97A1"/>
                      </a:solidFill>
                      <a:prstDash val="solid"/>
                      <a:round/>
                      <a:headEnd type="none" w="med" len="med"/>
                      <a:tailEnd type="none" w="med" len="med"/>
                    </a:lnR>
                    <a:lnT cmpd="sng" algn="ctr" cap="flat" w="57150">
                      <a:solidFill>
                        <a:srgbClr val="5E97A1"/>
                      </a:solidFill>
                      <a:prstDash val="solid"/>
                      <a:round/>
                      <a:headEnd type="none" w="med" len="med"/>
                      <a:tailEnd type="none" w="med" len="med"/>
                    </a:lnT>
                    <a:lnB cmpd="sng" algn="ctr" cap="flat" w="57150">
                      <a:solidFill>
                        <a:srgbClr val="5E97A1"/>
                      </a:solidFill>
                      <a:prstDash val="solid"/>
                      <a:round/>
                      <a:headEnd type="none" w="med" len="med"/>
                      <a:tailEnd type="none" w="med" len="med"/>
                    </a:lnB>
                    <a:solidFill>
                      <a:srgbClr val="095D67"/>
                    </a:solidFill>
                  </a:tcPr>
                </a:tc>
                <a:tc>
                  <a:txBody>
                    <a:bodyPr anchor="t" rtlCol="false"/>
                    <a:lstStyle/>
                    <a:p>
                      <a:pPr algn="ctr">
                        <a:lnSpc>
                          <a:spcPts val="1960"/>
                        </a:lnSpc>
                        <a:defRPr/>
                      </a:pPr>
                      <a:r>
                        <a:rPr lang="en-US" sz="1400">
                          <a:solidFill>
                            <a:srgbClr val="FFFFFF"/>
                          </a:solidFill>
                          <a:latin typeface="Canva Sans"/>
                          <a:ea typeface="Canva Sans"/>
                          <a:cs typeface="Canva Sans"/>
                          <a:sym typeface="Canva Sans"/>
                        </a:rPr>
                        <a:t>Dr. Brendon Irvine</a:t>
                      </a:r>
                      <a:endParaRPr lang="en-US" sz="1100"/>
                    </a:p>
                  </a:txBody>
                  <a:tcPr marL="190500" marR="190500" marT="190500" marB="190500" anchor="ctr">
                    <a:lnL cmpd="sng" algn="ctr" cap="flat" w="57150">
                      <a:solidFill>
                        <a:srgbClr val="095D67"/>
                      </a:solidFill>
                      <a:prstDash val="solid"/>
                      <a:round/>
                      <a:headEnd type="none" w="med" len="med"/>
                      <a:tailEnd type="none" w="med" len="med"/>
                    </a:lnL>
                    <a:lnR cmpd="sng" algn="ctr" cap="flat" w="57150">
                      <a:solidFill>
                        <a:srgbClr val="095D67"/>
                      </a:solidFill>
                      <a:prstDash val="solid"/>
                      <a:round/>
                      <a:headEnd type="none" w="med" len="med"/>
                      <a:tailEnd type="none" w="med" len="med"/>
                    </a:lnR>
                    <a:lnT cmpd="sng" algn="ctr" cap="flat" w="57150">
                      <a:solidFill>
                        <a:srgbClr val="095D67"/>
                      </a:solidFill>
                      <a:prstDash val="solid"/>
                      <a:round/>
                      <a:headEnd type="none" w="med" len="med"/>
                      <a:tailEnd type="none" w="med" len="med"/>
                    </a:lnT>
                    <a:lnB cmpd="sng" algn="ctr" cap="flat" w="57150">
                      <a:solidFill>
                        <a:srgbClr val="095D67"/>
                      </a:solidFill>
                      <a:prstDash val="solid"/>
                      <a:round/>
                      <a:headEnd type="none" w="med" len="med"/>
                      <a:tailEnd type="none" w="med" len="med"/>
                    </a:lnB>
                    <a:solidFill>
                      <a:srgbClr val="5E97A1"/>
                    </a:solidFill>
                  </a:tcPr>
                </a:tc>
              </a:tr>
              <a:tr h="1303036">
                <a:tc>
                  <a:txBody>
                    <a:bodyPr anchor="t" rtlCol="false"/>
                    <a:lstStyle/>
                    <a:p>
                      <a:pPr algn="ctr">
                        <a:lnSpc>
                          <a:spcPts val="2239"/>
                        </a:lnSpc>
                        <a:defRPr/>
                      </a:pPr>
                      <a:r>
                        <a:rPr lang="en-US" sz="1599" b="true">
                          <a:solidFill>
                            <a:srgbClr val="FFFFFF"/>
                          </a:solidFill>
                          <a:latin typeface="Canva Sans Bold"/>
                          <a:ea typeface="Canva Sans Bold"/>
                          <a:cs typeface="Canva Sans Bold"/>
                          <a:sym typeface="Canva Sans Bold"/>
                        </a:rPr>
                        <a:t>South Island LMAs (VGH, GRH, RJH)</a:t>
                      </a:r>
                      <a:endParaRPr lang="en-US" sz="1100"/>
                    </a:p>
                  </a:txBody>
                  <a:tcPr marL="190500" marR="190500" marT="190500" marB="190500" anchor="ctr">
                    <a:lnL cmpd="sng" algn="ctr" cap="flat" w="57150">
                      <a:solidFill>
                        <a:srgbClr val="5E97A1"/>
                      </a:solidFill>
                      <a:prstDash val="solid"/>
                      <a:round/>
                      <a:headEnd type="none" w="med" len="med"/>
                      <a:tailEnd type="none" w="med" len="med"/>
                    </a:lnL>
                    <a:lnR cmpd="sng" algn="ctr" cap="flat" w="57150">
                      <a:solidFill>
                        <a:srgbClr val="5E97A1"/>
                      </a:solidFill>
                      <a:prstDash val="solid"/>
                      <a:round/>
                      <a:headEnd type="none" w="med" len="med"/>
                      <a:tailEnd type="none" w="med" len="med"/>
                    </a:lnR>
                    <a:lnT cmpd="sng" algn="ctr" cap="flat" w="57150">
                      <a:solidFill>
                        <a:srgbClr val="5E97A1"/>
                      </a:solidFill>
                      <a:prstDash val="solid"/>
                      <a:round/>
                      <a:headEnd type="none" w="med" len="med"/>
                      <a:tailEnd type="none" w="med" len="med"/>
                    </a:lnT>
                    <a:lnB cmpd="sng" algn="ctr" cap="flat" w="57150">
                      <a:solidFill>
                        <a:srgbClr val="5E97A1"/>
                      </a:solidFill>
                      <a:prstDash val="solid"/>
                      <a:round/>
                      <a:headEnd type="none" w="med" len="med"/>
                      <a:tailEnd type="none" w="med" len="med"/>
                    </a:lnB>
                    <a:solidFill>
                      <a:srgbClr val="095D67"/>
                    </a:solidFill>
                  </a:tcPr>
                </a:tc>
                <a:tc>
                  <a:txBody>
                    <a:bodyPr anchor="t" rtlCol="false"/>
                    <a:lstStyle/>
                    <a:p>
                      <a:pPr algn="ctr">
                        <a:lnSpc>
                          <a:spcPts val="1960"/>
                        </a:lnSpc>
                        <a:defRPr/>
                      </a:pPr>
                      <a:r>
                        <a:rPr lang="en-US" sz="1400">
                          <a:solidFill>
                            <a:srgbClr val="FFFFFF"/>
                          </a:solidFill>
                          <a:latin typeface="Canva Sans"/>
                          <a:ea typeface="Canva Sans"/>
                          <a:cs typeface="Canva Sans"/>
                          <a:sym typeface="Canva Sans"/>
                        </a:rPr>
                        <a:t>Drs. Chloe Lemire-Elmore, &amp; Brian McArdle</a:t>
                      </a:r>
                      <a:endParaRPr lang="en-US" sz="1100"/>
                    </a:p>
                  </a:txBody>
                  <a:tcPr marL="190500" marR="190500" marT="190500" marB="190500" anchor="ctr">
                    <a:lnL cmpd="sng" algn="ctr" cap="flat" w="57150">
                      <a:solidFill>
                        <a:srgbClr val="095D67"/>
                      </a:solidFill>
                      <a:prstDash val="solid"/>
                      <a:round/>
                      <a:headEnd type="none" w="med" len="med"/>
                      <a:tailEnd type="none" w="med" len="med"/>
                    </a:lnL>
                    <a:lnR cmpd="sng" algn="ctr" cap="flat" w="57150">
                      <a:solidFill>
                        <a:srgbClr val="095D67"/>
                      </a:solidFill>
                      <a:prstDash val="solid"/>
                      <a:round/>
                      <a:headEnd type="none" w="med" len="med"/>
                      <a:tailEnd type="none" w="med" len="med"/>
                    </a:lnR>
                    <a:lnT cmpd="sng" algn="ctr" cap="flat" w="57150">
                      <a:solidFill>
                        <a:srgbClr val="095D67"/>
                      </a:solidFill>
                      <a:prstDash val="solid"/>
                      <a:round/>
                      <a:headEnd type="none" w="med" len="med"/>
                      <a:tailEnd type="none" w="med" len="med"/>
                    </a:lnT>
                    <a:lnB cmpd="sng" algn="ctr" cap="flat" w="57150">
                      <a:solidFill>
                        <a:srgbClr val="095D67"/>
                      </a:solidFill>
                      <a:prstDash val="solid"/>
                      <a:round/>
                      <a:headEnd type="none" w="med" len="med"/>
                      <a:tailEnd type="none" w="med" len="med"/>
                    </a:lnB>
                    <a:solidFill>
                      <a:srgbClr val="5E97A1"/>
                    </a:solidFill>
                  </a:tcPr>
                </a:tc>
              </a:tr>
              <a:tr h="993462">
                <a:tc>
                  <a:txBody>
                    <a:bodyPr anchor="t" rtlCol="false"/>
                    <a:lstStyle/>
                    <a:p>
                      <a:pPr algn="ctr">
                        <a:lnSpc>
                          <a:spcPts val="2239"/>
                        </a:lnSpc>
                        <a:defRPr/>
                      </a:pPr>
                      <a:r>
                        <a:rPr lang="en-US" sz="1599" b="true">
                          <a:solidFill>
                            <a:srgbClr val="FFFFFF"/>
                          </a:solidFill>
                          <a:latin typeface="Canva Sans Bold"/>
                          <a:ea typeface="Canva Sans Bold"/>
                          <a:cs typeface="Canva Sans Bold"/>
                          <a:sym typeface="Canva Sans Bold"/>
                        </a:rPr>
                        <a:t>Tofino General Hospital</a:t>
                      </a:r>
                      <a:endParaRPr lang="en-US" sz="1100"/>
                    </a:p>
                  </a:txBody>
                  <a:tcPr marL="190500" marR="190500" marT="190500" marB="190500" anchor="ctr">
                    <a:lnL cmpd="sng" algn="ctr" cap="flat" w="57150">
                      <a:solidFill>
                        <a:srgbClr val="5E97A1"/>
                      </a:solidFill>
                      <a:prstDash val="solid"/>
                      <a:round/>
                      <a:headEnd type="none" w="med" len="med"/>
                      <a:tailEnd type="none" w="med" len="med"/>
                    </a:lnL>
                    <a:lnR cmpd="sng" algn="ctr" cap="flat" w="57150">
                      <a:solidFill>
                        <a:srgbClr val="5E97A1"/>
                      </a:solidFill>
                      <a:prstDash val="solid"/>
                      <a:round/>
                      <a:headEnd type="none" w="med" len="med"/>
                      <a:tailEnd type="none" w="med" len="med"/>
                    </a:lnR>
                    <a:lnT cmpd="sng" algn="ctr" cap="flat" w="57150">
                      <a:solidFill>
                        <a:srgbClr val="5E97A1"/>
                      </a:solidFill>
                      <a:prstDash val="solid"/>
                      <a:round/>
                      <a:headEnd type="none" w="med" len="med"/>
                      <a:tailEnd type="none" w="med" len="med"/>
                    </a:lnT>
                    <a:lnB cmpd="sng" algn="ctr" cap="flat" w="57150">
                      <a:solidFill>
                        <a:srgbClr val="5E97A1"/>
                      </a:solidFill>
                      <a:prstDash val="solid"/>
                      <a:round/>
                      <a:headEnd type="none" w="med" len="med"/>
                      <a:tailEnd type="none" w="med" len="med"/>
                    </a:lnB>
                    <a:solidFill>
                      <a:srgbClr val="095D67"/>
                    </a:solidFill>
                  </a:tcPr>
                </a:tc>
                <a:tc>
                  <a:txBody>
                    <a:bodyPr anchor="t" rtlCol="false"/>
                    <a:lstStyle/>
                    <a:p>
                      <a:pPr algn="ctr">
                        <a:lnSpc>
                          <a:spcPts val="1960"/>
                        </a:lnSpc>
                        <a:defRPr/>
                      </a:pPr>
                      <a:r>
                        <a:rPr lang="en-US" sz="1400">
                          <a:solidFill>
                            <a:srgbClr val="FFFFFF"/>
                          </a:solidFill>
                          <a:latin typeface="Canva Sans"/>
                          <a:ea typeface="Canva Sans"/>
                          <a:cs typeface="Canva Sans"/>
                          <a:sym typeface="Canva Sans"/>
                        </a:rPr>
                        <a:t>Dr. Carrie Marshall</a:t>
                      </a:r>
                      <a:endParaRPr lang="en-US" sz="1100"/>
                    </a:p>
                  </a:txBody>
                  <a:tcPr marL="190500" marR="190500" marT="190500" marB="190500" anchor="ctr">
                    <a:lnL cmpd="sng" algn="ctr" cap="flat" w="57150">
                      <a:solidFill>
                        <a:srgbClr val="095D67"/>
                      </a:solidFill>
                      <a:prstDash val="solid"/>
                      <a:round/>
                      <a:headEnd type="none" w="med" len="med"/>
                      <a:tailEnd type="none" w="med" len="med"/>
                    </a:lnL>
                    <a:lnR cmpd="sng" algn="ctr" cap="flat" w="57150">
                      <a:solidFill>
                        <a:srgbClr val="095D67"/>
                      </a:solidFill>
                      <a:prstDash val="solid"/>
                      <a:round/>
                      <a:headEnd type="none" w="med" len="med"/>
                      <a:tailEnd type="none" w="med" len="med"/>
                    </a:lnR>
                    <a:lnT cmpd="sng" algn="ctr" cap="flat" w="57150">
                      <a:solidFill>
                        <a:srgbClr val="095D67"/>
                      </a:solidFill>
                      <a:prstDash val="solid"/>
                      <a:round/>
                      <a:headEnd type="none" w="med" len="med"/>
                      <a:tailEnd type="none" w="med" len="med"/>
                    </a:lnT>
                    <a:lnB cmpd="sng" algn="ctr" cap="flat" w="57150">
                      <a:solidFill>
                        <a:srgbClr val="095D67"/>
                      </a:solidFill>
                      <a:prstDash val="solid"/>
                      <a:round/>
                      <a:headEnd type="none" w="med" len="med"/>
                      <a:tailEnd type="none" w="med" len="med"/>
                    </a:lnB>
                    <a:solidFill>
                      <a:srgbClr val="5E97A1"/>
                    </a:solidFill>
                  </a:tcPr>
                </a:tc>
              </a:tr>
              <a:tr h="943006">
                <a:tc>
                  <a:txBody>
                    <a:bodyPr anchor="t" rtlCol="false"/>
                    <a:lstStyle/>
                    <a:p>
                      <a:pPr algn="ctr">
                        <a:lnSpc>
                          <a:spcPts val="2239"/>
                        </a:lnSpc>
                        <a:defRPr/>
                      </a:pPr>
                      <a:r>
                        <a:rPr lang="en-US" sz="1599" b="true">
                          <a:solidFill>
                            <a:srgbClr val="FFFFFF"/>
                          </a:solidFill>
                          <a:latin typeface="Canva Sans Bold"/>
                          <a:ea typeface="Canva Sans Bold"/>
                          <a:cs typeface="Canva Sans Bold"/>
                          <a:sym typeface="Canva Sans Bold"/>
                        </a:rPr>
                        <a:t>West Coast General Hospital</a:t>
                      </a:r>
                      <a:endParaRPr lang="en-US" sz="1100"/>
                    </a:p>
                  </a:txBody>
                  <a:tcPr marL="190500" marR="190500" marT="190500" marB="190500" anchor="ctr">
                    <a:lnL cmpd="sng" algn="ctr" cap="flat" w="57150">
                      <a:solidFill>
                        <a:srgbClr val="5E97A1"/>
                      </a:solidFill>
                      <a:prstDash val="solid"/>
                      <a:round/>
                      <a:headEnd type="none" w="med" len="med"/>
                      <a:tailEnd type="none" w="med" len="med"/>
                    </a:lnL>
                    <a:lnR cmpd="sng" algn="ctr" cap="flat" w="57150">
                      <a:solidFill>
                        <a:srgbClr val="5E97A1"/>
                      </a:solidFill>
                      <a:prstDash val="solid"/>
                      <a:round/>
                      <a:headEnd type="none" w="med" len="med"/>
                      <a:tailEnd type="none" w="med" len="med"/>
                    </a:lnR>
                    <a:lnT cmpd="sng" algn="ctr" cap="flat" w="57150">
                      <a:solidFill>
                        <a:srgbClr val="5E97A1"/>
                      </a:solidFill>
                      <a:prstDash val="solid"/>
                      <a:round/>
                      <a:headEnd type="none" w="med" len="med"/>
                      <a:tailEnd type="none" w="med" len="med"/>
                    </a:lnT>
                    <a:lnB cmpd="sng" algn="ctr" cap="flat" w="57150">
                      <a:solidFill>
                        <a:srgbClr val="5E97A1"/>
                      </a:solidFill>
                      <a:prstDash val="solid"/>
                      <a:round/>
                      <a:headEnd type="none" w="med" len="med"/>
                      <a:tailEnd type="none" w="med" len="med"/>
                    </a:lnB>
                    <a:solidFill>
                      <a:srgbClr val="095D67"/>
                    </a:solidFill>
                  </a:tcPr>
                </a:tc>
                <a:tc>
                  <a:txBody>
                    <a:bodyPr anchor="t" rtlCol="false"/>
                    <a:lstStyle/>
                    <a:p>
                      <a:pPr algn="ctr">
                        <a:lnSpc>
                          <a:spcPts val="1960"/>
                        </a:lnSpc>
                        <a:defRPr/>
                      </a:pPr>
                      <a:r>
                        <a:rPr lang="en-US" sz="1400">
                          <a:solidFill>
                            <a:srgbClr val="FFFFFF"/>
                          </a:solidFill>
                          <a:latin typeface="Canva Sans"/>
                          <a:ea typeface="Canva Sans"/>
                          <a:cs typeface="Canva Sans"/>
                          <a:sym typeface="Canva Sans"/>
                        </a:rPr>
                        <a:t>vacant</a:t>
                      </a:r>
                      <a:endParaRPr lang="en-US" sz="1100"/>
                    </a:p>
                  </a:txBody>
                  <a:tcPr marL="190500" marR="190500" marT="190500" marB="190500" anchor="ctr">
                    <a:lnL cmpd="sng" algn="ctr" cap="flat" w="57150">
                      <a:solidFill>
                        <a:srgbClr val="095D67"/>
                      </a:solidFill>
                      <a:prstDash val="solid"/>
                      <a:round/>
                      <a:headEnd type="none" w="med" len="med"/>
                      <a:tailEnd type="none" w="med" len="med"/>
                    </a:lnL>
                    <a:lnR cmpd="sng" algn="ctr" cap="flat" w="57150">
                      <a:solidFill>
                        <a:srgbClr val="095D67"/>
                      </a:solidFill>
                      <a:prstDash val="solid"/>
                      <a:round/>
                      <a:headEnd type="none" w="med" len="med"/>
                      <a:tailEnd type="none" w="med" len="med"/>
                    </a:lnR>
                    <a:lnT cmpd="sng" algn="ctr" cap="flat" w="57150">
                      <a:solidFill>
                        <a:srgbClr val="095D67"/>
                      </a:solidFill>
                      <a:prstDash val="solid"/>
                      <a:round/>
                      <a:headEnd type="none" w="med" len="med"/>
                      <a:tailEnd type="none" w="med" len="med"/>
                    </a:lnT>
                    <a:lnB cmpd="sng" algn="ctr" cap="flat" w="57150">
                      <a:solidFill>
                        <a:srgbClr val="095D67"/>
                      </a:solidFill>
                      <a:prstDash val="solid"/>
                      <a:round/>
                      <a:headEnd type="none" w="med" len="med"/>
                      <a:tailEnd type="none" w="med" len="med"/>
                    </a:lnB>
                    <a:solidFill>
                      <a:srgbClr val="5E97A1"/>
                    </a:solidFill>
                  </a:tcPr>
                </a:tc>
              </a:tr>
            </a:tbl>
          </a:graphicData>
        </a:graphic>
      </p:graphicFrame>
    </p:spTree>
  </p:cSld>
  <p:clrMapOvr>
    <a:masterClrMapping/>
  </p:clrMapOvr>
</p:sld>
</file>

<file path=ppt/slides/slide1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404973"/>
            <a:ext cx="1635199" cy="10691973"/>
            <a:chOff x="0" y="0"/>
            <a:chExt cx="430670" cy="2815993"/>
          </a:xfrm>
        </p:grpSpPr>
        <p:sp>
          <p:nvSpPr>
            <p:cNvPr name="Freeform 3" id="3"/>
            <p:cNvSpPr/>
            <p:nvPr/>
          </p:nvSpPr>
          <p:spPr>
            <a:xfrm flipH="false" flipV="false" rot="0">
              <a:off x="0" y="0"/>
              <a:ext cx="430670" cy="2815993"/>
            </a:xfrm>
            <a:custGeom>
              <a:avLst/>
              <a:gdLst/>
              <a:ahLst/>
              <a:cxnLst/>
              <a:rect r="r" b="b" t="t" l="l"/>
              <a:pathLst>
                <a:path h="2815993" w="430670">
                  <a:moveTo>
                    <a:pt x="0" y="0"/>
                  </a:moveTo>
                  <a:lnTo>
                    <a:pt x="430670" y="0"/>
                  </a:lnTo>
                  <a:lnTo>
                    <a:pt x="430670" y="2815993"/>
                  </a:lnTo>
                  <a:lnTo>
                    <a:pt x="0" y="2815993"/>
                  </a:lnTo>
                  <a:close/>
                </a:path>
              </a:pathLst>
            </a:custGeom>
            <a:solidFill>
              <a:srgbClr val="095D67"/>
            </a:solidFill>
          </p:spPr>
        </p:sp>
        <p:sp>
          <p:nvSpPr>
            <p:cNvPr name="TextBox 4" id="4"/>
            <p:cNvSpPr txBox="true"/>
            <p:nvPr/>
          </p:nvSpPr>
          <p:spPr>
            <a:xfrm>
              <a:off x="0" y="-85725"/>
              <a:ext cx="430670" cy="2901718"/>
            </a:xfrm>
            <a:prstGeom prst="rect">
              <a:avLst/>
            </a:prstGeom>
          </p:spPr>
          <p:txBody>
            <a:bodyPr anchor="ctr" rtlCol="false" tIns="50800" lIns="50800" bIns="50800" rIns="50800"/>
            <a:lstStyle/>
            <a:p>
              <a:pPr algn="ctr">
                <a:lnSpc>
                  <a:spcPts val="2923"/>
                </a:lnSpc>
              </a:pPr>
            </a:p>
          </p:txBody>
        </p:sp>
      </p:grpSp>
      <p:sp>
        <p:nvSpPr>
          <p:cNvPr name="TextBox 5" id="5"/>
          <p:cNvSpPr txBox="true"/>
          <p:nvPr/>
        </p:nvSpPr>
        <p:spPr>
          <a:xfrm rot="0">
            <a:off x="2650716" y="389660"/>
            <a:ext cx="12544132" cy="1002664"/>
          </a:xfrm>
          <a:prstGeom prst="rect">
            <a:avLst/>
          </a:prstGeom>
        </p:spPr>
        <p:txBody>
          <a:bodyPr anchor="t" rtlCol="false" tIns="0" lIns="0" bIns="0" rIns="0">
            <a:spAutoFit/>
          </a:bodyPr>
          <a:lstStyle/>
          <a:p>
            <a:pPr algn="l">
              <a:lnSpc>
                <a:spcPts val="8260"/>
              </a:lnSpc>
            </a:pPr>
            <a:r>
              <a:rPr lang="en-US" sz="5900" spc="548">
                <a:solidFill>
                  <a:srgbClr val="000000"/>
                </a:solidFill>
                <a:latin typeface="Anton"/>
                <a:ea typeface="Anton"/>
                <a:cs typeface="Anton"/>
                <a:sym typeface="Anton"/>
              </a:rPr>
              <a:t>Medical Staff Associations (MSAs)</a:t>
            </a:r>
          </a:p>
        </p:txBody>
      </p:sp>
      <p:grpSp>
        <p:nvGrpSpPr>
          <p:cNvPr name="Group 6" id="6"/>
          <p:cNvGrpSpPr/>
          <p:nvPr/>
        </p:nvGrpSpPr>
        <p:grpSpPr>
          <a:xfrm rot="0">
            <a:off x="2650716" y="2138475"/>
            <a:ext cx="14593719" cy="7658960"/>
            <a:chOff x="0" y="0"/>
            <a:chExt cx="19458292" cy="10211947"/>
          </a:xfrm>
        </p:grpSpPr>
        <p:sp>
          <p:nvSpPr>
            <p:cNvPr name="TextBox 7" id="7"/>
            <p:cNvSpPr txBox="true"/>
            <p:nvPr/>
          </p:nvSpPr>
          <p:spPr>
            <a:xfrm rot="0">
              <a:off x="0" y="-85725"/>
              <a:ext cx="19216334" cy="890059"/>
            </a:xfrm>
            <a:prstGeom prst="rect">
              <a:avLst/>
            </a:prstGeom>
          </p:spPr>
          <p:txBody>
            <a:bodyPr anchor="t" rtlCol="false" tIns="0" lIns="0" bIns="0" rIns="0">
              <a:spAutoFit/>
            </a:bodyPr>
            <a:lstStyle/>
            <a:p>
              <a:pPr algn="l">
                <a:lnSpc>
                  <a:spcPts val="5599"/>
                </a:lnSpc>
              </a:pPr>
              <a:r>
                <a:rPr lang="en-US" sz="3999">
                  <a:solidFill>
                    <a:srgbClr val="00395B"/>
                  </a:solidFill>
                  <a:latin typeface="Bebas Neue"/>
                  <a:ea typeface="Bebas Neue"/>
                  <a:cs typeface="Bebas Neue"/>
                  <a:sym typeface="Bebas Neue"/>
                </a:rPr>
                <a:t>11 Medical staff associations across Island health </a:t>
              </a:r>
            </a:p>
          </p:txBody>
        </p:sp>
        <p:sp>
          <p:nvSpPr>
            <p:cNvPr name="TextBox 8" id="8"/>
            <p:cNvSpPr txBox="true"/>
            <p:nvPr/>
          </p:nvSpPr>
          <p:spPr>
            <a:xfrm rot="0">
              <a:off x="990237" y="812508"/>
              <a:ext cx="18468055" cy="9399439"/>
            </a:xfrm>
            <a:prstGeom prst="rect">
              <a:avLst/>
            </a:prstGeom>
          </p:spPr>
          <p:txBody>
            <a:bodyPr anchor="t" rtlCol="false" tIns="0" lIns="0" bIns="0" rIns="0">
              <a:spAutoFit/>
            </a:bodyPr>
            <a:lstStyle/>
            <a:p>
              <a:pPr algn="l" marL="561341" indent="-280670" lvl="1">
                <a:lnSpc>
                  <a:spcPts val="5174"/>
                </a:lnSpc>
                <a:buFont typeface="Arial"/>
                <a:buChar char="•"/>
              </a:pPr>
              <a:r>
                <a:rPr lang="en-US" sz="2600">
                  <a:solidFill>
                    <a:srgbClr val="646D6E"/>
                  </a:solidFill>
                  <a:latin typeface="Calibri (MS)"/>
                  <a:ea typeface="Calibri (MS)"/>
                  <a:cs typeface="Calibri (MS)"/>
                  <a:sym typeface="Calibri (MS)"/>
                </a:rPr>
                <a:t>Nanaimo Medical Staff Engagement Society</a:t>
              </a:r>
            </a:p>
            <a:p>
              <a:pPr algn="l" marL="561341" indent="-280670" lvl="1">
                <a:lnSpc>
                  <a:spcPts val="5174"/>
                </a:lnSpc>
                <a:buFont typeface="Arial"/>
                <a:buChar char="•"/>
              </a:pPr>
              <a:r>
                <a:rPr lang="en-US" sz="2600">
                  <a:solidFill>
                    <a:srgbClr val="646D6E"/>
                  </a:solidFill>
                  <a:latin typeface="Calibri (MS)"/>
                  <a:ea typeface="Calibri (MS)"/>
                  <a:cs typeface="Calibri (MS)"/>
                  <a:sym typeface="Calibri (MS)"/>
                </a:rPr>
                <a:t>Cowichan District Medical Society</a:t>
              </a:r>
            </a:p>
            <a:p>
              <a:pPr algn="l" marL="561341" indent="-280670" lvl="1">
                <a:lnSpc>
                  <a:spcPts val="5174"/>
                </a:lnSpc>
                <a:buFont typeface="Arial"/>
                <a:buChar char="•"/>
              </a:pPr>
              <a:r>
                <a:rPr lang="en-US" sz="2600">
                  <a:solidFill>
                    <a:srgbClr val="646D6E"/>
                  </a:solidFill>
                  <a:latin typeface="Calibri (MS)"/>
                  <a:ea typeface="Calibri (MS)"/>
                  <a:cs typeface="Calibri (MS)"/>
                  <a:sym typeface="Calibri (MS)"/>
                </a:rPr>
                <a:t>Campbell River Medical Staff Engagement Initiative Society</a:t>
              </a:r>
            </a:p>
            <a:p>
              <a:pPr algn="l" marL="561341" indent="-280670" lvl="1">
                <a:lnSpc>
                  <a:spcPts val="5174"/>
                </a:lnSpc>
                <a:buFont typeface="Arial"/>
                <a:buChar char="•"/>
              </a:pPr>
              <a:r>
                <a:rPr lang="en-US" sz="2600">
                  <a:solidFill>
                    <a:srgbClr val="646D6E"/>
                  </a:solidFill>
                  <a:latin typeface="Calibri (MS)"/>
                  <a:ea typeface="Calibri (MS)"/>
                  <a:cs typeface="Calibri (MS)"/>
                  <a:sym typeface="Calibri (MS)"/>
                </a:rPr>
                <a:t>Physician Engagement Society of Comox and Courtenay</a:t>
              </a:r>
            </a:p>
            <a:p>
              <a:pPr algn="l" marL="561341" indent="-280670" lvl="1">
                <a:lnSpc>
                  <a:spcPts val="5174"/>
                </a:lnSpc>
                <a:buFont typeface="Arial"/>
                <a:buChar char="•"/>
              </a:pPr>
              <a:r>
                <a:rPr lang="en-US" sz="2600">
                  <a:solidFill>
                    <a:srgbClr val="646D6E"/>
                  </a:solidFill>
                  <a:latin typeface="Calibri (MS)"/>
                  <a:ea typeface="Calibri (MS)"/>
                  <a:cs typeface="Calibri (MS)"/>
                  <a:sym typeface="Calibri (MS)"/>
                </a:rPr>
                <a:t>Lady Minto Gulf Island MSA</a:t>
              </a:r>
            </a:p>
            <a:p>
              <a:pPr algn="l" marL="561341" indent="-280670" lvl="1">
                <a:lnSpc>
                  <a:spcPts val="5174"/>
                </a:lnSpc>
                <a:buFont typeface="Arial"/>
                <a:buChar char="•"/>
              </a:pPr>
              <a:r>
                <a:rPr lang="en-US" sz="2600">
                  <a:solidFill>
                    <a:srgbClr val="646D6E"/>
                  </a:solidFill>
                  <a:latin typeface="Calibri (MS)"/>
                  <a:ea typeface="Calibri (MS)"/>
                  <a:cs typeface="Calibri (MS)"/>
                  <a:sym typeface="Calibri (MS)"/>
                </a:rPr>
                <a:t>Mount Waddington Facility Engagement Committee</a:t>
              </a:r>
            </a:p>
            <a:p>
              <a:pPr algn="l" marL="561341" indent="-280670" lvl="1">
                <a:lnSpc>
                  <a:spcPts val="5174"/>
                </a:lnSpc>
                <a:buFont typeface="Arial"/>
                <a:buChar char="•"/>
              </a:pPr>
              <a:r>
                <a:rPr lang="en-US" sz="2600">
                  <a:solidFill>
                    <a:srgbClr val="646D6E"/>
                  </a:solidFill>
                  <a:latin typeface="Calibri (MS)"/>
                  <a:ea typeface="Calibri (MS)"/>
                  <a:cs typeface="Calibri (MS)"/>
                  <a:sym typeface="Calibri (MS)"/>
                </a:rPr>
                <a:t>South Island MSA</a:t>
              </a:r>
            </a:p>
            <a:p>
              <a:pPr algn="l" marL="561341" indent="-280670" lvl="1">
                <a:lnSpc>
                  <a:spcPts val="5174"/>
                </a:lnSpc>
                <a:buFont typeface="Arial"/>
                <a:buChar char="•"/>
              </a:pPr>
              <a:r>
                <a:rPr lang="en-US" sz="2600">
                  <a:solidFill>
                    <a:srgbClr val="646D6E"/>
                  </a:solidFill>
                  <a:latin typeface="Calibri (MS)"/>
                  <a:ea typeface="Calibri (MS)"/>
                  <a:cs typeface="Calibri (MS)"/>
                  <a:sym typeface="Calibri (MS)"/>
                </a:rPr>
                <a:t>Saanich Peninsula Physician Society</a:t>
              </a:r>
            </a:p>
            <a:p>
              <a:pPr algn="l" marL="561341" indent="-280670" lvl="1">
                <a:lnSpc>
                  <a:spcPts val="5174"/>
                </a:lnSpc>
                <a:buFont typeface="Arial"/>
                <a:buChar char="•"/>
              </a:pPr>
              <a:r>
                <a:rPr lang="en-US" sz="2600">
                  <a:solidFill>
                    <a:srgbClr val="646D6E"/>
                  </a:solidFill>
                  <a:latin typeface="Calibri (MS)"/>
                  <a:ea typeface="Calibri (MS)"/>
                  <a:cs typeface="Calibri (MS)"/>
                  <a:sym typeface="Calibri (MS)"/>
                </a:rPr>
                <a:t>Tofino Medical Staff Engagement Society</a:t>
              </a:r>
            </a:p>
            <a:p>
              <a:pPr algn="l" marL="561341" indent="-280670" lvl="1">
                <a:lnSpc>
                  <a:spcPts val="5174"/>
                </a:lnSpc>
                <a:buFont typeface="Arial"/>
                <a:buChar char="•"/>
              </a:pPr>
              <a:r>
                <a:rPr lang="en-US" sz="2600">
                  <a:solidFill>
                    <a:srgbClr val="646D6E"/>
                  </a:solidFill>
                  <a:latin typeface="Calibri (MS)"/>
                  <a:ea typeface="Calibri (MS)"/>
                  <a:cs typeface="Calibri (MS)"/>
                  <a:sym typeface="Calibri (MS)"/>
                </a:rPr>
                <a:t>West Coast General MSA</a:t>
              </a:r>
            </a:p>
            <a:p>
              <a:pPr algn="l" marL="561341" indent="-280670" lvl="1">
                <a:lnSpc>
                  <a:spcPts val="5174"/>
                </a:lnSpc>
                <a:buFont typeface="Arial"/>
                <a:buChar char="•"/>
              </a:pPr>
              <a:r>
                <a:rPr lang="en-US" sz="2600">
                  <a:solidFill>
                    <a:srgbClr val="646D6E"/>
                  </a:solidFill>
                  <a:latin typeface="Calibri (MS)"/>
                  <a:ea typeface="Calibri (MS)"/>
                  <a:cs typeface="Calibri (MS)"/>
                  <a:sym typeface="Calibri (MS)"/>
                </a:rPr>
                <a:t>Alert Bay MSA</a:t>
              </a:r>
            </a:p>
          </p:txBody>
        </p:sp>
      </p:grpSp>
      <p:grpSp>
        <p:nvGrpSpPr>
          <p:cNvPr name="Group 9" id="9"/>
          <p:cNvGrpSpPr/>
          <p:nvPr/>
        </p:nvGrpSpPr>
        <p:grpSpPr>
          <a:xfrm rot="0">
            <a:off x="13576052" y="1392325"/>
            <a:ext cx="5710133" cy="5579772"/>
            <a:chOff x="0" y="0"/>
            <a:chExt cx="7613511" cy="7439696"/>
          </a:xfrm>
        </p:grpSpPr>
        <p:sp>
          <p:nvSpPr>
            <p:cNvPr name="TextBox 10" id="10"/>
            <p:cNvSpPr txBox="true"/>
            <p:nvPr/>
          </p:nvSpPr>
          <p:spPr>
            <a:xfrm rot="0">
              <a:off x="704866" y="5398575"/>
              <a:ext cx="2160449" cy="1199467"/>
            </a:xfrm>
            <a:prstGeom prst="rect">
              <a:avLst/>
            </a:prstGeom>
          </p:spPr>
          <p:txBody>
            <a:bodyPr anchor="t" rtlCol="false" tIns="0" lIns="0" bIns="0" rIns="0">
              <a:spAutoFit/>
            </a:bodyPr>
            <a:lstStyle/>
            <a:p>
              <a:pPr algn="ctr">
                <a:lnSpc>
                  <a:spcPts val="7574"/>
                </a:lnSpc>
              </a:pPr>
              <a:r>
                <a:rPr lang="en-US" sz="5410">
                  <a:solidFill>
                    <a:srgbClr val="0064A8"/>
                  </a:solidFill>
                  <a:latin typeface="Bebas Neue"/>
                  <a:ea typeface="Bebas Neue"/>
                  <a:cs typeface="Bebas Neue"/>
                  <a:sym typeface="Bebas Neue"/>
                </a:rPr>
                <a:t>Voice</a:t>
              </a:r>
            </a:p>
          </p:txBody>
        </p:sp>
        <p:sp>
          <p:nvSpPr>
            <p:cNvPr name="TextBox 11" id="11"/>
            <p:cNvSpPr txBox="true"/>
            <p:nvPr/>
          </p:nvSpPr>
          <p:spPr>
            <a:xfrm rot="0">
              <a:off x="890086" y="3146916"/>
              <a:ext cx="3893510" cy="919602"/>
            </a:xfrm>
            <a:prstGeom prst="rect">
              <a:avLst/>
            </a:prstGeom>
          </p:spPr>
          <p:txBody>
            <a:bodyPr anchor="t" rtlCol="false" tIns="0" lIns="0" bIns="0" rIns="0">
              <a:spAutoFit/>
            </a:bodyPr>
            <a:lstStyle/>
            <a:p>
              <a:pPr algn="ctr">
                <a:lnSpc>
                  <a:spcPts val="5820"/>
                </a:lnSpc>
              </a:pPr>
              <a:r>
                <a:rPr lang="en-US" sz="4157">
                  <a:solidFill>
                    <a:srgbClr val="0064A8"/>
                  </a:solidFill>
                  <a:latin typeface="Bebas Neue"/>
                  <a:ea typeface="Bebas Neue"/>
                  <a:cs typeface="Bebas Neue"/>
                  <a:sym typeface="Bebas Neue"/>
                </a:rPr>
                <a:t>Representation</a:t>
              </a:r>
            </a:p>
          </p:txBody>
        </p:sp>
        <p:sp>
          <p:nvSpPr>
            <p:cNvPr name="TextBox 12" id="12"/>
            <p:cNvSpPr txBox="true"/>
            <p:nvPr/>
          </p:nvSpPr>
          <p:spPr>
            <a:xfrm rot="-5400000">
              <a:off x="-1886099" y="4151063"/>
              <a:ext cx="4400863" cy="781066"/>
            </a:xfrm>
            <a:prstGeom prst="rect">
              <a:avLst/>
            </a:prstGeom>
          </p:spPr>
          <p:txBody>
            <a:bodyPr anchor="t" rtlCol="false" tIns="0" lIns="0" bIns="0" rIns="0">
              <a:spAutoFit/>
            </a:bodyPr>
            <a:lstStyle/>
            <a:p>
              <a:pPr algn="ctr">
                <a:lnSpc>
                  <a:spcPts val="4959"/>
                </a:lnSpc>
              </a:pPr>
              <a:r>
                <a:rPr lang="en-US" sz="3542">
                  <a:solidFill>
                    <a:srgbClr val="99C1DC"/>
                  </a:solidFill>
                  <a:latin typeface="Bebas Neue"/>
                  <a:ea typeface="Bebas Neue"/>
                  <a:cs typeface="Bebas Neue"/>
                  <a:sym typeface="Bebas Neue"/>
                </a:rPr>
                <a:t>Information</a:t>
              </a:r>
            </a:p>
          </p:txBody>
        </p:sp>
        <p:sp>
          <p:nvSpPr>
            <p:cNvPr name="TextBox 13" id="13"/>
            <p:cNvSpPr txBox="true"/>
            <p:nvPr/>
          </p:nvSpPr>
          <p:spPr>
            <a:xfrm rot="0">
              <a:off x="121414" y="3999927"/>
              <a:ext cx="3238059" cy="541669"/>
            </a:xfrm>
            <a:prstGeom prst="rect">
              <a:avLst/>
            </a:prstGeom>
          </p:spPr>
          <p:txBody>
            <a:bodyPr anchor="t" rtlCol="false" tIns="0" lIns="0" bIns="0" rIns="0">
              <a:spAutoFit/>
            </a:bodyPr>
            <a:lstStyle/>
            <a:p>
              <a:pPr algn="ctr">
                <a:lnSpc>
                  <a:spcPts val="3342"/>
                </a:lnSpc>
              </a:pPr>
              <a:r>
                <a:rPr lang="en-US" sz="2387">
                  <a:solidFill>
                    <a:srgbClr val="095D67"/>
                  </a:solidFill>
                  <a:latin typeface="Bebas Neue"/>
                  <a:ea typeface="Bebas Neue"/>
                  <a:cs typeface="Bebas Neue"/>
                  <a:sym typeface="Bebas Neue"/>
                </a:rPr>
                <a:t>connection</a:t>
              </a:r>
            </a:p>
          </p:txBody>
        </p:sp>
        <p:sp>
          <p:nvSpPr>
            <p:cNvPr name="TextBox 14" id="14"/>
            <p:cNvSpPr txBox="true"/>
            <p:nvPr/>
          </p:nvSpPr>
          <p:spPr>
            <a:xfrm rot="0">
              <a:off x="505935" y="4770402"/>
              <a:ext cx="2837147" cy="502038"/>
            </a:xfrm>
            <a:prstGeom prst="rect">
              <a:avLst/>
            </a:prstGeom>
          </p:spPr>
          <p:txBody>
            <a:bodyPr anchor="t" rtlCol="false" tIns="0" lIns="0" bIns="0" rIns="0">
              <a:spAutoFit/>
            </a:bodyPr>
            <a:lstStyle/>
            <a:p>
              <a:pPr algn="ctr">
                <a:lnSpc>
                  <a:spcPts val="3197"/>
                </a:lnSpc>
              </a:pPr>
              <a:r>
                <a:rPr lang="en-US" sz="2283">
                  <a:solidFill>
                    <a:srgbClr val="99C1DC"/>
                  </a:solidFill>
                  <a:latin typeface="Bebas Neue"/>
                  <a:ea typeface="Bebas Neue"/>
                  <a:cs typeface="Bebas Neue"/>
                  <a:sym typeface="Bebas Neue"/>
                </a:rPr>
                <a:t>Engagement</a:t>
              </a:r>
            </a:p>
          </p:txBody>
        </p:sp>
        <p:sp>
          <p:nvSpPr>
            <p:cNvPr name="TextBox 15" id="15"/>
            <p:cNvSpPr txBox="true"/>
            <p:nvPr/>
          </p:nvSpPr>
          <p:spPr>
            <a:xfrm rot="5400000">
              <a:off x="1332112" y="5140109"/>
              <a:ext cx="3657338" cy="941834"/>
            </a:xfrm>
            <a:prstGeom prst="rect">
              <a:avLst/>
            </a:prstGeom>
          </p:spPr>
          <p:txBody>
            <a:bodyPr anchor="t" rtlCol="false" tIns="0" lIns="0" bIns="0" rIns="0">
              <a:spAutoFit/>
            </a:bodyPr>
            <a:lstStyle/>
            <a:p>
              <a:pPr algn="ctr">
                <a:lnSpc>
                  <a:spcPts val="5908"/>
                </a:lnSpc>
              </a:pPr>
              <a:r>
                <a:rPr lang="en-US" sz="4220">
                  <a:solidFill>
                    <a:srgbClr val="0064A8"/>
                  </a:solidFill>
                  <a:latin typeface="Bebas Neue"/>
                  <a:ea typeface="Bebas Neue"/>
                  <a:cs typeface="Bebas Neue"/>
                  <a:sym typeface="Bebas Neue"/>
                </a:rPr>
                <a:t>REPORTING</a:t>
              </a:r>
            </a:p>
          </p:txBody>
        </p:sp>
        <p:sp>
          <p:nvSpPr>
            <p:cNvPr name="TextBox 16" id="16"/>
            <p:cNvSpPr txBox="true"/>
            <p:nvPr/>
          </p:nvSpPr>
          <p:spPr>
            <a:xfrm rot="0">
              <a:off x="1134313" y="2702036"/>
              <a:ext cx="3049620" cy="530605"/>
            </a:xfrm>
            <a:prstGeom prst="rect">
              <a:avLst/>
            </a:prstGeom>
          </p:spPr>
          <p:txBody>
            <a:bodyPr anchor="t" rtlCol="false" tIns="0" lIns="0" bIns="0" rIns="0">
              <a:spAutoFit/>
            </a:bodyPr>
            <a:lstStyle/>
            <a:p>
              <a:pPr algn="ctr">
                <a:lnSpc>
                  <a:spcPts val="3398"/>
                </a:lnSpc>
              </a:pPr>
              <a:r>
                <a:rPr lang="en-US" sz="2427">
                  <a:solidFill>
                    <a:srgbClr val="095D67"/>
                  </a:solidFill>
                  <a:latin typeface="Bebas Neue"/>
                  <a:ea typeface="Bebas Neue"/>
                  <a:cs typeface="Bebas Neue"/>
                  <a:sym typeface="Bebas Neue"/>
                </a:rPr>
                <a:t>Resources</a:t>
              </a:r>
            </a:p>
          </p:txBody>
        </p:sp>
        <p:sp>
          <p:nvSpPr>
            <p:cNvPr name="TextBox 17" id="17"/>
            <p:cNvSpPr txBox="true"/>
            <p:nvPr/>
          </p:nvSpPr>
          <p:spPr>
            <a:xfrm rot="0">
              <a:off x="1785091" y="5354370"/>
              <a:ext cx="5828420" cy="996076"/>
            </a:xfrm>
            <a:prstGeom prst="rect">
              <a:avLst/>
            </a:prstGeom>
          </p:spPr>
          <p:txBody>
            <a:bodyPr anchor="t" rtlCol="false" tIns="0" lIns="0" bIns="0" rIns="0">
              <a:spAutoFit/>
            </a:bodyPr>
            <a:lstStyle/>
            <a:p>
              <a:pPr algn="ctr">
                <a:lnSpc>
                  <a:spcPts val="6383"/>
                </a:lnSpc>
              </a:pPr>
              <a:r>
                <a:rPr lang="en-US" sz="4559">
                  <a:solidFill>
                    <a:srgbClr val="99C1DC"/>
                  </a:solidFill>
                  <a:latin typeface="Bebas Neue"/>
                  <a:ea typeface="Bebas Neue"/>
                  <a:cs typeface="Bebas Neue"/>
                  <a:sym typeface="Bebas Neue"/>
                </a:rPr>
                <a:t>support</a:t>
              </a:r>
            </a:p>
          </p:txBody>
        </p:sp>
        <p:sp>
          <p:nvSpPr>
            <p:cNvPr name="TextBox 18" id="18"/>
            <p:cNvSpPr txBox="true"/>
            <p:nvPr/>
          </p:nvSpPr>
          <p:spPr>
            <a:xfrm rot="5400000">
              <a:off x="2924672" y="1858924"/>
              <a:ext cx="4451564" cy="733717"/>
            </a:xfrm>
            <a:prstGeom prst="rect">
              <a:avLst/>
            </a:prstGeom>
          </p:spPr>
          <p:txBody>
            <a:bodyPr anchor="t" rtlCol="false" tIns="0" lIns="0" bIns="0" rIns="0">
              <a:spAutoFit/>
            </a:bodyPr>
            <a:lstStyle/>
            <a:p>
              <a:pPr algn="ctr">
                <a:lnSpc>
                  <a:spcPts val="4694"/>
                </a:lnSpc>
              </a:pPr>
              <a:r>
                <a:rPr lang="en-US" sz="3353">
                  <a:solidFill>
                    <a:srgbClr val="99C1DC"/>
                  </a:solidFill>
                  <a:latin typeface="Bebas Neue"/>
                  <a:ea typeface="Bebas Neue"/>
                  <a:cs typeface="Bebas Neue"/>
                  <a:sym typeface="Bebas Neue"/>
                </a:rPr>
                <a:t>locally specific</a:t>
              </a:r>
            </a:p>
          </p:txBody>
        </p:sp>
        <p:sp>
          <p:nvSpPr>
            <p:cNvPr name="TextBox 19" id="19"/>
            <p:cNvSpPr txBox="true"/>
            <p:nvPr/>
          </p:nvSpPr>
          <p:spPr>
            <a:xfrm rot="0">
              <a:off x="1924508" y="4122367"/>
              <a:ext cx="5285856" cy="922866"/>
            </a:xfrm>
            <a:prstGeom prst="rect">
              <a:avLst/>
            </a:prstGeom>
          </p:spPr>
          <p:txBody>
            <a:bodyPr anchor="t" rtlCol="false" tIns="0" lIns="0" bIns="0" rIns="0">
              <a:spAutoFit/>
            </a:bodyPr>
            <a:lstStyle/>
            <a:p>
              <a:pPr algn="ctr">
                <a:lnSpc>
                  <a:spcPts val="5890"/>
                </a:lnSpc>
              </a:pPr>
              <a:r>
                <a:rPr lang="en-US" sz="4207">
                  <a:solidFill>
                    <a:srgbClr val="095D67"/>
                  </a:solidFill>
                  <a:latin typeface="Bebas Neue"/>
                  <a:ea typeface="Bebas Neue"/>
                  <a:cs typeface="Bebas Neue"/>
                  <a:sym typeface="Bebas Neue"/>
                </a:rPr>
                <a:t>planning</a:t>
              </a:r>
            </a:p>
          </p:txBody>
        </p:sp>
        <p:sp>
          <p:nvSpPr>
            <p:cNvPr name="TextBox 20" id="20"/>
            <p:cNvSpPr txBox="true"/>
            <p:nvPr/>
          </p:nvSpPr>
          <p:spPr>
            <a:xfrm rot="0">
              <a:off x="1134766" y="1713314"/>
              <a:ext cx="4804270" cy="871246"/>
            </a:xfrm>
            <a:prstGeom prst="rect">
              <a:avLst/>
            </a:prstGeom>
          </p:spPr>
          <p:txBody>
            <a:bodyPr anchor="t" rtlCol="false" tIns="0" lIns="0" bIns="0" rIns="0">
              <a:spAutoFit/>
            </a:bodyPr>
            <a:lstStyle/>
            <a:p>
              <a:pPr algn="ctr">
                <a:lnSpc>
                  <a:spcPts val="5452"/>
                </a:lnSpc>
              </a:pPr>
              <a:r>
                <a:rPr lang="en-US" sz="3894">
                  <a:solidFill>
                    <a:srgbClr val="99C1DC"/>
                  </a:solidFill>
                  <a:latin typeface="Bebas Neue"/>
                  <a:ea typeface="Bebas Neue"/>
                  <a:cs typeface="Bebas Neue"/>
                  <a:sym typeface="Bebas Neue"/>
                </a:rPr>
                <a:t>forum</a:t>
              </a:r>
            </a:p>
          </p:txBody>
        </p:sp>
      </p:grpSp>
      <p:sp>
        <p:nvSpPr>
          <p:cNvPr name="TextBox 21" id="21"/>
          <p:cNvSpPr txBox="true"/>
          <p:nvPr/>
        </p:nvSpPr>
        <p:spPr>
          <a:xfrm rot="0">
            <a:off x="10577582" y="8772570"/>
            <a:ext cx="7450656" cy="1323568"/>
          </a:xfrm>
          <a:prstGeom prst="rect">
            <a:avLst/>
          </a:prstGeom>
        </p:spPr>
        <p:txBody>
          <a:bodyPr anchor="t" rtlCol="false" tIns="0" lIns="0" bIns="0" rIns="0">
            <a:spAutoFit/>
          </a:bodyPr>
          <a:lstStyle/>
          <a:p>
            <a:pPr algn="r">
              <a:lnSpc>
                <a:spcPts val="2111"/>
              </a:lnSpc>
              <a:spcBef>
                <a:spcPct val="0"/>
              </a:spcBef>
            </a:pPr>
            <a:r>
              <a:rPr lang="en-US" sz="1508" i="true">
                <a:solidFill>
                  <a:srgbClr val="646D6E"/>
                </a:solidFill>
                <a:latin typeface="Canva Sans Italics"/>
                <a:ea typeface="Canva Sans Italics"/>
                <a:cs typeface="Canva Sans Italics"/>
                <a:sym typeface="Canva Sans Italics"/>
              </a:rPr>
              <a:t>MSAs are a g</a:t>
            </a:r>
            <a:r>
              <a:rPr lang="en-US" sz="1508" i="true">
                <a:solidFill>
                  <a:srgbClr val="646D6E"/>
                </a:solidFill>
                <a:latin typeface="Canva Sans Italics"/>
                <a:ea typeface="Canva Sans Italics"/>
                <a:cs typeface="Canva Sans Italics"/>
                <a:sym typeface="Canva Sans Italics"/>
              </a:rPr>
              <a:t>roups of physicians and other medical professionals that work together to address issues and concerns related to patient care and the practice of medicine. They act as a voice for the medical staff and provide a platform for communication and collaboration with hospital administration and Island Health.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095D67"/>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21236709" cy="10686494"/>
          </a:xfrm>
          <a:custGeom>
            <a:avLst/>
            <a:gdLst/>
            <a:ahLst/>
            <a:cxnLst/>
            <a:rect r="r" b="b" t="t" l="l"/>
            <a:pathLst>
              <a:path h="10686494" w="21236709">
                <a:moveTo>
                  <a:pt x="0" y="0"/>
                </a:moveTo>
                <a:lnTo>
                  <a:pt x="21236709" y="0"/>
                </a:lnTo>
                <a:lnTo>
                  <a:pt x="21236709" y="10686494"/>
                </a:lnTo>
                <a:lnTo>
                  <a:pt x="0" y="10686494"/>
                </a:lnTo>
                <a:lnTo>
                  <a:pt x="0" y="0"/>
                </a:lnTo>
                <a:close/>
              </a:path>
            </a:pathLst>
          </a:custGeom>
          <a:blipFill>
            <a:blip r:embed="rId3">
              <a:extLst>
                <a:ext uri="{96DAC541-7B7A-43D3-8B79-37D633B846F1}">
                  <asvg:svgBlip xmlns:asvg="http://schemas.microsoft.com/office/drawing/2016/SVG/main" r:embed="rId4"/>
                </a:ext>
              </a:extLst>
            </a:blip>
            <a:stretch>
              <a:fillRect l="-2288" t="-2273" r="-641" b="0"/>
            </a:stretch>
          </a:blipFill>
        </p:spPr>
      </p:sp>
      <p:sp>
        <p:nvSpPr>
          <p:cNvPr name="TextBox 3" id="3"/>
          <p:cNvSpPr txBox="true"/>
          <p:nvPr/>
        </p:nvSpPr>
        <p:spPr>
          <a:xfrm rot="0">
            <a:off x="1556306" y="5841265"/>
            <a:ext cx="15933517" cy="4445735"/>
          </a:xfrm>
          <a:prstGeom prst="rect">
            <a:avLst/>
          </a:prstGeom>
        </p:spPr>
        <p:txBody>
          <a:bodyPr anchor="t" rtlCol="false" tIns="0" lIns="0" bIns="0" rIns="0">
            <a:spAutoFit/>
          </a:bodyPr>
          <a:lstStyle/>
          <a:p>
            <a:pPr algn="r">
              <a:lnSpc>
                <a:spcPts val="9620"/>
              </a:lnSpc>
            </a:pPr>
            <a:r>
              <a:rPr lang="en-US" sz="6872">
                <a:solidFill>
                  <a:srgbClr val="FFFFFF"/>
                </a:solidFill>
                <a:latin typeface="Raleway"/>
                <a:ea typeface="Raleway"/>
                <a:cs typeface="Raleway"/>
                <a:sym typeface="Raleway"/>
              </a:rPr>
              <a:t>MEDICAL &amp; ACADEMIC AFFAIRS</a:t>
            </a:r>
          </a:p>
          <a:p>
            <a:pPr algn="r">
              <a:lnSpc>
                <a:spcPts val="9480"/>
              </a:lnSpc>
            </a:pPr>
            <a:r>
              <a:rPr lang="en-US" sz="6772">
                <a:solidFill>
                  <a:srgbClr val="FFFFFF"/>
                </a:solidFill>
                <a:latin typeface="Raleway"/>
                <a:ea typeface="Raleway"/>
                <a:cs typeface="Raleway"/>
                <a:sym typeface="Raleway"/>
              </a:rPr>
              <a:t>PROGRAMS, </a:t>
            </a:r>
            <a:r>
              <a:rPr lang="en-US" sz="6772">
                <a:solidFill>
                  <a:srgbClr val="FFFFFF"/>
                </a:solidFill>
                <a:latin typeface="Raleway"/>
                <a:ea typeface="Raleway"/>
                <a:cs typeface="Raleway"/>
                <a:sym typeface="Raleway"/>
              </a:rPr>
              <a:t>PORTFOLIOS,</a:t>
            </a:r>
          </a:p>
          <a:p>
            <a:pPr algn="r">
              <a:lnSpc>
                <a:spcPts val="9620"/>
              </a:lnSpc>
            </a:pPr>
            <a:r>
              <a:rPr lang="en-US" sz="6872">
                <a:solidFill>
                  <a:srgbClr val="FFFFFF"/>
                </a:solidFill>
                <a:latin typeface="Raleway"/>
                <a:ea typeface="Raleway"/>
                <a:cs typeface="Raleway"/>
                <a:sym typeface="Raleway"/>
              </a:rPr>
              <a:t>&amp; INITIATIVES</a:t>
            </a:r>
          </a:p>
          <a:p>
            <a:pPr algn="r">
              <a:lnSpc>
                <a:spcPts val="6397"/>
              </a:lnSpc>
              <a:spcBef>
                <a:spcPct val="0"/>
              </a:spcBef>
            </a:pPr>
          </a:p>
        </p:txBody>
      </p:sp>
      <p:sp>
        <p:nvSpPr>
          <p:cNvPr name="Freeform 4" id="4"/>
          <p:cNvSpPr/>
          <p:nvPr/>
        </p:nvSpPr>
        <p:spPr>
          <a:xfrm flipH="false" flipV="false" rot="0">
            <a:off x="1028700" y="7688807"/>
            <a:ext cx="2488470" cy="1569493"/>
          </a:xfrm>
          <a:custGeom>
            <a:avLst/>
            <a:gdLst/>
            <a:ahLst/>
            <a:cxnLst/>
            <a:rect r="r" b="b" t="t" l="l"/>
            <a:pathLst>
              <a:path h="1569493" w="2488470">
                <a:moveTo>
                  <a:pt x="0" y="0"/>
                </a:moveTo>
                <a:lnTo>
                  <a:pt x="2488470" y="0"/>
                </a:lnTo>
                <a:lnTo>
                  <a:pt x="2488470" y="1569493"/>
                </a:lnTo>
                <a:lnTo>
                  <a:pt x="0" y="1569493"/>
                </a:lnTo>
                <a:lnTo>
                  <a:pt x="0" y="0"/>
                </a:lnTo>
                <a:close/>
              </a:path>
            </a:pathLst>
          </a:custGeom>
          <a:blipFill>
            <a:blip r:embed="rId5"/>
            <a:stretch>
              <a:fillRect l="0" t="0" r="-247815" b="-152986"/>
            </a:stretch>
          </a:blipFill>
        </p:spPr>
      </p:sp>
    </p:spTree>
  </p:cSld>
  <p:clrMapOvr>
    <a:masterClrMapping/>
  </p:clrMapOvr>
</p:sld>
</file>

<file path=ppt/slides/slide1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635199" cy="10287000"/>
            <a:chOff x="0" y="0"/>
            <a:chExt cx="430670" cy="2709333"/>
          </a:xfrm>
        </p:grpSpPr>
        <p:sp>
          <p:nvSpPr>
            <p:cNvPr name="Freeform 3" id="3"/>
            <p:cNvSpPr/>
            <p:nvPr/>
          </p:nvSpPr>
          <p:spPr>
            <a:xfrm flipH="false" flipV="false" rot="0">
              <a:off x="0" y="0"/>
              <a:ext cx="430670" cy="2709333"/>
            </a:xfrm>
            <a:custGeom>
              <a:avLst/>
              <a:gdLst/>
              <a:ahLst/>
              <a:cxnLst/>
              <a:rect r="r" b="b" t="t" l="l"/>
              <a:pathLst>
                <a:path h="2709333" w="430670">
                  <a:moveTo>
                    <a:pt x="0" y="0"/>
                  </a:moveTo>
                  <a:lnTo>
                    <a:pt x="430670" y="0"/>
                  </a:lnTo>
                  <a:lnTo>
                    <a:pt x="430670" y="2709333"/>
                  </a:lnTo>
                  <a:lnTo>
                    <a:pt x="0" y="2709333"/>
                  </a:lnTo>
                  <a:close/>
                </a:path>
              </a:pathLst>
            </a:custGeom>
            <a:solidFill>
              <a:srgbClr val="095D67"/>
            </a:solidFill>
          </p:spPr>
        </p:sp>
        <p:sp>
          <p:nvSpPr>
            <p:cNvPr name="TextBox 4" id="4"/>
            <p:cNvSpPr txBox="true"/>
            <p:nvPr/>
          </p:nvSpPr>
          <p:spPr>
            <a:xfrm>
              <a:off x="0" y="-85725"/>
              <a:ext cx="430670" cy="2795058"/>
            </a:xfrm>
            <a:prstGeom prst="rect">
              <a:avLst/>
            </a:prstGeom>
          </p:spPr>
          <p:txBody>
            <a:bodyPr anchor="ctr" rtlCol="false" tIns="50800" lIns="50800" bIns="50800" rIns="50800"/>
            <a:lstStyle/>
            <a:p>
              <a:pPr algn="ctr">
                <a:lnSpc>
                  <a:spcPts val="2923"/>
                </a:lnSpc>
              </a:pPr>
            </a:p>
          </p:txBody>
        </p:sp>
      </p:grpSp>
      <p:sp>
        <p:nvSpPr>
          <p:cNvPr name="TextBox 5" id="5"/>
          <p:cNvSpPr txBox="true"/>
          <p:nvPr/>
        </p:nvSpPr>
        <p:spPr>
          <a:xfrm rot="0">
            <a:off x="2548198" y="427673"/>
            <a:ext cx="12544132" cy="1078230"/>
          </a:xfrm>
          <a:prstGeom prst="rect">
            <a:avLst/>
          </a:prstGeom>
        </p:spPr>
        <p:txBody>
          <a:bodyPr anchor="t" rtlCol="false" tIns="0" lIns="0" bIns="0" rIns="0">
            <a:spAutoFit/>
          </a:bodyPr>
          <a:lstStyle/>
          <a:p>
            <a:pPr algn="l">
              <a:lnSpc>
                <a:spcPts val="8820"/>
              </a:lnSpc>
            </a:pPr>
            <a:r>
              <a:rPr lang="en-US" sz="6300" spc="585">
                <a:solidFill>
                  <a:srgbClr val="000000"/>
                </a:solidFill>
                <a:latin typeface="Anton"/>
                <a:ea typeface="Anton"/>
                <a:cs typeface="Anton"/>
                <a:sym typeface="Anton"/>
              </a:rPr>
              <a:t>Recruitment</a:t>
            </a:r>
          </a:p>
        </p:txBody>
      </p:sp>
      <p:grpSp>
        <p:nvGrpSpPr>
          <p:cNvPr name="Group 6" id="6"/>
          <p:cNvGrpSpPr/>
          <p:nvPr/>
        </p:nvGrpSpPr>
        <p:grpSpPr>
          <a:xfrm rot="0">
            <a:off x="2548198" y="1798463"/>
            <a:ext cx="13191604" cy="2366686"/>
            <a:chOff x="0" y="0"/>
            <a:chExt cx="17588806" cy="3155581"/>
          </a:xfrm>
        </p:grpSpPr>
        <p:sp>
          <p:nvSpPr>
            <p:cNvPr name="TextBox 7" id="7"/>
            <p:cNvSpPr txBox="true"/>
            <p:nvPr/>
          </p:nvSpPr>
          <p:spPr>
            <a:xfrm rot="0">
              <a:off x="0" y="-85725"/>
              <a:ext cx="17370095" cy="890059"/>
            </a:xfrm>
            <a:prstGeom prst="rect">
              <a:avLst/>
            </a:prstGeom>
          </p:spPr>
          <p:txBody>
            <a:bodyPr anchor="t" rtlCol="false" tIns="0" lIns="0" bIns="0" rIns="0">
              <a:spAutoFit/>
            </a:bodyPr>
            <a:lstStyle/>
            <a:p>
              <a:pPr algn="l">
                <a:lnSpc>
                  <a:spcPts val="5599"/>
                </a:lnSpc>
              </a:pPr>
              <a:r>
                <a:rPr lang="en-US" sz="3999">
                  <a:solidFill>
                    <a:srgbClr val="00395B"/>
                  </a:solidFill>
                  <a:latin typeface="Bebas Neue"/>
                  <a:ea typeface="Bebas Neue"/>
                  <a:cs typeface="Bebas Neue"/>
                  <a:sym typeface="Bebas Neue"/>
                </a:rPr>
                <a:t>WHO </a:t>
              </a:r>
            </a:p>
          </p:txBody>
        </p:sp>
        <p:sp>
          <p:nvSpPr>
            <p:cNvPr name="TextBox 8" id="8"/>
            <p:cNvSpPr txBox="true"/>
            <p:nvPr/>
          </p:nvSpPr>
          <p:spPr>
            <a:xfrm rot="0">
              <a:off x="895098" y="917283"/>
              <a:ext cx="16693707" cy="2238298"/>
            </a:xfrm>
            <a:prstGeom prst="rect">
              <a:avLst/>
            </a:prstGeom>
          </p:spPr>
          <p:txBody>
            <a:bodyPr anchor="t" rtlCol="false" tIns="0" lIns="0" bIns="0" rIns="0">
              <a:spAutoFit/>
            </a:bodyPr>
            <a:lstStyle/>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Dr. Maria Kang, Medical Director, Recruitment &amp; Workforce Stabilization</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Sara Campbell, Director, Medical Staff Support and Resources</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Shannon Williams, Manager, Medical Staff Recruitment</a:t>
              </a:r>
            </a:p>
          </p:txBody>
        </p:sp>
      </p:grpSp>
      <p:grpSp>
        <p:nvGrpSpPr>
          <p:cNvPr name="Group 9" id="9"/>
          <p:cNvGrpSpPr/>
          <p:nvPr/>
        </p:nvGrpSpPr>
        <p:grpSpPr>
          <a:xfrm rot="0">
            <a:off x="2548198" y="4555739"/>
            <a:ext cx="15294392" cy="4052670"/>
            <a:chOff x="0" y="0"/>
            <a:chExt cx="20392523" cy="5403560"/>
          </a:xfrm>
        </p:grpSpPr>
        <p:sp>
          <p:nvSpPr>
            <p:cNvPr name="TextBox 10" id="10"/>
            <p:cNvSpPr txBox="true"/>
            <p:nvPr/>
          </p:nvSpPr>
          <p:spPr>
            <a:xfrm rot="0">
              <a:off x="0" y="-85725"/>
              <a:ext cx="20138949" cy="890059"/>
            </a:xfrm>
            <a:prstGeom prst="rect">
              <a:avLst/>
            </a:prstGeom>
          </p:spPr>
          <p:txBody>
            <a:bodyPr anchor="t" rtlCol="false" tIns="0" lIns="0" bIns="0" rIns="0">
              <a:spAutoFit/>
            </a:bodyPr>
            <a:lstStyle/>
            <a:p>
              <a:pPr algn="l">
                <a:lnSpc>
                  <a:spcPts val="5599"/>
                </a:lnSpc>
              </a:pPr>
              <a:r>
                <a:rPr lang="en-US" sz="3999">
                  <a:solidFill>
                    <a:srgbClr val="00395B"/>
                  </a:solidFill>
                  <a:latin typeface="Bebas Neue"/>
                  <a:ea typeface="Bebas Neue"/>
                  <a:cs typeface="Bebas Neue"/>
                  <a:sym typeface="Bebas Neue"/>
                </a:rPr>
                <a:t>What</a:t>
              </a:r>
            </a:p>
          </p:txBody>
        </p:sp>
        <p:sp>
          <p:nvSpPr>
            <p:cNvPr name="TextBox 11" id="11"/>
            <p:cNvSpPr txBox="true"/>
            <p:nvPr/>
          </p:nvSpPr>
          <p:spPr>
            <a:xfrm rot="0">
              <a:off x="1037780" y="917283"/>
              <a:ext cx="19354743" cy="4486277"/>
            </a:xfrm>
            <a:prstGeom prst="rect">
              <a:avLst/>
            </a:prstGeom>
          </p:spPr>
          <p:txBody>
            <a:bodyPr anchor="t" rtlCol="false" tIns="0" lIns="0" bIns="0" rIns="0">
              <a:spAutoFit/>
            </a:bodyPr>
            <a:lstStyle/>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Human resource planning</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Assist departments with impact assessment and approval process for recruitment of physicians, midwives, and dentists</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Provide advice and support to ensure compliance with the recruitment policy </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Support search and selection processes</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Manage the Practice Ready Assessment and UBC IMG Return of Service programs</a:t>
              </a:r>
            </a:p>
          </p:txBody>
        </p:sp>
      </p:grpSp>
    </p:spTree>
  </p:cSld>
  <p:clrMapOvr>
    <a:masterClrMapping/>
  </p:clrMapOvr>
</p:sld>
</file>

<file path=ppt/slides/slide1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635199" cy="10287000"/>
            <a:chOff x="0" y="0"/>
            <a:chExt cx="430670" cy="2709333"/>
          </a:xfrm>
        </p:grpSpPr>
        <p:sp>
          <p:nvSpPr>
            <p:cNvPr name="Freeform 3" id="3"/>
            <p:cNvSpPr/>
            <p:nvPr/>
          </p:nvSpPr>
          <p:spPr>
            <a:xfrm flipH="false" flipV="false" rot="0">
              <a:off x="0" y="0"/>
              <a:ext cx="430670" cy="2709333"/>
            </a:xfrm>
            <a:custGeom>
              <a:avLst/>
              <a:gdLst/>
              <a:ahLst/>
              <a:cxnLst/>
              <a:rect r="r" b="b" t="t" l="l"/>
              <a:pathLst>
                <a:path h="2709333" w="430670">
                  <a:moveTo>
                    <a:pt x="0" y="0"/>
                  </a:moveTo>
                  <a:lnTo>
                    <a:pt x="430670" y="0"/>
                  </a:lnTo>
                  <a:lnTo>
                    <a:pt x="430670" y="2709333"/>
                  </a:lnTo>
                  <a:lnTo>
                    <a:pt x="0" y="2709333"/>
                  </a:lnTo>
                  <a:close/>
                </a:path>
              </a:pathLst>
            </a:custGeom>
            <a:solidFill>
              <a:srgbClr val="095D67"/>
            </a:solidFill>
          </p:spPr>
        </p:sp>
        <p:sp>
          <p:nvSpPr>
            <p:cNvPr name="TextBox 4" id="4"/>
            <p:cNvSpPr txBox="true"/>
            <p:nvPr/>
          </p:nvSpPr>
          <p:spPr>
            <a:xfrm>
              <a:off x="0" y="-85725"/>
              <a:ext cx="430670" cy="2795058"/>
            </a:xfrm>
            <a:prstGeom prst="rect">
              <a:avLst/>
            </a:prstGeom>
          </p:spPr>
          <p:txBody>
            <a:bodyPr anchor="ctr" rtlCol="false" tIns="50800" lIns="50800" bIns="50800" rIns="50800"/>
            <a:lstStyle/>
            <a:p>
              <a:pPr algn="ctr">
                <a:lnSpc>
                  <a:spcPts val="2923"/>
                </a:lnSpc>
              </a:pPr>
            </a:p>
          </p:txBody>
        </p:sp>
      </p:grpSp>
      <p:sp>
        <p:nvSpPr>
          <p:cNvPr name="TextBox 5" id="5"/>
          <p:cNvSpPr txBox="true"/>
          <p:nvPr/>
        </p:nvSpPr>
        <p:spPr>
          <a:xfrm rot="0">
            <a:off x="2665581" y="374693"/>
            <a:ext cx="12544132" cy="1078230"/>
          </a:xfrm>
          <a:prstGeom prst="rect">
            <a:avLst/>
          </a:prstGeom>
        </p:spPr>
        <p:txBody>
          <a:bodyPr anchor="t" rtlCol="false" tIns="0" lIns="0" bIns="0" rIns="0">
            <a:spAutoFit/>
          </a:bodyPr>
          <a:lstStyle/>
          <a:p>
            <a:pPr algn="l">
              <a:lnSpc>
                <a:spcPts val="8820"/>
              </a:lnSpc>
            </a:pPr>
            <a:r>
              <a:rPr lang="en-US" sz="6300" spc="585">
                <a:solidFill>
                  <a:srgbClr val="000000"/>
                </a:solidFill>
                <a:latin typeface="Anton"/>
                <a:ea typeface="Anton"/>
                <a:cs typeface="Anton"/>
                <a:sym typeface="Anton"/>
              </a:rPr>
              <a:t>Contract Management</a:t>
            </a:r>
          </a:p>
        </p:txBody>
      </p:sp>
      <p:sp>
        <p:nvSpPr>
          <p:cNvPr name="TextBox 6" id="6"/>
          <p:cNvSpPr txBox="true"/>
          <p:nvPr/>
        </p:nvSpPr>
        <p:spPr>
          <a:xfrm rot="0">
            <a:off x="2548198" y="1627546"/>
            <a:ext cx="13027571" cy="688975"/>
          </a:xfrm>
          <a:prstGeom prst="rect">
            <a:avLst/>
          </a:prstGeom>
        </p:spPr>
        <p:txBody>
          <a:bodyPr anchor="t" rtlCol="false" tIns="0" lIns="0" bIns="0" rIns="0">
            <a:spAutoFit/>
          </a:bodyPr>
          <a:lstStyle/>
          <a:p>
            <a:pPr algn="l">
              <a:lnSpc>
                <a:spcPts val="5599"/>
              </a:lnSpc>
            </a:pPr>
            <a:r>
              <a:rPr lang="en-US" sz="3999">
                <a:solidFill>
                  <a:srgbClr val="00395B"/>
                </a:solidFill>
                <a:latin typeface="Bebas Neue"/>
                <a:ea typeface="Bebas Neue"/>
                <a:cs typeface="Bebas Neue"/>
                <a:sym typeface="Bebas Neue"/>
              </a:rPr>
              <a:t>WHO </a:t>
            </a:r>
          </a:p>
        </p:txBody>
      </p:sp>
      <p:sp>
        <p:nvSpPr>
          <p:cNvPr name="TextBox 7" id="7"/>
          <p:cNvSpPr txBox="true"/>
          <p:nvPr/>
        </p:nvSpPr>
        <p:spPr>
          <a:xfrm rot="0">
            <a:off x="3437551" y="2173646"/>
            <a:ext cx="12520281" cy="2838353"/>
          </a:xfrm>
          <a:prstGeom prst="rect">
            <a:avLst/>
          </a:prstGeom>
        </p:spPr>
        <p:txBody>
          <a:bodyPr anchor="t" rtlCol="false" tIns="0" lIns="0" bIns="0" rIns="0">
            <a:spAutoFit/>
          </a:bodyPr>
          <a:lstStyle/>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Alicia Power, Medical Director, Medical Staff Contract &amp; Compensation</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Sara Campbell, Director, Medical Staff Support and Resources</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Jessie Mathie, Manager, Medical Staff Contract Management</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Geoff Homer, Director, Special Projects, Primary Care</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Justin Moen, Manager, Primary Care</a:t>
            </a:r>
          </a:p>
        </p:txBody>
      </p:sp>
      <p:grpSp>
        <p:nvGrpSpPr>
          <p:cNvPr name="Group 8" id="8"/>
          <p:cNvGrpSpPr/>
          <p:nvPr/>
        </p:nvGrpSpPr>
        <p:grpSpPr>
          <a:xfrm rot="0">
            <a:off x="2548198" y="5767605"/>
            <a:ext cx="15294392" cy="3490695"/>
            <a:chOff x="0" y="0"/>
            <a:chExt cx="20392523" cy="4654260"/>
          </a:xfrm>
        </p:grpSpPr>
        <p:sp>
          <p:nvSpPr>
            <p:cNvPr name="TextBox 9" id="9"/>
            <p:cNvSpPr txBox="true"/>
            <p:nvPr/>
          </p:nvSpPr>
          <p:spPr>
            <a:xfrm rot="0">
              <a:off x="0" y="-85725"/>
              <a:ext cx="20138949" cy="890059"/>
            </a:xfrm>
            <a:prstGeom prst="rect">
              <a:avLst/>
            </a:prstGeom>
          </p:spPr>
          <p:txBody>
            <a:bodyPr anchor="t" rtlCol="false" tIns="0" lIns="0" bIns="0" rIns="0">
              <a:spAutoFit/>
            </a:bodyPr>
            <a:lstStyle/>
            <a:p>
              <a:pPr algn="l">
                <a:lnSpc>
                  <a:spcPts val="5599"/>
                </a:lnSpc>
              </a:pPr>
              <a:r>
                <a:rPr lang="en-US" sz="3999">
                  <a:solidFill>
                    <a:srgbClr val="00395B"/>
                  </a:solidFill>
                  <a:latin typeface="Bebas Neue"/>
                  <a:ea typeface="Bebas Neue"/>
                  <a:cs typeface="Bebas Neue"/>
                  <a:sym typeface="Bebas Neue"/>
                </a:rPr>
                <a:t>What</a:t>
              </a:r>
            </a:p>
          </p:txBody>
        </p:sp>
        <p:sp>
          <p:nvSpPr>
            <p:cNvPr name="TextBox 10" id="10"/>
            <p:cNvSpPr txBox="true"/>
            <p:nvPr/>
          </p:nvSpPr>
          <p:spPr>
            <a:xfrm rot="0">
              <a:off x="1037780" y="917283"/>
              <a:ext cx="19354743" cy="3736977"/>
            </a:xfrm>
            <a:prstGeom prst="rect">
              <a:avLst/>
            </a:prstGeom>
          </p:spPr>
          <p:txBody>
            <a:bodyPr anchor="t" rtlCol="false" tIns="0" lIns="0" bIns="0" rIns="0">
              <a:spAutoFit/>
            </a:bodyPr>
            <a:lstStyle/>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Negotiate and prepare medical staff contracts for clinical, on-call (MOCAP), medical leadership and physician administrative services</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Process medical staff payments</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Facilitate medical staff contract management</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Provide stewardship for Ministry funds that support these services</a:t>
              </a:r>
            </a:p>
          </p:txBody>
        </p:sp>
      </p:grpSp>
    </p:spTree>
  </p:cSld>
  <p:clrMapOvr>
    <a:masterClrMapping/>
  </p:clrMapOvr>
</p:sld>
</file>

<file path=ppt/slides/slide1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635199" cy="10287000"/>
            <a:chOff x="0" y="0"/>
            <a:chExt cx="430670" cy="2709333"/>
          </a:xfrm>
        </p:grpSpPr>
        <p:sp>
          <p:nvSpPr>
            <p:cNvPr name="Freeform 3" id="3"/>
            <p:cNvSpPr/>
            <p:nvPr/>
          </p:nvSpPr>
          <p:spPr>
            <a:xfrm flipH="false" flipV="false" rot="0">
              <a:off x="0" y="0"/>
              <a:ext cx="430670" cy="2709333"/>
            </a:xfrm>
            <a:custGeom>
              <a:avLst/>
              <a:gdLst/>
              <a:ahLst/>
              <a:cxnLst/>
              <a:rect r="r" b="b" t="t" l="l"/>
              <a:pathLst>
                <a:path h="2709333" w="430670">
                  <a:moveTo>
                    <a:pt x="0" y="0"/>
                  </a:moveTo>
                  <a:lnTo>
                    <a:pt x="430670" y="0"/>
                  </a:lnTo>
                  <a:lnTo>
                    <a:pt x="430670" y="2709333"/>
                  </a:lnTo>
                  <a:lnTo>
                    <a:pt x="0" y="2709333"/>
                  </a:lnTo>
                  <a:close/>
                </a:path>
              </a:pathLst>
            </a:custGeom>
            <a:solidFill>
              <a:srgbClr val="095D67"/>
            </a:solidFill>
          </p:spPr>
        </p:sp>
        <p:sp>
          <p:nvSpPr>
            <p:cNvPr name="TextBox 4" id="4"/>
            <p:cNvSpPr txBox="true"/>
            <p:nvPr/>
          </p:nvSpPr>
          <p:spPr>
            <a:xfrm>
              <a:off x="0" y="-85725"/>
              <a:ext cx="430670" cy="2795058"/>
            </a:xfrm>
            <a:prstGeom prst="rect">
              <a:avLst/>
            </a:prstGeom>
          </p:spPr>
          <p:txBody>
            <a:bodyPr anchor="ctr" rtlCol="false" tIns="50800" lIns="50800" bIns="50800" rIns="50800"/>
            <a:lstStyle/>
            <a:p>
              <a:pPr algn="ctr">
                <a:lnSpc>
                  <a:spcPts val="2923"/>
                </a:lnSpc>
              </a:pPr>
            </a:p>
          </p:txBody>
        </p:sp>
      </p:grpSp>
      <p:sp>
        <p:nvSpPr>
          <p:cNvPr name="TextBox 5" id="5"/>
          <p:cNvSpPr txBox="true"/>
          <p:nvPr/>
        </p:nvSpPr>
        <p:spPr>
          <a:xfrm rot="0">
            <a:off x="2519120" y="338193"/>
            <a:ext cx="14740180" cy="1078230"/>
          </a:xfrm>
          <a:prstGeom prst="rect">
            <a:avLst/>
          </a:prstGeom>
        </p:spPr>
        <p:txBody>
          <a:bodyPr anchor="t" rtlCol="false" tIns="0" lIns="0" bIns="0" rIns="0">
            <a:spAutoFit/>
          </a:bodyPr>
          <a:lstStyle/>
          <a:p>
            <a:pPr algn="l">
              <a:lnSpc>
                <a:spcPts val="8820"/>
              </a:lnSpc>
            </a:pPr>
            <a:r>
              <a:rPr lang="en-US" sz="6300" spc="585">
                <a:solidFill>
                  <a:srgbClr val="000000"/>
                </a:solidFill>
                <a:latin typeface="Anton"/>
                <a:ea typeface="Anton"/>
                <a:cs typeface="Anton"/>
                <a:sym typeface="Anton"/>
              </a:rPr>
              <a:t>Primary Care Support and Resources</a:t>
            </a:r>
          </a:p>
        </p:txBody>
      </p:sp>
      <p:grpSp>
        <p:nvGrpSpPr>
          <p:cNvPr name="Group 6" id="6"/>
          <p:cNvGrpSpPr/>
          <p:nvPr/>
        </p:nvGrpSpPr>
        <p:grpSpPr>
          <a:xfrm rot="0">
            <a:off x="2519120" y="1779309"/>
            <a:ext cx="14287441" cy="2928641"/>
            <a:chOff x="0" y="0"/>
            <a:chExt cx="19049921" cy="3904855"/>
          </a:xfrm>
        </p:grpSpPr>
        <p:sp>
          <p:nvSpPr>
            <p:cNvPr name="TextBox 7" id="7"/>
            <p:cNvSpPr txBox="true"/>
            <p:nvPr/>
          </p:nvSpPr>
          <p:spPr>
            <a:xfrm rot="0">
              <a:off x="0" y="-85725"/>
              <a:ext cx="18813042" cy="890059"/>
            </a:xfrm>
            <a:prstGeom prst="rect">
              <a:avLst/>
            </a:prstGeom>
          </p:spPr>
          <p:txBody>
            <a:bodyPr anchor="t" rtlCol="false" tIns="0" lIns="0" bIns="0" rIns="0">
              <a:spAutoFit/>
            </a:bodyPr>
            <a:lstStyle/>
            <a:p>
              <a:pPr algn="l">
                <a:lnSpc>
                  <a:spcPts val="5599"/>
                </a:lnSpc>
              </a:pPr>
              <a:r>
                <a:rPr lang="en-US" sz="3999">
                  <a:solidFill>
                    <a:srgbClr val="00395B"/>
                  </a:solidFill>
                  <a:latin typeface="Bebas Neue"/>
                  <a:ea typeface="Bebas Neue"/>
                  <a:cs typeface="Bebas Neue"/>
                  <a:sym typeface="Bebas Neue"/>
                </a:rPr>
                <a:t>WHO </a:t>
              </a:r>
            </a:p>
          </p:txBody>
        </p:sp>
        <p:sp>
          <p:nvSpPr>
            <p:cNvPr name="TextBox 8" id="8"/>
            <p:cNvSpPr txBox="true"/>
            <p:nvPr/>
          </p:nvSpPr>
          <p:spPr>
            <a:xfrm rot="0">
              <a:off x="969455" y="917283"/>
              <a:ext cx="18080467" cy="2987571"/>
            </a:xfrm>
            <a:prstGeom prst="rect">
              <a:avLst/>
            </a:prstGeom>
          </p:spPr>
          <p:txBody>
            <a:bodyPr anchor="t" rtlCol="false" tIns="0" lIns="0" bIns="0" rIns="0">
              <a:spAutoFit/>
            </a:bodyPr>
            <a:lstStyle/>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Dr. George Forster, Medical Director, Primary Care Support and Resources</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Emma Isaac, Director, Primary Care Support and Resources</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Justin Moen, Manager, Medical Staff Contracts and Negotiations</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Pam Sterling, Manager, Primary Care Priorities</a:t>
              </a:r>
            </a:p>
          </p:txBody>
        </p:sp>
      </p:grpSp>
      <p:grpSp>
        <p:nvGrpSpPr>
          <p:cNvPr name="Group 9" id="9"/>
          <p:cNvGrpSpPr/>
          <p:nvPr/>
        </p:nvGrpSpPr>
        <p:grpSpPr>
          <a:xfrm rot="0">
            <a:off x="2519120" y="5056074"/>
            <a:ext cx="14287441" cy="4614507"/>
            <a:chOff x="0" y="0"/>
            <a:chExt cx="19049921" cy="6152676"/>
          </a:xfrm>
        </p:grpSpPr>
        <p:sp>
          <p:nvSpPr>
            <p:cNvPr name="TextBox 10" id="10"/>
            <p:cNvSpPr txBox="true"/>
            <p:nvPr/>
          </p:nvSpPr>
          <p:spPr>
            <a:xfrm rot="0">
              <a:off x="0" y="-85725"/>
              <a:ext cx="18813042" cy="890059"/>
            </a:xfrm>
            <a:prstGeom prst="rect">
              <a:avLst/>
            </a:prstGeom>
          </p:spPr>
          <p:txBody>
            <a:bodyPr anchor="t" rtlCol="false" tIns="0" lIns="0" bIns="0" rIns="0">
              <a:spAutoFit/>
            </a:bodyPr>
            <a:lstStyle/>
            <a:p>
              <a:pPr algn="l">
                <a:lnSpc>
                  <a:spcPts val="5599"/>
                </a:lnSpc>
              </a:pPr>
              <a:r>
                <a:rPr lang="en-US" sz="3999">
                  <a:solidFill>
                    <a:srgbClr val="00395B"/>
                  </a:solidFill>
                  <a:latin typeface="Bebas Neue"/>
                  <a:ea typeface="Bebas Neue"/>
                  <a:cs typeface="Bebas Neue"/>
                  <a:sym typeface="Bebas Neue"/>
                </a:rPr>
                <a:t>What</a:t>
              </a:r>
            </a:p>
          </p:txBody>
        </p:sp>
        <p:sp>
          <p:nvSpPr>
            <p:cNvPr name="TextBox 11" id="11"/>
            <p:cNvSpPr txBox="true"/>
            <p:nvPr/>
          </p:nvSpPr>
          <p:spPr>
            <a:xfrm rot="0">
              <a:off x="969455" y="917283"/>
              <a:ext cx="18080467" cy="5235393"/>
            </a:xfrm>
            <a:prstGeom prst="rect">
              <a:avLst/>
            </a:prstGeom>
          </p:spPr>
          <p:txBody>
            <a:bodyPr anchor="t" rtlCol="false" tIns="0" lIns="0" bIns="0" rIns="0">
              <a:spAutoFit/>
            </a:bodyPr>
            <a:lstStyle/>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Advising about contract options for primary care services;</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Informing practitioners and partners about key contract deliverables;</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Ensuring a contract aligns with services and complies with provincial policies;</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Administering a contract through its life-cycle, from preparation through renewal; and</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Liaising with Ministry of Health, practitioners and partners to advance primary care initiatives</a:t>
              </a:r>
            </a:p>
          </p:txBody>
        </p:sp>
      </p:grpSp>
    </p:spTree>
  </p:cSld>
  <p:clrMapOvr>
    <a:masterClrMapping/>
  </p:clrMapOvr>
</p:sld>
</file>

<file path=ppt/slides/slide1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635199" cy="10287000"/>
            <a:chOff x="0" y="0"/>
            <a:chExt cx="430670" cy="2709333"/>
          </a:xfrm>
        </p:grpSpPr>
        <p:sp>
          <p:nvSpPr>
            <p:cNvPr name="Freeform 3" id="3"/>
            <p:cNvSpPr/>
            <p:nvPr/>
          </p:nvSpPr>
          <p:spPr>
            <a:xfrm flipH="false" flipV="false" rot="0">
              <a:off x="0" y="0"/>
              <a:ext cx="430670" cy="2709333"/>
            </a:xfrm>
            <a:custGeom>
              <a:avLst/>
              <a:gdLst/>
              <a:ahLst/>
              <a:cxnLst/>
              <a:rect r="r" b="b" t="t" l="l"/>
              <a:pathLst>
                <a:path h="2709333" w="430670">
                  <a:moveTo>
                    <a:pt x="0" y="0"/>
                  </a:moveTo>
                  <a:lnTo>
                    <a:pt x="430670" y="0"/>
                  </a:lnTo>
                  <a:lnTo>
                    <a:pt x="430670" y="2709333"/>
                  </a:lnTo>
                  <a:lnTo>
                    <a:pt x="0" y="2709333"/>
                  </a:lnTo>
                  <a:close/>
                </a:path>
              </a:pathLst>
            </a:custGeom>
            <a:solidFill>
              <a:srgbClr val="095D67"/>
            </a:solidFill>
          </p:spPr>
        </p:sp>
        <p:sp>
          <p:nvSpPr>
            <p:cNvPr name="TextBox 4" id="4"/>
            <p:cNvSpPr txBox="true"/>
            <p:nvPr/>
          </p:nvSpPr>
          <p:spPr>
            <a:xfrm>
              <a:off x="0" y="-85725"/>
              <a:ext cx="430670" cy="2795058"/>
            </a:xfrm>
            <a:prstGeom prst="rect">
              <a:avLst/>
            </a:prstGeom>
          </p:spPr>
          <p:txBody>
            <a:bodyPr anchor="ctr" rtlCol="false" tIns="50800" lIns="50800" bIns="50800" rIns="50800"/>
            <a:lstStyle/>
            <a:p>
              <a:pPr algn="ctr">
                <a:lnSpc>
                  <a:spcPts val="2923"/>
                </a:lnSpc>
              </a:pPr>
            </a:p>
          </p:txBody>
        </p:sp>
      </p:grpSp>
      <p:sp>
        <p:nvSpPr>
          <p:cNvPr name="TextBox 5" id="5"/>
          <p:cNvSpPr txBox="true"/>
          <p:nvPr/>
        </p:nvSpPr>
        <p:spPr>
          <a:xfrm rot="0">
            <a:off x="2665581" y="374693"/>
            <a:ext cx="12544132" cy="1078230"/>
          </a:xfrm>
          <a:prstGeom prst="rect">
            <a:avLst/>
          </a:prstGeom>
        </p:spPr>
        <p:txBody>
          <a:bodyPr anchor="t" rtlCol="false" tIns="0" lIns="0" bIns="0" rIns="0">
            <a:spAutoFit/>
          </a:bodyPr>
          <a:lstStyle/>
          <a:p>
            <a:pPr algn="l">
              <a:lnSpc>
                <a:spcPts val="8820"/>
              </a:lnSpc>
            </a:pPr>
            <a:r>
              <a:rPr lang="en-US" sz="6300" spc="585">
                <a:solidFill>
                  <a:srgbClr val="000000"/>
                </a:solidFill>
                <a:latin typeface="Anton"/>
                <a:ea typeface="Anton"/>
                <a:cs typeface="Anton"/>
                <a:sym typeface="Anton"/>
              </a:rPr>
              <a:t>Credentialing &amp; Privileging</a:t>
            </a:r>
          </a:p>
        </p:txBody>
      </p:sp>
      <p:grpSp>
        <p:nvGrpSpPr>
          <p:cNvPr name="Group 6" id="6"/>
          <p:cNvGrpSpPr/>
          <p:nvPr/>
        </p:nvGrpSpPr>
        <p:grpSpPr>
          <a:xfrm rot="0">
            <a:off x="2548198" y="2071724"/>
            <a:ext cx="13191604" cy="2366686"/>
            <a:chOff x="0" y="0"/>
            <a:chExt cx="17588806" cy="3155581"/>
          </a:xfrm>
        </p:grpSpPr>
        <p:sp>
          <p:nvSpPr>
            <p:cNvPr name="TextBox 7" id="7"/>
            <p:cNvSpPr txBox="true"/>
            <p:nvPr/>
          </p:nvSpPr>
          <p:spPr>
            <a:xfrm rot="0">
              <a:off x="0" y="-85725"/>
              <a:ext cx="17370095" cy="890059"/>
            </a:xfrm>
            <a:prstGeom prst="rect">
              <a:avLst/>
            </a:prstGeom>
          </p:spPr>
          <p:txBody>
            <a:bodyPr anchor="t" rtlCol="false" tIns="0" lIns="0" bIns="0" rIns="0">
              <a:spAutoFit/>
            </a:bodyPr>
            <a:lstStyle/>
            <a:p>
              <a:pPr algn="l">
                <a:lnSpc>
                  <a:spcPts val="5599"/>
                </a:lnSpc>
              </a:pPr>
              <a:r>
                <a:rPr lang="en-US" sz="3999">
                  <a:solidFill>
                    <a:srgbClr val="00395B"/>
                  </a:solidFill>
                  <a:latin typeface="Bebas Neue"/>
                  <a:ea typeface="Bebas Neue"/>
                  <a:cs typeface="Bebas Neue"/>
                  <a:sym typeface="Bebas Neue"/>
                </a:rPr>
                <a:t>WHO </a:t>
              </a:r>
            </a:p>
          </p:txBody>
        </p:sp>
        <p:sp>
          <p:nvSpPr>
            <p:cNvPr name="TextBox 8" id="8"/>
            <p:cNvSpPr txBox="true"/>
            <p:nvPr/>
          </p:nvSpPr>
          <p:spPr>
            <a:xfrm rot="0">
              <a:off x="895098" y="917283"/>
              <a:ext cx="16693707" cy="2238298"/>
            </a:xfrm>
            <a:prstGeom prst="rect">
              <a:avLst/>
            </a:prstGeom>
          </p:spPr>
          <p:txBody>
            <a:bodyPr anchor="t" rtlCol="false" tIns="0" lIns="0" bIns="0" rIns="0">
              <a:spAutoFit/>
            </a:bodyPr>
            <a:lstStyle/>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Jill Pearman RM, Medical Director, Credentialing, Privileging &amp; Governance</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Sara Campbell, Director, Medical Staff Support and Resources</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Jessica Havens, Manager, Medical Staff Credentialing &amp; Privileging </a:t>
              </a:r>
            </a:p>
          </p:txBody>
        </p:sp>
      </p:grpSp>
      <p:grpSp>
        <p:nvGrpSpPr>
          <p:cNvPr name="Group 9" id="9"/>
          <p:cNvGrpSpPr/>
          <p:nvPr/>
        </p:nvGrpSpPr>
        <p:grpSpPr>
          <a:xfrm rot="0">
            <a:off x="2665581" y="4966433"/>
            <a:ext cx="15294392" cy="2928720"/>
            <a:chOff x="0" y="0"/>
            <a:chExt cx="20392523" cy="3904960"/>
          </a:xfrm>
        </p:grpSpPr>
        <p:sp>
          <p:nvSpPr>
            <p:cNvPr name="TextBox 10" id="10"/>
            <p:cNvSpPr txBox="true"/>
            <p:nvPr/>
          </p:nvSpPr>
          <p:spPr>
            <a:xfrm rot="0">
              <a:off x="0" y="-85725"/>
              <a:ext cx="20138949" cy="890059"/>
            </a:xfrm>
            <a:prstGeom prst="rect">
              <a:avLst/>
            </a:prstGeom>
          </p:spPr>
          <p:txBody>
            <a:bodyPr anchor="t" rtlCol="false" tIns="0" lIns="0" bIns="0" rIns="0">
              <a:spAutoFit/>
            </a:bodyPr>
            <a:lstStyle/>
            <a:p>
              <a:pPr algn="l">
                <a:lnSpc>
                  <a:spcPts val="5599"/>
                </a:lnSpc>
              </a:pPr>
              <a:r>
                <a:rPr lang="en-US" sz="3999">
                  <a:solidFill>
                    <a:srgbClr val="00395B"/>
                  </a:solidFill>
                  <a:latin typeface="Bebas Neue"/>
                  <a:ea typeface="Bebas Neue"/>
                  <a:cs typeface="Bebas Neue"/>
                  <a:sym typeface="Bebas Neue"/>
                </a:rPr>
                <a:t>What</a:t>
              </a:r>
            </a:p>
          </p:txBody>
        </p:sp>
        <p:sp>
          <p:nvSpPr>
            <p:cNvPr name="TextBox 11" id="11"/>
            <p:cNvSpPr txBox="true"/>
            <p:nvPr/>
          </p:nvSpPr>
          <p:spPr>
            <a:xfrm rot="0">
              <a:off x="1037780" y="917283"/>
              <a:ext cx="19354743" cy="2987677"/>
            </a:xfrm>
            <a:prstGeom prst="rect">
              <a:avLst/>
            </a:prstGeom>
          </p:spPr>
          <p:txBody>
            <a:bodyPr anchor="t" rtlCol="false" tIns="0" lIns="0" bIns="0" rIns="0">
              <a:spAutoFit/>
            </a:bodyPr>
            <a:lstStyle/>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Specifics regarding individual medical staff credentialing and privileges</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Reports/directory (CACTUS) for medical staff</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Provider reappointment</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Category changes, leaves of absence, site changes and locum tenens</a:t>
              </a:r>
            </a:p>
          </p:txBody>
        </p:sp>
      </p:grpSp>
    </p:spTree>
  </p:cSld>
  <p:clrMapOvr>
    <a:masterClrMapping/>
  </p:clrMapOvr>
</p:sld>
</file>

<file path=ppt/slides/slide1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635199" cy="10287000"/>
            <a:chOff x="0" y="0"/>
            <a:chExt cx="430670" cy="2709333"/>
          </a:xfrm>
        </p:grpSpPr>
        <p:sp>
          <p:nvSpPr>
            <p:cNvPr name="Freeform 3" id="3"/>
            <p:cNvSpPr/>
            <p:nvPr/>
          </p:nvSpPr>
          <p:spPr>
            <a:xfrm flipH="false" flipV="false" rot="0">
              <a:off x="0" y="0"/>
              <a:ext cx="430670" cy="2709333"/>
            </a:xfrm>
            <a:custGeom>
              <a:avLst/>
              <a:gdLst/>
              <a:ahLst/>
              <a:cxnLst/>
              <a:rect r="r" b="b" t="t" l="l"/>
              <a:pathLst>
                <a:path h="2709333" w="430670">
                  <a:moveTo>
                    <a:pt x="0" y="0"/>
                  </a:moveTo>
                  <a:lnTo>
                    <a:pt x="430670" y="0"/>
                  </a:lnTo>
                  <a:lnTo>
                    <a:pt x="430670" y="2709333"/>
                  </a:lnTo>
                  <a:lnTo>
                    <a:pt x="0" y="2709333"/>
                  </a:lnTo>
                  <a:close/>
                </a:path>
              </a:pathLst>
            </a:custGeom>
            <a:solidFill>
              <a:srgbClr val="095D67"/>
            </a:solidFill>
          </p:spPr>
        </p:sp>
        <p:sp>
          <p:nvSpPr>
            <p:cNvPr name="TextBox 4" id="4"/>
            <p:cNvSpPr txBox="true"/>
            <p:nvPr/>
          </p:nvSpPr>
          <p:spPr>
            <a:xfrm>
              <a:off x="0" y="-85725"/>
              <a:ext cx="430670" cy="2795058"/>
            </a:xfrm>
            <a:prstGeom prst="rect">
              <a:avLst/>
            </a:prstGeom>
          </p:spPr>
          <p:txBody>
            <a:bodyPr anchor="ctr" rtlCol="false" tIns="50800" lIns="50800" bIns="50800" rIns="50800"/>
            <a:lstStyle/>
            <a:p>
              <a:pPr algn="ctr">
                <a:lnSpc>
                  <a:spcPts val="2923"/>
                </a:lnSpc>
              </a:pPr>
            </a:p>
          </p:txBody>
        </p:sp>
      </p:grpSp>
      <p:sp>
        <p:nvSpPr>
          <p:cNvPr name="TextBox 5" id="5"/>
          <p:cNvSpPr txBox="true"/>
          <p:nvPr/>
        </p:nvSpPr>
        <p:spPr>
          <a:xfrm rot="0">
            <a:off x="2665581" y="374693"/>
            <a:ext cx="12544132" cy="2192655"/>
          </a:xfrm>
          <a:prstGeom prst="rect">
            <a:avLst/>
          </a:prstGeom>
        </p:spPr>
        <p:txBody>
          <a:bodyPr anchor="t" rtlCol="false" tIns="0" lIns="0" bIns="0" rIns="0">
            <a:spAutoFit/>
          </a:bodyPr>
          <a:lstStyle/>
          <a:p>
            <a:pPr algn="l">
              <a:lnSpc>
                <a:spcPts val="8820"/>
              </a:lnSpc>
            </a:pPr>
            <a:r>
              <a:rPr lang="en-US" sz="6300" spc="585">
                <a:solidFill>
                  <a:srgbClr val="000000"/>
                </a:solidFill>
                <a:latin typeface="Anton"/>
                <a:ea typeface="Anton"/>
                <a:cs typeface="Anton"/>
                <a:sym typeface="Anton"/>
              </a:rPr>
              <a:t>Enhanced Medical Staff Support (EMSS)</a:t>
            </a:r>
          </a:p>
        </p:txBody>
      </p:sp>
      <p:grpSp>
        <p:nvGrpSpPr>
          <p:cNvPr name="Group 6" id="6"/>
          <p:cNvGrpSpPr/>
          <p:nvPr/>
        </p:nvGrpSpPr>
        <p:grpSpPr>
          <a:xfrm rot="0">
            <a:off x="2665581" y="2703156"/>
            <a:ext cx="14460138" cy="2928621"/>
            <a:chOff x="0" y="0"/>
            <a:chExt cx="19280184" cy="3904829"/>
          </a:xfrm>
        </p:grpSpPr>
        <p:sp>
          <p:nvSpPr>
            <p:cNvPr name="TextBox 7" id="7"/>
            <p:cNvSpPr txBox="true"/>
            <p:nvPr/>
          </p:nvSpPr>
          <p:spPr>
            <a:xfrm rot="0">
              <a:off x="0" y="-85725"/>
              <a:ext cx="19040441" cy="890033"/>
            </a:xfrm>
            <a:prstGeom prst="rect">
              <a:avLst/>
            </a:prstGeom>
          </p:spPr>
          <p:txBody>
            <a:bodyPr anchor="t" rtlCol="false" tIns="0" lIns="0" bIns="0" rIns="0">
              <a:spAutoFit/>
            </a:bodyPr>
            <a:lstStyle/>
            <a:p>
              <a:pPr algn="l">
                <a:lnSpc>
                  <a:spcPts val="5599"/>
                </a:lnSpc>
              </a:pPr>
              <a:r>
                <a:rPr lang="en-US" sz="3999">
                  <a:solidFill>
                    <a:srgbClr val="00395B"/>
                  </a:solidFill>
                  <a:latin typeface="Bebas Neue"/>
                  <a:ea typeface="Bebas Neue"/>
                  <a:cs typeface="Bebas Neue"/>
                  <a:sym typeface="Bebas Neue"/>
                </a:rPr>
                <a:t>WHO </a:t>
              </a:r>
            </a:p>
          </p:txBody>
        </p:sp>
        <p:sp>
          <p:nvSpPr>
            <p:cNvPr name="TextBox 8" id="8"/>
            <p:cNvSpPr txBox="true"/>
            <p:nvPr/>
          </p:nvSpPr>
          <p:spPr>
            <a:xfrm rot="0">
              <a:off x="981173" y="917257"/>
              <a:ext cx="18299011" cy="2987571"/>
            </a:xfrm>
            <a:prstGeom prst="rect">
              <a:avLst/>
            </a:prstGeom>
          </p:spPr>
          <p:txBody>
            <a:bodyPr anchor="t" rtlCol="false" tIns="0" lIns="0" bIns="0" rIns="0">
              <a:spAutoFit/>
            </a:bodyPr>
            <a:lstStyle/>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Dr. Bruce Campana, Medical Director, Enhanced Medical Staff Support</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Sara Campbell, Director, Medical Staff Support and Resources</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Jennifer Duda, Manager, Enhanced Medical Staff Support</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Daphne Van der Boom, HR Specialist, Enhanced Medical Staff Support</a:t>
              </a:r>
            </a:p>
          </p:txBody>
        </p:sp>
      </p:grpSp>
      <p:grpSp>
        <p:nvGrpSpPr>
          <p:cNvPr name="Group 9" id="9"/>
          <p:cNvGrpSpPr/>
          <p:nvPr/>
        </p:nvGrpSpPr>
        <p:grpSpPr>
          <a:xfrm rot="0">
            <a:off x="2665581" y="5767605"/>
            <a:ext cx="14593719" cy="4614645"/>
            <a:chOff x="0" y="0"/>
            <a:chExt cx="19458292" cy="6152860"/>
          </a:xfrm>
        </p:grpSpPr>
        <p:sp>
          <p:nvSpPr>
            <p:cNvPr name="TextBox 10" id="10"/>
            <p:cNvSpPr txBox="true"/>
            <p:nvPr/>
          </p:nvSpPr>
          <p:spPr>
            <a:xfrm rot="0">
              <a:off x="0" y="-85725"/>
              <a:ext cx="19216334" cy="890059"/>
            </a:xfrm>
            <a:prstGeom prst="rect">
              <a:avLst/>
            </a:prstGeom>
          </p:spPr>
          <p:txBody>
            <a:bodyPr anchor="t" rtlCol="false" tIns="0" lIns="0" bIns="0" rIns="0">
              <a:spAutoFit/>
            </a:bodyPr>
            <a:lstStyle/>
            <a:p>
              <a:pPr algn="l">
                <a:lnSpc>
                  <a:spcPts val="5599"/>
                </a:lnSpc>
              </a:pPr>
              <a:r>
                <a:rPr lang="en-US" sz="3999">
                  <a:solidFill>
                    <a:srgbClr val="00395B"/>
                  </a:solidFill>
                  <a:latin typeface="Bebas Neue"/>
                  <a:ea typeface="Bebas Neue"/>
                  <a:cs typeface="Bebas Neue"/>
                  <a:sym typeface="Bebas Neue"/>
                </a:rPr>
                <a:t>What</a:t>
              </a:r>
            </a:p>
          </p:txBody>
        </p:sp>
        <p:sp>
          <p:nvSpPr>
            <p:cNvPr name="TextBox 11" id="11"/>
            <p:cNvSpPr txBox="true"/>
            <p:nvPr/>
          </p:nvSpPr>
          <p:spPr>
            <a:xfrm rot="0">
              <a:off x="990237" y="917283"/>
              <a:ext cx="18468055" cy="5235577"/>
            </a:xfrm>
            <a:prstGeom prst="rect">
              <a:avLst/>
            </a:prstGeom>
          </p:spPr>
          <p:txBody>
            <a:bodyPr anchor="t" rtlCol="false" tIns="0" lIns="0" bIns="0" rIns="0">
              <a:spAutoFit/>
            </a:bodyPr>
            <a:lstStyle/>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Supports medical leaders in attending to professional/performance concerns of medical staff</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Helps resolve</a:t>
              </a:r>
              <a:r>
                <a:rPr lang="en-US" sz="2999">
                  <a:solidFill>
                    <a:srgbClr val="646D6E"/>
                  </a:solidFill>
                  <a:latin typeface="Calibri (MS)"/>
                  <a:ea typeface="Calibri (MS)"/>
                  <a:cs typeface="Calibri (MS)"/>
                  <a:sym typeface="Calibri (MS)"/>
                </a:rPr>
                <a:t> professional issues as they arise, and works proactively to enhance the capacity and ability of all leaders across the organization to understand, manage and resolve concerns</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Supportive and solutions-based, rather than punitive, if possible</a:t>
              </a:r>
            </a:p>
            <a:p>
              <a:pPr algn="l">
                <a:lnSpc>
                  <a:spcPts val="4499"/>
                </a:lnSpc>
              </a:pP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635199" cy="10287000"/>
            <a:chOff x="0" y="0"/>
            <a:chExt cx="430670" cy="2709333"/>
          </a:xfrm>
        </p:grpSpPr>
        <p:sp>
          <p:nvSpPr>
            <p:cNvPr name="Freeform 3" id="3"/>
            <p:cNvSpPr/>
            <p:nvPr/>
          </p:nvSpPr>
          <p:spPr>
            <a:xfrm flipH="false" flipV="false" rot="0">
              <a:off x="0" y="0"/>
              <a:ext cx="430670" cy="2709333"/>
            </a:xfrm>
            <a:custGeom>
              <a:avLst/>
              <a:gdLst/>
              <a:ahLst/>
              <a:cxnLst/>
              <a:rect r="r" b="b" t="t" l="l"/>
              <a:pathLst>
                <a:path h="2709333" w="430670">
                  <a:moveTo>
                    <a:pt x="0" y="0"/>
                  </a:moveTo>
                  <a:lnTo>
                    <a:pt x="430670" y="0"/>
                  </a:lnTo>
                  <a:lnTo>
                    <a:pt x="430670" y="2709333"/>
                  </a:lnTo>
                  <a:lnTo>
                    <a:pt x="0" y="2709333"/>
                  </a:lnTo>
                  <a:close/>
                </a:path>
              </a:pathLst>
            </a:custGeom>
            <a:solidFill>
              <a:srgbClr val="095D67"/>
            </a:solidFill>
          </p:spPr>
        </p:sp>
        <p:sp>
          <p:nvSpPr>
            <p:cNvPr name="TextBox 4" id="4"/>
            <p:cNvSpPr txBox="true"/>
            <p:nvPr/>
          </p:nvSpPr>
          <p:spPr>
            <a:xfrm>
              <a:off x="0" y="-85725"/>
              <a:ext cx="430670" cy="2795058"/>
            </a:xfrm>
            <a:prstGeom prst="rect">
              <a:avLst/>
            </a:prstGeom>
          </p:spPr>
          <p:txBody>
            <a:bodyPr anchor="ctr" rtlCol="false" tIns="50800" lIns="50800" bIns="50800" rIns="50800"/>
            <a:lstStyle/>
            <a:p>
              <a:pPr algn="ctr">
                <a:lnSpc>
                  <a:spcPts val="2923"/>
                </a:lnSpc>
              </a:pPr>
            </a:p>
          </p:txBody>
        </p:sp>
      </p:grpSp>
      <p:grpSp>
        <p:nvGrpSpPr>
          <p:cNvPr name="Group 5" id="5"/>
          <p:cNvGrpSpPr/>
          <p:nvPr/>
        </p:nvGrpSpPr>
        <p:grpSpPr>
          <a:xfrm rot="0">
            <a:off x="1635199" y="3310160"/>
            <a:ext cx="2277800" cy="5488279"/>
            <a:chOff x="0" y="0"/>
            <a:chExt cx="3037066" cy="7317706"/>
          </a:xfrm>
        </p:grpSpPr>
        <p:grpSp>
          <p:nvGrpSpPr>
            <p:cNvPr name="Group 6" id="6"/>
            <p:cNvGrpSpPr>
              <a:grpSpLocks noChangeAspect="true"/>
            </p:cNvGrpSpPr>
            <p:nvPr/>
          </p:nvGrpSpPr>
          <p:grpSpPr>
            <a:xfrm rot="0">
              <a:off x="0" y="0"/>
              <a:ext cx="3037066" cy="3037066"/>
              <a:chOff x="0" y="0"/>
              <a:chExt cx="6350000" cy="6350000"/>
            </a:xfrm>
          </p:grpSpPr>
          <p:sp>
            <p:nvSpPr>
              <p:cNvPr name="Freeform 7" id="7"/>
              <p:cNvSpPr/>
              <p:nvPr/>
            </p:nvSpPr>
            <p:spPr>
              <a:xfrm flipH="false" flipV="false" rot="0">
                <a:off x="-156812" y="-5088"/>
                <a:ext cx="6663624" cy="6360176"/>
              </a:xfrm>
              <a:custGeom>
                <a:avLst/>
                <a:gdLst/>
                <a:ahLst/>
                <a:cxnLst/>
                <a:rect r="r" b="b" t="t" l="l"/>
                <a:pathLst>
                  <a:path h="6360176" w="6663624">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FFFF"/>
              </a:solidFill>
            </p:spPr>
          </p:sp>
          <p:sp>
            <p:nvSpPr>
              <p:cNvPr name="Freeform 8" id="8"/>
              <p:cNvSpPr/>
              <p:nvPr/>
            </p:nvSpPr>
            <p:spPr>
              <a:xfrm flipH="false" flipV="false" rot="0">
                <a:off x="284320" y="415956"/>
                <a:ext cx="5781360" cy="5518089"/>
              </a:xfrm>
              <a:custGeom>
                <a:avLst/>
                <a:gdLst/>
                <a:ahLst/>
                <a:cxnLst/>
                <a:rect r="r" b="b" t="t" l="l"/>
                <a:pathLst>
                  <a:path h="5518089" w="5781360">
                    <a:moveTo>
                      <a:pt x="2890680" y="4414"/>
                    </a:moveTo>
                    <a:cubicBezTo>
                      <a:pt x="1903611" y="0"/>
                      <a:pt x="989627" y="524062"/>
                      <a:pt x="494813" y="1378160"/>
                    </a:cubicBezTo>
                    <a:cubicBezTo>
                      <a:pt x="0" y="2232259"/>
                      <a:pt x="0" y="3285829"/>
                      <a:pt x="494813" y="4139928"/>
                    </a:cubicBezTo>
                    <a:cubicBezTo>
                      <a:pt x="989627" y="4994026"/>
                      <a:pt x="1903611" y="5518088"/>
                      <a:pt x="2890680" y="5513674"/>
                    </a:cubicBezTo>
                    <a:cubicBezTo>
                      <a:pt x="3877749" y="5518088"/>
                      <a:pt x="4791733" y="4994026"/>
                      <a:pt x="5286547" y="4139928"/>
                    </a:cubicBezTo>
                    <a:cubicBezTo>
                      <a:pt x="5781360" y="3285829"/>
                      <a:pt x="5781360" y="2232259"/>
                      <a:pt x="5286547" y="1378161"/>
                    </a:cubicBezTo>
                    <a:cubicBezTo>
                      <a:pt x="4791733" y="524062"/>
                      <a:pt x="3877749" y="0"/>
                      <a:pt x="2890680" y="4414"/>
                    </a:cubicBezTo>
                    <a:close/>
                  </a:path>
                </a:pathLst>
              </a:custGeom>
              <a:blipFill>
                <a:blip r:embed="rId3"/>
                <a:stretch>
                  <a:fillRect l="-145844" t="-12294" r="-55044" b="-114106"/>
                </a:stretch>
              </a:blipFill>
            </p:spPr>
          </p:sp>
        </p:grpSp>
        <p:sp>
          <p:nvSpPr>
            <p:cNvPr name="TextBox 9" id="9"/>
            <p:cNvSpPr txBox="true"/>
            <p:nvPr/>
          </p:nvSpPr>
          <p:spPr>
            <a:xfrm rot="0">
              <a:off x="0" y="3008491"/>
              <a:ext cx="3037066" cy="4309214"/>
            </a:xfrm>
            <a:prstGeom prst="rect">
              <a:avLst/>
            </a:prstGeom>
          </p:spPr>
          <p:txBody>
            <a:bodyPr anchor="t" rtlCol="false" tIns="0" lIns="0" bIns="0" rIns="0">
              <a:spAutoFit/>
            </a:bodyPr>
            <a:lstStyle/>
            <a:p>
              <a:pPr algn="ctr">
                <a:lnSpc>
                  <a:spcPts val="2568"/>
                </a:lnSpc>
              </a:pPr>
            </a:p>
            <a:p>
              <a:pPr algn="ctr">
                <a:lnSpc>
                  <a:spcPts val="2568"/>
                </a:lnSpc>
              </a:pPr>
              <a:r>
                <a:rPr lang="en-US" sz="1834" b="true">
                  <a:solidFill>
                    <a:srgbClr val="00395B"/>
                  </a:solidFill>
                  <a:latin typeface="Canva Sans Bold"/>
                  <a:ea typeface="Canva Sans Bold"/>
                  <a:cs typeface="Canva Sans Bold"/>
                  <a:sym typeface="Canva Sans Bold"/>
                </a:rPr>
                <a:t>Onboarding Foundations</a:t>
              </a:r>
            </a:p>
            <a:p>
              <a:pPr algn="ctr">
                <a:lnSpc>
                  <a:spcPts val="2568"/>
                </a:lnSpc>
              </a:pPr>
            </a:p>
            <a:p>
              <a:pPr algn="ctr">
                <a:lnSpc>
                  <a:spcPts val="2568"/>
                </a:lnSpc>
              </a:pPr>
            </a:p>
            <a:p>
              <a:pPr algn="ctr">
                <a:lnSpc>
                  <a:spcPts val="2568"/>
                </a:lnSpc>
              </a:pPr>
              <a:r>
                <a:rPr lang="en-US" sz="1834">
                  <a:solidFill>
                    <a:srgbClr val="00395B"/>
                  </a:solidFill>
                  <a:latin typeface="Canva Sans"/>
                  <a:ea typeface="Canva Sans"/>
                  <a:cs typeface="Canva Sans"/>
                  <a:sym typeface="Canva Sans"/>
                </a:rPr>
                <a:t>Dr. Sarah Lea, </a:t>
              </a:r>
            </a:p>
            <a:p>
              <a:pPr algn="ctr">
                <a:lnSpc>
                  <a:spcPts val="2568"/>
                </a:lnSpc>
              </a:pPr>
              <a:r>
                <a:rPr lang="en-US" sz="1834" i="true">
                  <a:solidFill>
                    <a:srgbClr val="00395B"/>
                  </a:solidFill>
                  <a:latin typeface="Canva Sans Italics"/>
                  <a:ea typeface="Canva Sans Italics"/>
                  <a:cs typeface="Canva Sans Italics"/>
                  <a:sym typeface="Canva Sans Italics"/>
                </a:rPr>
                <a:t>Education, Onboarding &amp; Leadership Development</a:t>
              </a:r>
            </a:p>
          </p:txBody>
        </p:sp>
      </p:grpSp>
      <p:grpSp>
        <p:nvGrpSpPr>
          <p:cNvPr name="Group 10" id="10"/>
          <p:cNvGrpSpPr/>
          <p:nvPr/>
        </p:nvGrpSpPr>
        <p:grpSpPr>
          <a:xfrm rot="0">
            <a:off x="3912998" y="3332322"/>
            <a:ext cx="2277800" cy="4511277"/>
            <a:chOff x="0" y="0"/>
            <a:chExt cx="3037066" cy="6015036"/>
          </a:xfrm>
        </p:grpSpPr>
        <p:grpSp>
          <p:nvGrpSpPr>
            <p:cNvPr name="Group 11" id="11"/>
            <p:cNvGrpSpPr>
              <a:grpSpLocks noChangeAspect="true"/>
            </p:cNvGrpSpPr>
            <p:nvPr/>
          </p:nvGrpSpPr>
          <p:grpSpPr>
            <a:xfrm rot="0">
              <a:off x="0" y="0"/>
              <a:ext cx="3037066" cy="3037066"/>
              <a:chOff x="0" y="0"/>
              <a:chExt cx="6350000" cy="6350000"/>
            </a:xfrm>
          </p:grpSpPr>
          <p:sp>
            <p:nvSpPr>
              <p:cNvPr name="Freeform 12" id="12"/>
              <p:cNvSpPr/>
              <p:nvPr/>
            </p:nvSpPr>
            <p:spPr>
              <a:xfrm flipH="false" flipV="false" rot="0">
                <a:off x="-156812" y="-5088"/>
                <a:ext cx="6663624" cy="6360176"/>
              </a:xfrm>
              <a:custGeom>
                <a:avLst/>
                <a:gdLst/>
                <a:ahLst/>
                <a:cxnLst/>
                <a:rect r="r" b="b" t="t" l="l"/>
                <a:pathLst>
                  <a:path h="6360176" w="6663624">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FFFF"/>
              </a:solidFill>
            </p:spPr>
          </p:sp>
          <p:sp>
            <p:nvSpPr>
              <p:cNvPr name="Freeform 13" id="13"/>
              <p:cNvSpPr/>
              <p:nvPr/>
            </p:nvSpPr>
            <p:spPr>
              <a:xfrm flipH="false" flipV="false" rot="0">
                <a:off x="284320" y="415956"/>
                <a:ext cx="5781360" cy="5518089"/>
              </a:xfrm>
              <a:custGeom>
                <a:avLst/>
                <a:gdLst/>
                <a:ahLst/>
                <a:cxnLst/>
                <a:rect r="r" b="b" t="t" l="l"/>
                <a:pathLst>
                  <a:path h="5518089" w="5781360">
                    <a:moveTo>
                      <a:pt x="2890680" y="4414"/>
                    </a:moveTo>
                    <a:cubicBezTo>
                      <a:pt x="1903611" y="0"/>
                      <a:pt x="989627" y="524062"/>
                      <a:pt x="494813" y="1378160"/>
                    </a:cubicBezTo>
                    <a:cubicBezTo>
                      <a:pt x="0" y="2232259"/>
                      <a:pt x="0" y="3285829"/>
                      <a:pt x="494813" y="4139928"/>
                    </a:cubicBezTo>
                    <a:cubicBezTo>
                      <a:pt x="989627" y="4994026"/>
                      <a:pt x="1903611" y="5518088"/>
                      <a:pt x="2890680" y="5513674"/>
                    </a:cubicBezTo>
                    <a:cubicBezTo>
                      <a:pt x="3877749" y="5518088"/>
                      <a:pt x="4791733" y="4994026"/>
                      <a:pt x="5286547" y="4139928"/>
                    </a:cubicBezTo>
                    <a:cubicBezTo>
                      <a:pt x="5781360" y="3285829"/>
                      <a:pt x="5781360" y="2232259"/>
                      <a:pt x="5286547" y="1378161"/>
                    </a:cubicBezTo>
                    <a:cubicBezTo>
                      <a:pt x="4791733" y="524062"/>
                      <a:pt x="3877749" y="0"/>
                      <a:pt x="2890680" y="4414"/>
                    </a:cubicBezTo>
                    <a:close/>
                  </a:path>
                </a:pathLst>
              </a:custGeom>
              <a:blipFill>
                <a:blip r:embed="rId4"/>
                <a:stretch>
                  <a:fillRect l="223" t="-3331" r="223" b="-21667"/>
                </a:stretch>
              </a:blipFill>
            </p:spPr>
          </p:sp>
        </p:grpSp>
        <p:sp>
          <p:nvSpPr>
            <p:cNvPr name="TextBox 14" id="14"/>
            <p:cNvSpPr txBox="true"/>
            <p:nvPr/>
          </p:nvSpPr>
          <p:spPr>
            <a:xfrm rot="0">
              <a:off x="0" y="3008491"/>
              <a:ext cx="3037066" cy="3006545"/>
            </a:xfrm>
            <a:prstGeom prst="rect">
              <a:avLst/>
            </a:prstGeom>
          </p:spPr>
          <p:txBody>
            <a:bodyPr anchor="t" rtlCol="false" tIns="0" lIns="0" bIns="0" rIns="0">
              <a:spAutoFit/>
            </a:bodyPr>
            <a:lstStyle/>
            <a:p>
              <a:pPr algn="ctr">
                <a:lnSpc>
                  <a:spcPts val="2568"/>
                </a:lnSpc>
              </a:pPr>
            </a:p>
            <a:p>
              <a:pPr algn="ctr">
                <a:lnSpc>
                  <a:spcPts val="2568"/>
                </a:lnSpc>
              </a:pPr>
              <a:r>
                <a:rPr lang="en-US" sz="1834" b="true">
                  <a:solidFill>
                    <a:srgbClr val="00395B"/>
                  </a:solidFill>
                  <a:latin typeface="Canva Sans Bold"/>
                  <a:ea typeface="Canva Sans Bold"/>
                  <a:cs typeface="Canva Sans Bold"/>
                  <a:sym typeface="Canva Sans Bold"/>
                </a:rPr>
                <a:t>Enhanced Medical Staff Support (EMSS)</a:t>
              </a:r>
            </a:p>
            <a:p>
              <a:pPr algn="ctr">
                <a:lnSpc>
                  <a:spcPts val="2568"/>
                </a:lnSpc>
              </a:pPr>
            </a:p>
            <a:p>
              <a:pPr algn="ctr">
                <a:lnSpc>
                  <a:spcPts val="2568"/>
                </a:lnSpc>
              </a:pPr>
              <a:r>
                <a:rPr lang="en-US" sz="1834">
                  <a:solidFill>
                    <a:srgbClr val="00395B"/>
                  </a:solidFill>
                  <a:latin typeface="Canva Sans"/>
                  <a:ea typeface="Canva Sans"/>
                  <a:cs typeface="Canva Sans"/>
                  <a:sym typeface="Canva Sans"/>
                </a:rPr>
                <a:t>Dr. Bruce Campana,</a:t>
              </a:r>
            </a:p>
            <a:p>
              <a:pPr algn="ctr">
                <a:lnSpc>
                  <a:spcPts val="2568"/>
                </a:lnSpc>
              </a:pPr>
              <a:r>
                <a:rPr lang="en-US" sz="1834" i="true">
                  <a:solidFill>
                    <a:srgbClr val="00395B"/>
                  </a:solidFill>
                  <a:latin typeface="Canva Sans Italics"/>
                  <a:ea typeface="Canva Sans Italics"/>
                  <a:cs typeface="Canva Sans Italics"/>
                  <a:sym typeface="Canva Sans Italics"/>
                </a:rPr>
                <a:t>Medical Director</a:t>
              </a:r>
            </a:p>
          </p:txBody>
        </p:sp>
      </p:grpSp>
      <p:grpSp>
        <p:nvGrpSpPr>
          <p:cNvPr name="Group 15" id="15"/>
          <p:cNvGrpSpPr/>
          <p:nvPr/>
        </p:nvGrpSpPr>
        <p:grpSpPr>
          <a:xfrm rot="0">
            <a:off x="6190798" y="3310160"/>
            <a:ext cx="2277800" cy="4859085"/>
            <a:chOff x="0" y="0"/>
            <a:chExt cx="3037066" cy="6478780"/>
          </a:xfrm>
        </p:grpSpPr>
        <p:grpSp>
          <p:nvGrpSpPr>
            <p:cNvPr name="Group 16" id="16"/>
            <p:cNvGrpSpPr>
              <a:grpSpLocks noChangeAspect="true"/>
            </p:cNvGrpSpPr>
            <p:nvPr/>
          </p:nvGrpSpPr>
          <p:grpSpPr>
            <a:xfrm rot="0">
              <a:off x="0" y="0"/>
              <a:ext cx="3037066" cy="3037066"/>
              <a:chOff x="0" y="0"/>
              <a:chExt cx="6350000" cy="6350000"/>
            </a:xfrm>
          </p:grpSpPr>
          <p:sp>
            <p:nvSpPr>
              <p:cNvPr name="Freeform 17" id="17"/>
              <p:cNvSpPr/>
              <p:nvPr/>
            </p:nvSpPr>
            <p:spPr>
              <a:xfrm flipH="false" flipV="false" rot="0">
                <a:off x="-156812" y="-5088"/>
                <a:ext cx="6663624" cy="6360176"/>
              </a:xfrm>
              <a:custGeom>
                <a:avLst/>
                <a:gdLst/>
                <a:ahLst/>
                <a:cxnLst/>
                <a:rect r="r" b="b" t="t" l="l"/>
                <a:pathLst>
                  <a:path h="6360176" w="6663624">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FFFF"/>
              </a:solidFill>
            </p:spPr>
          </p:sp>
          <p:sp>
            <p:nvSpPr>
              <p:cNvPr name="Freeform 18" id="18"/>
              <p:cNvSpPr/>
              <p:nvPr/>
            </p:nvSpPr>
            <p:spPr>
              <a:xfrm flipH="false" flipV="false" rot="0">
                <a:off x="284320" y="415956"/>
                <a:ext cx="5781360" cy="5518089"/>
              </a:xfrm>
              <a:custGeom>
                <a:avLst/>
                <a:gdLst/>
                <a:ahLst/>
                <a:cxnLst/>
                <a:rect r="r" b="b" t="t" l="l"/>
                <a:pathLst>
                  <a:path h="5518089" w="5781360">
                    <a:moveTo>
                      <a:pt x="2890680" y="4414"/>
                    </a:moveTo>
                    <a:cubicBezTo>
                      <a:pt x="1903611" y="0"/>
                      <a:pt x="989627" y="524062"/>
                      <a:pt x="494813" y="1378160"/>
                    </a:cubicBezTo>
                    <a:cubicBezTo>
                      <a:pt x="0" y="2232259"/>
                      <a:pt x="0" y="3285829"/>
                      <a:pt x="494813" y="4139928"/>
                    </a:cubicBezTo>
                    <a:cubicBezTo>
                      <a:pt x="989627" y="4994026"/>
                      <a:pt x="1903611" y="5518088"/>
                      <a:pt x="2890680" y="5513674"/>
                    </a:cubicBezTo>
                    <a:cubicBezTo>
                      <a:pt x="3877749" y="5518088"/>
                      <a:pt x="4791733" y="4994026"/>
                      <a:pt x="5286547" y="4139928"/>
                    </a:cubicBezTo>
                    <a:cubicBezTo>
                      <a:pt x="5781360" y="3285829"/>
                      <a:pt x="5781360" y="2232259"/>
                      <a:pt x="5286547" y="1378161"/>
                    </a:cubicBezTo>
                    <a:cubicBezTo>
                      <a:pt x="4791733" y="524062"/>
                      <a:pt x="3877749" y="0"/>
                      <a:pt x="2890680" y="4414"/>
                    </a:cubicBezTo>
                    <a:close/>
                  </a:path>
                </a:pathLst>
              </a:custGeom>
              <a:blipFill>
                <a:blip r:embed="rId5"/>
                <a:stretch>
                  <a:fillRect l="-30514" t="-4011" r="-42598" b="-69875"/>
                </a:stretch>
              </a:blipFill>
            </p:spPr>
          </p:sp>
        </p:grpSp>
        <p:sp>
          <p:nvSpPr>
            <p:cNvPr name="TextBox 19" id="19"/>
            <p:cNvSpPr txBox="true"/>
            <p:nvPr/>
          </p:nvSpPr>
          <p:spPr>
            <a:xfrm rot="0">
              <a:off x="0" y="3038120"/>
              <a:ext cx="3037066" cy="3440660"/>
            </a:xfrm>
            <a:prstGeom prst="rect">
              <a:avLst/>
            </a:prstGeom>
          </p:spPr>
          <p:txBody>
            <a:bodyPr anchor="t" rtlCol="false" tIns="0" lIns="0" bIns="0" rIns="0">
              <a:spAutoFit/>
            </a:bodyPr>
            <a:lstStyle/>
            <a:p>
              <a:pPr algn="ctr">
                <a:lnSpc>
                  <a:spcPts val="2568"/>
                </a:lnSpc>
              </a:pPr>
            </a:p>
            <a:p>
              <a:pPr algn="ctr">
                <a:lnSpc>
                  <a:spcPts val="2568"/>
                </a:lnSpc>
              </a:pPr>
              <a:r>
                <a:rPr lang="en-US" sz="1834" b="true">
                  <a:solidFill>
                    <a:srgbClr val="00395B"/>
                  </a:solidFill>
                  <a:latin typeface="Canva Sans Bold"/>
                  <a:ea typeface="Canva Sans Bold"/>
                  <a:cs typeface="Canva Sans Bold"/>
                  <a:sym typeface="Canva Sans Bold"/>
                </a:rPr>
                <a:t>Contracts &amp;</a:t>
              </a:r>
            </a:p>
            <a:p>
              <a:pPr algn="ctr">
                <a:lnSpc>
                  <a:spcPts val="2568"/>
                </a:lnSpc>
              </a:pPr>
              <a:r>
                <a:rPr lang="en-US" sz="1834" b="true">
                  <a:solidFill>
                    <a:srgbClr val="00395B"/>
                  </a:solidFill>
                  <a:latin typeface="Canva Sans Bold"/>
                  <a:ea typeface="Canva Sans Bold"/>
                  <a:cs typeface="Canva Sans Bold"/>
                  <a:sym typeface="Canva Sans Bold"/>
                </a:rPr>
                <a:t> Compensation</a:t>
              </a:r>
            </a:p>
            <a:p>
              <a:pPr algn="ctr">
                <a:lnSpc>
                  <a:spcPts val="2568"/>
                </a:lnSpc>
              </a:pPr>
            </a:p>
            <a:p>
              <a:pPr algn="ctr">
                <a:lnSpc>
                  <a:spcPts val="2568"/>
                </a:lnSpc>
              </a:pPr>
            </a:p>
            <a:p>
              <a:pPr algn="ctr">
                <a:lnSpc>
                  <a:spcPts val="2568"/>
                </a:lnSpc>
              </a:pPr>
              <a:r>
                <a:rPr lang="en-US" sz="1834">
                  <a:solidFill>
                    <a:srgbClr val="00395B"/>
                  </a:solidFill>
                  <a:latin typeface="Canva Sans"/>
                  <a:ea typeface="Canva Sans"/>
                  <a:cs typeface="Canva Sans"/>
                  <a:sym typeface="Canva Sans"/>
                </a:rPr>
                <a:t>Alicia Power,</a:t>
              </a:r>
            </a:p>
            <a:p>
              <a:pPr algn="ctr">
                <a:lnSpc>
                  <a:spcPts val="2568"/>
                </a:lnSpc>
              </a:pPr>
              <a:r>
                <a:rPr lang="en-US" sz="1834" i="true">
                  <a:solidFill>
                    <a:srgbClr val="00395B"/>
                  </a:solidFill>
                  <a:latin typeface="Canva Sans Italics"/>
                  <a:ea typeface="Canva Sans Italics"/>
                  <a:cs typeface="Canva Sans Italics"/>
                  <a:sym typeface="Canva Sans Italics"/>
                </a:rPr>
                <a:t>Medical Director</a:t>
              </a:r>
            </a:p>
            <a:p>
              <a:pPr algn="ctr">
                <a:lnSpc>
                  <a:spcPts val="2568"/>
                </a:lnSpc>
              </a:pPr>
            </a:p>
          </p:txBody>
        </p:sp>
      </p:grpSp>
      <p:grpSp>
        <p:nvGrpSpPr>
          <p:cNvPr name="Group 20" id="20"/>
          <p:cNvGrpSpPr/>
          <p:nvPr/>
        </p:nvGrpSpPr>
        <p:grpSpPr>
          <a:xfrm rot="0">
            <a:off x="13024197" y="3310160"/>
            <a:ext cx="2277800" cy="4511156"/>
            <a:chOff x="0" y="0"/>
            <a:chExt cx="3037066" cy="6014875"/>
          </a:xfrm>
        </p:grpSpPr>
        <p:grpSp>
          <p:nvGrpSpPr>
            <p:cNvPr name="Group 21" id="21"/>
            <p:cNvGrpSpPr>
              <a:grpSpLocks noChangeAspect="true"/>
            </p:cNvGrpSpPr>
            <p:nvPr/>
          </p:nvGrpSpPr>
          <p:grpSpPr>
            <a:xfrm rot="0">
              <a:off x="0" y="0"/>
              <a:ext cx="3037066" cy="3037066"/>
              <a:chOff x="0" y="0"/>
              <a:chExt cx="6350000" cy="6350000"/>
            </a:xfrm>
          </p:grpSpPr>
          <p:sp>
            <p:nvSpPr>
              <p:cNvPr name="Freeform 22" id="22"/>
              <p:cNvSpPr/>
              <p:nvPr/>
            </p:nvSpPr>
            <p:spPr>
              <a:xfrm flipH="false" flipV="false" rot="0">
                <a:off x="-156812" y="-5088"/>
                <a:ext cx="6663624" cy="6360176"/>
              </a:xfrm>
              <a:custGeom>
                <a:avLst/>
                <a:gdLst/>
                <a:ahLst/>
                <a:cxnLst/>
                <a:rect r="r" b="b" t="t" l="l"/>
                <a:pathLst>
                  <a:path h="6360176" w="6663624">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FFFF"/>
              </a:solidFill>
            </p:spPr>
          </p:sp>
          <p:sp>
            <p:nvSpPr>
              <p:cNvPr name="Freeform 23" id="23"/>
              <p:cNvSpPr/>
              <p:nvPr/>
            </p:nvSpPr>
            <p:spPr>
              <a:xfrm flipH="false" flipV="false" rot="0">
                <a:off x="284320" y="415956"/>
                <a:ext cx="5781360" cy="5518089"/>
              </a:xfrm>
              <a:custGeom>
                <a:avLst/>
                <a:gdLst/>
                <a:ahLst/>
                <a:cxnLst/>
                <a:rect r="r" b="b" t="t" l="l"/>
                <a:pathLst>
                  <a:path h="5518089" w="5781360">
                    <a:moveTo>
                      <a:pt x="2890680" y="4414"/>
                    </a:moveTo>
                    <a:cubicBezTo>
                      <a:pt x="1903611" y="0"/>
                      <a:pt x="989627" y="524062"/>
                      <a:pt x="494813" y="1378160"/>
                    </a:cubicBezTo>
                    <a:cubicBezTo>
                      <a:pt x="0" y="2232259"/>
                      <a:pt x="0" y="3285829"/>
                      <a:pt x="494813" y="4139928"/>
                    </a:cubicBezTo>
                    <a:cubicBezTo>
                      <a:pt x="989627" y="4994026"/>
                      <a:pt x="1903611" y="5518088"/>
                      <a:pt x="2890680" y="5513674"/>
                    </a:cubicBezTo>
                    <a:cubicBezTo>
                      <a:pt x="3877749" y="5518088"/>
                      <a:pt x="4791733" y="4994026"/>
                      <a:pt x="5286547" y="4139928"/>
                    </a:cubicBezTo>
                    <a:cubicBezTo>
                      <a:pt x="5781360" y="3285829"/>
                      <a:pt x="5781360" y="2232259"/>
                      <a:pt x="5286547" y="1378161"/>
                    </a:cubicBezTo>
                    <a:cubicBezTo>
                      <a:pt x="4791733" y="524062"/>
                      <a:pt x="3877749" y="0"/>
                      <a:pt x="2890680" y="4414"/>
                    </a:cubicBezTo>
                    <a:close/>
                  </a:path>
                </a:pathLst>
              </a:custGeom>
              <a:blipFill>
                <a:blip r:embed="rId6"/>
                <a:stretch>
                  <a:fillRect l="223" t="-15133" r="223" b="-26920"/>
                </a:stretch>
              </a:blipFill>
            </p:spPr>
          </p:sp>
        </p:grpSp>
        <p:sp>
          <p:nvSpPr>
            <p:cNvPr name="TextBox 24" id="24"/>
            <p:cNvSpPr txBox="true"/>
            <p:nvPr/>
          </p:nvSpPr>
          <p:spPr>
            <a:xfrm rot="0">
              <a:off x="0" y="3008491"/>
              <a:ext cx="3037066" cy="3006383"/>
            </a:xfrm>
            <a:prstGeom prst="rect">
              <a:avLst/>
            </a:prstGeom>
          </p:spPr>
          <p:txBody>
            <a:bodyPr anchor="t" rtlCol="false" tIns="0" lIns="0" bIns="0" rIns="0">
              <a:spAutoFit/>
            </a:bodyPr>
            <a:lstStyle/>
            <a:p>
              <a:pPr algn="ctr">
                <a:lnSpc>
                  <a:spcPts val="2568"/>
                </a:lnSpc>
              </a:pPr>
            </a:p>
            <a:p>
              <a:pPr algn="ctr">
                <a:lnSpc>
                  <a:spcPts val="2568"/>
                </a:lnSpc>
              </a:pPr>
              <a:r>
                <a:rPr lang="en-US" sz="1834" b="true">
                  <a:solidFill>
                    <a:srgbClr val="00395B"/>
                  </a:solidFill>
                  <a:latin typeface="Canva Sans Bold"/>
                  <a:ea typeface="Canva Sans Bold"/>
                  <a:cs typeface="Canva Sans Bold"/>
                  <a:sym typeface="Canva Sans Bold"/>
                </a:rPr>
                <a:t>Patient Safety </a:t>
              </a:r>
            </a:p>
            <a:p>
              <a:pPr algn="ctr">
                <a:lnSpc>
                  <a:spcPts val="2568"/>
                </a:lnSpc>
              </a:pPr>
              <a:r>
                <a:rPr lang="en-US" sz="1834" b="true">
                  <a:solidFill>
                    <a:srgbClr val="00395B"/>
                  </a:solidFill>
                  <a:latin typeface="Canva Sans Bold"/>
                  <a:ea typeface="Canva Sans Bold"/>
                  <a:cs typeface="Canva Sans Bold"/>
                  <a:sym typeface="Canva Sans Bold"/>
                </a:rPr>
                <a:t>&amp; Quality</a:t>
              </a:r>
            </a:p>
            <a:p>
              <a:pPr algn="ctr">
                <a:lnSpc>
                  <a:spcPts val="2568"/>
                </a:lnSpc>
              </a:pPr>
            </a:p>
            <a:p>
              <a:pPr algn="ctr">
                <a:lnSpc>
                  <a:spcPts val="2568"/>
                </a:lnSpc>
              </a:pPr>
            </a:p>
            <a:p>
              <a:pPr algn="ctr">
                <a:lnSpc>
                  <a:spcPts val="2568"/>
                </a:lnSpc>
              </a:pPr>
              <a:r>
                <a:rPr lang="en-US" sz="1834">
                  <a:solidFill>
                    <a:srgbClr val="00395B"/>
                  </a:solidFill>
                  <a:latin typeface="Canva Sans"/>
                  <a:ea typeface="Canva Sans"/>
                  <a:cs typeface="Canva Sans"/>
                  <a:sym typeface="Canva Sans"/>
                </a:rPr>
                <a:t>Dr. Ali Yakhshi Tafti</a:t>
              </a:r>
              <a:r>
                <a:rPr lang="en-US" sz="1834" i="true">
                  <a:solidFill>
                    <a:srgbClr val="00395B"/>
                  </a:solidFill>
                  <a:latin typeface="Canva Sans Italics"/>
                  <a:ea typeface="Canva Sans Italics"/>
                  <a:cs typeface="Canva Sans Italics"/>
                  <a:sym typeface="Canva Sans Italics"/>
                </a:rPr>
                <a:t> </a:t>
              </a:r>
            </a:p>
            <a:p>
              <a:pPr algn="ctr">
                <a:lnSpc>
                  <a:spcPts val="2568"/>
                </a:lnSpc>
              </a:pPr>
              <a:r>
                <a:rPr lang="en-US" sz="1834" i="true">
                  <a:solidFill>
                    <a:srgbClr val="00395B"/>
                  </a:solidFill>
                  <a:latin typeface="Canva Sans Italics"/>
                  <a:ea typeface="Canva Sans Italics"/>
                  <a:cs typeface="Canva Sans Italics"/>
                  <a:sym typeface="Canva Sans Italics"/>
                </a:rPr>
                <a:t>Medical Director</a:t>
              </a:r>
            </a:p>
          </p:txBody>
        </p:sp>
      </p:grpSp>
      <p:grpSp>
        <p:nvGrpSpPr>
          <p:cNvPr name="Group 25" id="25"/>
          <p:cNvGrpSpPr/>
          <p:nvPr/>
        </p:nvGrpSpPr>
        <p:grpSpPr>
          <a:xfrm rot="0">
            <a:off x="10746397" y="3310160"/>
            <a:ext cx="2277800" cy="4511156"/>
            <a:chOff x="0" y="0"/>
            <a:chExt cx="3037066" cy="6014875"/>
          </a:xfrm>
        </p:grpSpPr>
        <p:grpSp>
          <p:nvGrpSpPr>
            <p:cNvPr name="Group 26" id="26"/>
            <p:cNvGrpSpPr>
              <a:grpSpLocks noChangeAspect="true"/>
            </p:cNvGrpSpPr>
            <p:nvPr/>
          </p:nvGrpSpPr>
          <p:grpSpPr>
            <a:xfrm rot="0">
              <a:off x="0" y="0"/>
              <a:ext cx="3037066" cy="3037066"/>
              <a:chOff x="0" y="0"/>
              <a:chExt cx="6350000" cy="6350000"/>
            </a:xfrm>
          </p:grpSpPr>
          <p:sp>
            <p:nvSpPr>
              <p:cNvPr name="Freeform 27" id="27"/>
              <p:cNvSpPr/>
              <p:nvPr/>
            </p:nvSpPr>
            <p:spPr>
              <a:xfrm flipH="false" flipV="false" rot="0">
                <a:off x="-156812" y="-5088"/>
                <a:ext cx="6663624" cy="6360176"/>
              </a:xfrm>
              <a:custGeom>
                <a:avLst/>
                <a:gdLst/>
                <a:ahLst/>
                <a:cxnLst/>
                <a:rect r="r" b="b" t="t" l="l"/>
                <a:pathLst>
                  <a:path h="6360176" w="6663624">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FFFF"/>
              </a:solidFill>
            </p:spPr>
          </p:sp>
          <p:sp>
            <p:nvSpPr>
              <p:cNvPr name="Freeform 28" id="28"/>
              <p:cNvSpPr/>
              <p:nvPr/>
            </p:nvSpPr>
            <p:spPr>
              <a:xfrm flipH="false" flipV="false" rot="0">
                <a:off x="284320" y="415956"/>
                <a:ext cx="5781360" cy="5518089"/>
              </a:xfrm>
              <a:custGeom>
                <a:avLst/>
                <a:gdLst/>
                <a:ahLst/>
                <a:cxnLst/>
                <a:rect r="r" b="b" t="t" l="l"/>
                <a:pathLst>
                  <a:path h="5518089" w="5781360">
                    <a:moveTo>
                      <a:pt x="2890680" y="4414"/>
                    </a:moveTo>
                    <a:cubicBezTo>
                      <a:pt x="1903611" y="0"/>
                      <a:pt x="989627" y="524062"/>
                      <a:pt x="494813" y="1378160"/>
                    </a:cubicBezTo>
                    <a:cubicBezTo>
                      <a:pt x="0" y="2232259"/>
                      <a:pt x="0" y="3285829"/>
                      <a:pt x="494813" y="4139928"/>
                    </a:cubicBezTo>
                    <a:cubicBezTo>
                      <a:pt x="989627" y="4994026"/>
                      <a:pt x="1903611" y="5518088"/>
                      <a:pt x="2890680" y="5513674"/>
                    </a:cubicBezTo>
                    <a:cubicBezTo>
                      <a:pt x="3877749" y="5518088"/>
                      <a:pt x="4791733" y="4994026"/>
                      <a:pt x="5286547" y="4139928"/>
                    </a:cubicBezTo>
                    <a:cubicBezTo>
                      <a:pt x="5781360" y="3285829"/>
                      <a:pt x="5781360" y="2232259"/>
                      <a:pt x="5286547" y="1378161"/>
                    </a:cubicBezTo>
                    <a:cubicBezTo>
                      <a:pt x="4791733" y="524062"/>
                      <a:pt x="3877749" y="0"/>
                      <a:pt x="2890680" y="4414"/>
                    </a:cubicBezTo>
                    <a:close/>
                  </a:path>
                </a:pathLst>
              </a:custGeom>
              <a:blipFill>
                <a:blip r:embed="rId7"/>
                <a:stretch>
                  <a:fillRect l="223" t="0" r="223" b="0"/>
                </a:stretch>
              </a:blipFill>
            </p:spPr>
          </p:sp>
        </p:grpSp>
        <p:sp>
          <p:nvSpPr>
            <p:cNvPr name="TextBox 29" id="29"/>
            <p:cNvSpPr txBox="true"/>
            <p:nvPr/>
          </p:nvSpPr>
          <p:spPr>
            <a:xfrm rot="0">
              <a:off x="0" y="3008491"/>
              <a:ext cx="3037066" cy="3006383"/>
            </a:xfrm>
            <a:prstGeom prst="rect">
              <a:avLst/>
            </a:prstGeom>
          </p:spPr>
          <p:txBody>
            <a:bodyPr anchor="t" rtlCol="false" tIns="0" lIns="0" bIns="0" rIns="0">
              <a:spAutoFit/>
            </a:bodyPr>
            <a:lstStyle/>
            <a:p>
              <a:pPr algn="ctr">
                <a:lnSpc>
                  <a:spcPts val="2568"/>
                </a:lnSpc>
              </a:pPr>
            </a:p>
            <a:p>
              <a:pPr algn="ctr">
                <a:lnSpc>
                  <a:spcPts val="2568"/>
                </a:lnSpc>
              </a:pPr>
              <a:r>
                <a:rPr lang="en-US" sz="1834" b="true">
                  <a:solidFill>
                    <a:srgbClr val="00395B"/>
                  </a:solidFill>
                  <a:latin typeface="Canva Sans Bold"/>
                  <a:ea typeface="Canva Sans Bold"/>
                  <a:cs typeface="Canva Sans Bold"/>
                  <a:sym typeface="Canva Sans Bold"/>
                </a:rPr>
                <a:t>Recruitment &amp; </a:t>
              </a:r>
            </a:p>
            <a:p>
              <a:pPr algn="ctr">
                <a:lnSpc>
                  <a:spcPts val="2568"/>
                </a:lnSpc>
              </a:pPr>
              <a:r>
                <a:rPr lang="en-US" sz="1834" b="true">
                  <a:solidFill>
                    <a:srgbClr val="00395B"/>
                  </a:solidFill>
                  <a:latin typeface="Canva Sans Bold"/>
                  <a:ea typeface="Canva Sans Bold"/>
                  <a:cs typeface="Canva Sans Bold"/>
                  <a:sym typeface="Canva Sans Bold"/>
                </a:rPr>
                <a:t>Stabilization</a:t>
              </a:r>
            </a:p>
            <a:p>
              <a:pPr algn="ctr">
                <a:lnSpc>
                  <a:spcPts val="2568"/>
                </a:lnSpc>
              </a:pPr>
            </a:p>
            <a:p>
              <a:pPr algn="ctr">
                <a:lnSpc>
                  <a:spcPts val="2568"/>
                </a:lnSpc>
              </a:pPr>
            </a:p>
            <a:p>
              <a:pPr algn="ctr">
                <a:lnSpc>
                  <a:spcPts val="2568"/>
                </a:lnSpc>
              </a:pPr>
              <a:r>
                <a:rPr lang="en-US" sz="1834">
                  <a:solidFill>
                    <a:srgbClr val="00395B"/>
                  </a:solidFill>
                  <a:latin typeface="Canva Sans"/>
                  <a:ea typeface="Canva Sans"/>
                  <a:cs typeface="Canva Sans"/>
                  <a:sym typeface="Canva Sans"/>
                </a:rPr>
                <a:t>Dr. Maria Kang, </a:t>
              </a:r>
            </a:p>
            <a:p>
              <a:pPr algn="ctr">
                <a:lnSpc>
                  <a:spcPts val="2568"/>
                </a:lnSpc>
              </a:pPr>
              <a:r>
                <a:rPr lang="en-US" sz="1834" i="true">
                  <a:solidFill>
                    <a:srgbClr val="00395B"/>
                  </a:solidFill>
                  <a:latin typeface="Canva Sans Italics"/>
                  <a:ea typeface="Canva Sans Italics"/>
                  <a:cs typeface="Canva Sans Italics"/>
                  <a:sym typeface="Canva Sans Italics"/>
                </a:rPr>
                <a:t>Medical Director</a:t>
              </a:r>
            </a:p>
          </p:txBody>
        </p:sp>
      </p:grpSp>
      <p:grpSp>
        <p:nvGrpSpPr>
          <p:cNvPr name="Group 30" id="30"/>
          <p:cNvGrpSpPr/>
          <p:nvPr/>
        </p:nvGrpSpPr>
        <p:grpSpPr>
          <a:xfrm rot="0">
            <a:off x="8468598" y="3310160"/>
            <a:ext cx="2277800" cy="4511277"/>
            <a:chOff x="0" y="0"/>
            <a:chExt cx="3037066" cy="6015036"/>
          </a:xfrm>
        </p:grpSpPr>
        <p:grpSp>
          <p:nvGrpSpPr>
            <p:cNvPr name="Group 31" id="31"/>
            <p:cNvGrpSpPr>
              <a:grpSpLocks noChangeAspect="true"/>
            </p:cNvGrpSpPr>
            <p:nvPr/>
          </p:nvGrpSpPr>
          <p:grpSpPr>
            <a:xfrm rot="0">
              <a:off x="0" y="0"/>
              <a:ext cx="3037066" cy="3037066"/>
              <a:chOff x="0" y="0"/>
              <a:chExt cx="6350000" cy="6350000"/>
            </a:xfrm>
          </p:grpSpPr>
          <p:sp>
            <p:nvSpPr>
              <p:cNvPr name="Freeform 32" id="32"/>
              <p:cNvSpPr/>
              <p:nvPr/>
            </p:nvSpPr>
            <p:spPr>
              <a:xfrm flipH="false" flipV="false" rot="0">
                <a:off x="-156812" y="-5088"/>
                <a:ext cx="6663624" cy="6360176"/>
              </a:xfrm>
              <a:custGeom>
                <a:avLst/>
                <a:gdLst/>
                <a:ahLst/>
                <a:cxnLst/>
                <a:rect r="r" b="b" t="t" l="l"/>
                <a:pathLst>
                  <a:path h="6360176" w="6663624">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FFFF"/>
              </a:solidFill>
            </p:spPr>
          </p:sp>
          <p:sp>
            <p:nvSpPr>
              <p:cNvPr name="Freeform 33" id="33"/>
              <p:cNvSpPr/>
              <p:nvPr/>
            </p:nvSpPr>
            <p:spPr>
              <a:xfrm flipH="false" flipV="false" rot="0">
                <a:off x="284320" y="415956"/>
                <a:ext cx="5781360" cy="5518089"/>
              </a:xfrm>
              <a:custGeom>
                <a:avLst/>
                <a:gdLst/>
                <a:ahLst/>
                <a:cxnLst/>
                <a:rect r="r" b="b" t="t" l="l"/>
                <a:pathLst>
                  <a:path h="5518089" w="5781360">
                    <a:moveTo>
                      <a:pt x="2890680" y="4414"/>
                    </a:moveTo>
                    <a:cubicBezTo>
                      <a:pt x="1903611" y="0"/>
                      <a:pt x="989627" y="524062"/>
                      <a:pt x="494813" y="1378160"/>
                    </a:cubicBezTo>
                    <a:cubicBezTo>
                      <a:pt x="0" y="2232259"/>
                      <a:pt x="0" y="3285829"/>
                      <a:pt x="494813" y="4139928"/>
                    </a:cubicBezTo>
                    <a:cubicBezTo>
                      <a:pt x="989627" y="4994026"/>
                      <a:pt x="1903611" y="5518088"/>
                      <a:pt x="2890680" y="5513674"/>
                    </a:cubicBezTo>
                    <a:cubicBezTo>
                      <a:pt x="3877749" y="5518088"/>
                      <a:pt x="4791733" y="4994026"/>
                      <a:pt x="5286547" y="4139928"/>
                    </a:cubicBezTo>
                    <a:cubicBezTo>
                      <a:pt x="5781360" y="3285829"/>
                      <a:pt x="5781360" y="2232259"/>
                      <a:pt x="5286547" y="1378161"/>
                    </a:cubicBezTo>
                    <a:cubicBezTo>
                      <a:pt x="4791733" y="524062"/>
                      <a:pt x="3877749" y="0"/>
                      <a:pt x="2890680" y="4414"/>
                    </a:cubicBezTo>
                    <a:close/>
                  </a:path>
                </a:pathLst>
              </a:custGeom>
              <a:blipFill>
                <a:blip r:embed="rId8"/>
                <a:stretch>
                  <a:fillRect l="223" t="-5435" r="223" b="-45248"/>
                </a:stretch>
              </a:blipFill>
            </p:spPr>
          </p:sp>
        </p:grpSp>
        <p:sp>
          <p:nvSpPr>
            <p:cNvPr name="TextBox 34" id="34"/>
            <p:cNvSpPr txBox="true"/>
            <p:nvPr/>
          </p:nvSpPr>
          <p:spPr>
            <a:xfrm rot="0">
              <a:off x="0" y="3008491"/>
              <a:ext cx="3037066" cy="3006545"/>
            </a:xfrm>
            <a:prstGeom prst="rect">
              <a:avLst/>
            </a:prstGeom>
          </p:spPr>
          <p:txBody>
            <a:bodyPr anchor="t" rtlCol="false" tIns="0" lIns="0" bIns="0" rIns="0">
              <a:spAutoFit/>
            </a:bodyPr>
            <a:lstStyle/>
            <a:p>
              <a:pPr algn="ctr">
                <a:lnSpc>
                  <a:spcPts val="2568"/>
                </a:lnSpc>
              </a:pPr>
            </a:p>
            <a:p>
              <a:pPr algn="ctr">
                <a:lnSpc>
                  <a:spcPts val="2568"/>
                </a:lnSpc>
              </a:pPr>
              <a:r>
                <a:rPr lang="en-US" sz="1834" b="true">
                  <a:solidFill>
                    <a:srgbClr val="00395B"/>
                  </a:solidFill>
                  <a:latin typeface="Canva Sans Bold"/>
                  <a:ea typeface="Canva Sans Bold"/>
                  <a:cs typeface="Canva Sans Bold"/>
                  <a:sym typeface="Canva Sans Bold"/>
                </a:rPr>
                <a:t>Credentialing, </a:t>
              </a:r>
            </a:p>
            <a:p>
              <a:pPr algn="ctr">
                <a:lnSpc>
                  <a:spcPts val="2568"/>
                </a:lnSpc>
              </a:pPr>
              <a:r>
                <a:rPr lang="en-US" sz="1834" b="true">
                  <a:solidFill>
                    <a:srgbClr val="00395B"/>
                  </a:solidFill>
                  <a:latin typeface="Canva Sans Bold"/>
                  <a:ea typeface="Canva Sans Bold"/>
                  <a:cs typeface="Canva Sans Bold"/>
                  <a:sym typeface="Canva Sans Bold"/>
                </a:rPr>
                <a:t> Privileging &amp; Governance</a:t>
              </a:r>
            </a:p>
            <a:p>
              <a:pPr algn="ctr">
                <a:lnSpc>
                  <a:spcPts val="2568"/>
                </a:lnSpc>
              </a:pPr>
            </a:p>
            <a:p>
              <a:pPr algn="ctr">
                <a:lnSpc>
                  <a:spcPts val="2568"/>
                </a:lnSpc>
              </a:pPr>
              <a:r>
                <a:rPr lang="en-US" sz="1834">
                  <a:solidFill>
                    <a:srgbClr val="00395B"/>
                  </a:solidFill>
                  <a:latin typeface="Canva Sans"/>
                  <a:ea typeface="Canva Sans"/>
                  <a:cs typeface="Canva Sans"/>
                  <a:sym typeface="Canva Sans"/>
                </a:rPr>
                <a:t>Jill Pearman, RM,</a:t>
              </a:r>
            </a:p>
            <a:p>
              <a:pPr algn="ctr">
                <a:lnSpc>
                  <a:spcPts val="2568"/>
                </a:lnSpc>
              </a:pPr>
              <a:r>
                <a:rPr lang="en-US" sz="1834" i="true">
                  <a:solidFill>
                    <a:srgbClr val="00395B"/>
                  </a:solidFill>
                  <a:latin typeface="Canva Sans Italics"/>
                  <a:ea typeface="Canva Sans Italics"/>
                  <a:cs typeface="Canva Sans Italics"/>
                  <a:sym typeface="Canva Sans Italics"/>
                </a:rPr>
                <a:t>Medical Director</a:t>
              </a:r>
            </a:p>
          </p:txBody>
        </p:sp>
      </p:grpSp>
      <p:grpSp>
        <p:nvGrpSpPr>
          <p:cNvPr name="Group 35" id="35"/>
          <p:cNvGrpSpPr/>
          <p:nvPr/>
        </p:nvGrpSpPr>
        <p:grpSpPr>
          <a:xfrm rot="0">
            <a:off x="15555098" y="3332322"/>
            <a:ext cx="2277800" cy="4511156"/>
            <a:chOff x="0" y="0"/>
            <a:chExt cx="3037066" cy="6014875"/>
          </a:xfrm>
        </p:grpSpPr>
        <p:grpSp>
          <p:nvGrpSpPr>
            <p:cNvPr name="Group 36" id="36"/>
            <p:cNvGrpSpPr>
              <a:grpSpLocks noChangeAspect="true"/>
            </p:cNvGrpSpPr>
            <p:nvPr/>
          </p:nvGrpSpPr>
          <p:grpSpPr>
            <a:xfrm rot="0">
              <a:off x="0" y="0"/>
              <a:ext cx="3037066" cy="3037066"/>
              <a:chOff x="0" y="0"/>
              <a:chExt cx="6350000" cy="6350000"/>
            </a:xfrm>
          </p:grpSpPr>
          <p:sp>
            <p:nvSpPr>
              <p:cNvPr name="Freeform 37" id="37"/>
              <p:cNvSpPr/>
              <p:nvPr/>
            </p:nvSpPr>
            <p:spPr>
              <a:xfrm flipH="false" flipV="false" rot="0">
                <a:off x="-156812" y="-5088"/>
                <a:ext cx="6663624" cy="6360176"/>
              </a:xfrm>
              <a:custGeom>
                <a:avLst/>
                <a:gdLst/>
                <a:ahLst/>
                <a:cxnLst/>
                <a:rect r="r" b="b" t="t" l="l"/>
                <a:pathLst>
                  <a:path h="6360176" w="6663624">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FFFF"/>
              </a:solidFill>
            </p:spPr>
          </p:sp>
          <p:sp>
            <p:nvSpPr>
              <p:cNvPr name="Freeform 38" id="38"/>
              <p:cNvSpPr/>
              <p:nvPr/>
            </p:nvSpPr>
            <p:spPr>
              <a:xfrm flipH="false" flipV="false" rot="0">
                <a:off x="284320" y="415956"/>
                <a:ext cx="5781360" cy="5518089"/>
              </a:xfrm>
              <a:custGeom>
                <a:avLst/>
                <a:gdLst/>
                <a:ahLst/>
                <a:cxnLst/>
                <a:rect r="r" b="b" t="t" l="l"/>
                <a:pathLst>
                  <a:path h="5518089" w="5781360">
                    <a:moveTo>
                      <a:pt x="2890680" y="4414"/>
                    </a:moveTo>
                    <a:cubicBezTo>
                      <a:pt x="1903611" y="0"/>
                      <a:pt x="989627" y="524062"/>
                      <a:pt x="494813" y="1378160"/>
                    </a:cubicBezTo>
                    <a:cubicBezTo>
                      <a:pt x="0" y="2232259"/>
                      <a:pt x="0" y="3285829"/>
                      <a:pt x="494813" y="4139928"/>
                    </a:cubicBezTo>
                    <a:cubicBezTo>
                      <a:pt x="989627" y="4994026"/>
                      <a:pt x="1903611" y="5518088"/>
                      <a:pt x="2890680" y="5513674"/>
                    </a:cubicBezTo>
                    <a:cubicBezTo>
                      <a:pt x="3877749" y="5518088"/>
                      <a:pt x="4791733" y="4994026"/>
                      <a:pt x="5286547" y="4139928"/>
                    </a:cubicBezTo>
                    <a:cubicBezTo>
                      <a:pt x="5781360" y="3285829"/>
                      <a:pt x="5781360" y="2232259"/>
                      <a:pt x="5286547" y="1378161"/>
                    </a:cubicBezTo>
                    <a:cubicBezTo>
                      <a:pt x="4791733" y="524062"/>
                      <a:pt x="3877749" y="0"/>
                      <a:pt x="2890680" y="4414"/>
                    </a:cubicBezTo>
                    <a:close/>
                  </a:path>
                </a:pathLst>
              </a:custGeom>
              <a:blipFill>
                <a:blip r:embed="rId9"/>
                <a:stretch>
                  <a:fillRect l="-41775" t="-4011" r="-39398" b="-17091"/>
                </a:stretch>
              </a:blipFill>
            </p:spPr>
          </p:sp>
        </p:grpSp>
        <p:sp>
          <p:nvSpPr>
            <p:cNvPr name="TextBox 39" id="39"/>
            <p:cNvSpPr txBox="true"/>
            <p:nvPr/>
          </p:nvSpPr>
          <p:spPr>
            <a:xfrm rot="0">
              <a:off x="0" y="3008491"/>
              <a:ext cx="3037066" cy="3006383"/>
            </a:xfrm>
            <a:prstGeom prst="rect">
              <a:avLst/>
            </a:prstGeom>
          </p:spPr>
          <p:txBody>
            <a:bodyPr anchor="t" rtlCol="false" tIns="0" lIns="0" bIns="0" rIns="0">
              <a:spAutoFit/>
            </a:bodyPr>
            <a:lstStyle/>
            <a:p>
              <a:pPr algn="ctr">
                <a:lnSpc>
                  <a:spcPts val="2568"/>
                </a:lnSpc>
              </a:pPr>
            </a:p>
            <a:p>
              <a:pPr algn="ctr">
                <a:lnSpc>
                  <a:spcPts val="2568"/>
                </a:lnSpc>
              </a:pPr>
              <a:r>
                <a:rPr lang="en-US" sz="1834" b="true">
                  <a:solidFill>
                    <a:srgbClr val="00395B"/>
                  </a:solidFill>
                  <a:latin typeface="Canva Sans Bold"/>
                  <a:ea typeface="Canva Sans Bold"/>
                  <a:cs typeface="Canva Sans Bold"/>
                  <a:sym typeface="Canva Sans Bold"/>
                </a:rPr>
                <a:t>Primary Care Strategy and Resources</a:t>
              </a:r>
            </a:p>
            <a:p>
              <a:pPr algn="ctr">
                <a:lnSpc>
                  <a:spcPts val="2568"/>
                </a:lnSpc>
              </a:pPr>
            </a:p>
            <a:p>
              <a:pPr algn="ctr">
                <a:lnSpc>
                  <a:spcPts val="2568"/>
                </a:lnSpc>
              </a:pPr>
              <a:r>
                <a:rPr lang="en-US" sz="1834">
                  <a:solidFill>
                    <a:srgbClr val="00395B"/>
                  </a:solidFill>
                  <a:latin typeface="Canva Sans"/>
                  <a:ea typeface="Canva Sans"/>
                  <a:cs typeface="Canva Sans"/>
                  <a:sym typeface="Canva Sans"/>
                </a:rPr>
                <a:t>Dr. George</a:t>
              </a:r>
              <a:r>
                <a:rPr lang="en-US" sz="1834" i="true">
                  <a:solidFill>
                    <a:srgbClr val="00395B"/>
                  </a:solidFill>
                  <a:latin typeface="Canva Sans Italics"/>
                  <a:ea typeface="Canva Sans Italics"/>
                  <a:cs typeface="Canva Sans Italics"/>
                  <a:sym typeface="Canva Sans Italics"/>
                </a:rPr>
                <a:t> Forster </a:t>
              </a:r>
            </a:p>
            <a:p>
              <a:pPr algn="ctr">
                <a:lnSpc>
                  <a:spcPts val="2568"/>
                </a:lnSpc>
              </a:pPr>
              <a:r>
                <a:rPr lang="en-US" sz="1834" i="true">
                  <a:solidFill>
                    <a:srgbClr val="00395B"/>
                  </a:solidFill>
                  <a:latin typeface="Canva Sans Italics"/>
                  <a:ea typeface="Canva Sans Italics"/>
                  <a:cs typeface="Canva Sans Italics"/>
                  <a:sym typeface="Canva Sans Italics"/>
                </a:rPr>
                <a:t>Medical Director</a:t>
              </a:r>
            </a:p>
          </p:txBody>
        </p:sp>
      </p:grpSp>
      <p:sp>
        <p:nvSpPr>
          <p:cNvPr name="TextBox 40" id="40"/>
          <p:cNvSpPr txBox="true"/>
          <p:nvPr/>
        </p:nvSpPr>
        <p:spPr>
          <a:xfrm rot="0">
            <a:off x="2366008" y="427673"/>
            <a:ext cx="14893292" cy="2192655"/>
          </a:xfrm>
          <a:prstGeom prst="rect">
            <a:avLst/>
          </a:prstGeom>
        </p:spPr>
        <p:txBody>
          <a:bodyPr anchor="t" rtlCol="false" tIns="0" lIns="0" bIns="0" rIns="0">
            <a:spAutoFit/>
          </a:bodyPr>
          <a:lstStyle/>
          <a:p>
            <a:pPr algn="l">
              <a:lnSpc>
                <a:spcPts val="8820"/>
              </a:lnSpc>
            </a:pPr>
            <a:r>
              <a:rPr lang="en-US" sz="6300" spc="585">
                <a:solidFill>
                  <a:srgbClr val="000000"/>
                </a:solidFill>
                <a:latin typeface="Anton"/>
                <a:ea typeface="Anton"/>
                <a:cs typeface="Anton"/>
                <a:sym typeface="Anton"/>
              </a:rPr>
              <a:t>Navigating Island Health</a:t>
            </a:r>
          </a:p>
          <a:p>
            <a:pPr algn="l">
              <a:lnSpc>
                <a:spcPts val="8820"/>
              </a:lnSpc>
            </a:pPr>
            <a:r>
              <a:rPr lang="en-US" sz="6300" spc="585">
                <a:solidFill>
                  <a:srgbClr val="000000"/>
                </a:solidFill>
                <a:latin typeface="Anton"/>
                <a:ea typeface="Anton"/>
                <a:cs typeface="Anton"/>
                <a:sym typeface="Anton"/>
              </a:rPr>
              <a:t>Medical Leadership Series</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635199" cy="10287000"/>
            <a:chOff x="0" y="0"/>
            <a:chExt cx="430670" cy="2709333"/>
          </a:xfrm>
        </p:grpSpPr>
        <p:sp>
          <p:nvSpPr>
            <p:cNvPr name="Freeform 3" id="3"/>
            <p:cNvSpPr/>
            <p:nvPr/>
          </p:nvSpPr>
          <p:spPr>
            <a:xfrm flipH="false" flipV="false" rot="0">
              <a:off x="0" y="0"/>
              <a:ext cx="430670" cy="2709333"/>
            </a:xfrm>
            <a:custGeom>
              <a:avLst/>
              <a:gdLst/>
              <a:ahLst/>
              <a:cxnLst/>
              <a:rect r="r" b="b" t="t" l="l"/>
              <a:pathLst>
                <a:path h="2709333" w="430670">
                  <a:moveTo>
                    <a:pt x="0" y="0"/>
                  </a:moveTo>
                  <a:lnTo>
                    <a:pt x="430670" y="0"/>
                  </a:lnTo>
                  <a:lnTo>
                    <a:pt x="430670" y="2709333"/>
                  </a:lnTo>
                  <a:lnTo>
                    <a:pt x="0" y="2709333"/>
                  </a:lnTo>
                  <a:close/>
                </a:path>
              </a:pathLst>
            </a:custGeom>
            <a:solidFill>
              <a:srgbClr val="095D67"/>
            </a:solidFill>
          </p:spPr>
        </p:sp>
        <p:sp>
          <p:nvSpPr>
            <p:cNvPr name="TextBox 4" id="4"/>
            <p:cNvSpPr txBox="true"/>
            <p:nvPr/>
          </p:nvSpPr>
          <p:spPr>
            <a:xfrm>
              <a:off x="0" y="-85725"/>
              <a:ext cx="430670" cy="2795058"/>
            </a:xfrm>
            <a:prstGeom prst="rect">
              <a:avLst/>
            </a:prstGeom>
          </p:spPr>
          <p:txBody>
            <a:bodyPr anchor="ctr" rtlCol="false" tIns="50800" lIns="50800" bIns="50800" rIns="50800"/>
            <a:lstStyle/>
            <a:p>
              <a:pPr algn="ctr">
                <a:lnSpc>
                  <a:spcPts val="2923"/>
                </a:lnSpc>
              </a:pPr>
            </a:p>
          </p:txBody>
        </p:sp>
      </p:grpSp>
      <p:sp>
        <p:nvSpPr>
          <p:cNvPr name="Freeform 5" id="5"/>
          <p:cNvSpPr/>
          <p:nvPr/>
        </p:nvSpPr>
        <p:spPr>
          <a:xfrm flipH="false" flipV="false" rot="0">
            <a:off x="2880835" y="398141"/>
            <a:ext cx="14887900" cy="11257724"/>
          </a:xfrm>
          <a:custGeom>
            <a:avLst/>
            <a:gdLst/>
            <a:ahLst/>
            <a:cxnLst/>
            <a:rect r="r" b="b" t="t" l="l"/>
            <a:pathLst>
              <a:path h="11257724" w="14887900">
                <a:moveTo>
                  <a:pt x="0" y="0"/>
                </a:moveTo>
                <a:lnTo>
                  <a:pt x="14887900" y="0"/>
                </a:lnTo>
                <a:lnTo>
                  <a:pt x="14887900" y="11257724"/>
                </a:lnTo>
                <a:lnTo>
                  <a:pt x="0" y="11257724"/>
                </a:lnTo>
                <a:lnTo>
                  <a:pt x="0" y="0"/>
                </a:lnTo>
                <a:close/>
              </a:path>
            </a:pathLst>
          </a:custGeom>
          <a:blipFill>
            <a:blip r:embed="rId3"/>
            <a:stretch>
              <a:fillRect l="0" t="0" r="-310" b="0"/>
            </a:stretch>
          </a:blipFill>
        </p:spPr>
      </p:sp>
      <p:sp>
        <p:nvSpPr>
          <p:cNvPr name="TextBox 6" id="6"/>
          <p:cNvSpPr txBox="true"/>
          <p:nvPr/>
        </p:nvSpPr>
        <p:spPr>
          <a:xfrm rot="0">
            <a:off x="2665581" y="374693"/>
            <a:ext cx="12544132" cy="1078230"/>
          </a:xfrm>
          <a:prstGeom prst="rect">
            <a:avLst/>
          </a:prstGeom>
        </p:spPr>
        <p:txBody>
          <a:bodyPr anchor="t" rtlCol="false" tIns="0" lIns="0" bIns="0" rIns="0">
            <a:spAutoFit/>
          </a:bodyPr>
          <a:lstStyle/>
          <a:p>
            <a:pPr algn="l">
              <a:lnSpc>
                <a:spcPts val="8820"/>
              </a:lnSpc>
            </a:pPr>
            <a:r>
              <a:rPr lang="en-US" sz="6300" spc="585">
                <a:solidFill>
                  <a:srgbClr val="000000"/>
                </a:solidFill>
                <a:latin typeface="Anton"/>
                <a:ea typeface="Anton"/>
                <a:cs typeface="Anton"/>
                <a:sym typeface="Anton"/>
              </a:rPr>
              <a:t>EMSS Stages of Concern</a:t>
            </a:r>
          </a:p>
        </p:txBody>
      </p:sp>
      <p:sp>
        <p:nvSpPr>
          <p:cNvPr name="TextBox 7" id="7"/>
          <p:cNvSpPr txBox="true"/>
          <p:nvPr/>
        </p:nvSpPr>
        <p:spPr>
          <a:xfrm rot="0">
            <a:off x="3613843" y="9329123"/>
            <a:ext cx="7420570" cy="403860"/>
          </a:xfrm>
          <a:prstGeom prst="rect">
            <a:avLst/>
          </a:prstGeom>
        </p:spPr>
        <p:txBody>
          <a:bodyPr anchor="t" rtlCol="false" tIns="0" lIns="0" bIns="0" rIns="0">
            <a:spAutoFit/>
          </a:bodyPr>
          <a:lstStyle/>
          <a:p>
            <a:pPr algn="ctr">
              <a:lnSpc>
                <a:spcPts val="2939"/>
              </a:lnSpc>
            </a:pPr>
            <a:r>
              <a:rPr lang="en-US" sz="2099" b="true">
                <a:solidFill>
                  <a:srgbClr val="000000"/>
                </a:solidFill>
                <a:latin typeface="Calibri (MS) Bold"/>
                <a:ea typeface="Calibri (MS) Bold"/>
                <a:cs typeface="Calibri (MS) Bold"/>
                <a:sym typeface="Calibri (MS) Bold"/>
              </a:rPr>
              <a:t>*Please contact EMSS@islandhealth.ca prior to pursuing stages 1-3</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635199" cy="10287000"/>
            <a:chOff x="0" y="0"/>
            <a:chExt cx="430670" cy="2709333"/>
          </a:xfrm>
        </p:grpSpPr>
        <p:sp>
          <p:nvSpPr>
            <p:cNvPr name="Freeform 3" id="3"/>
            <p:cNvSpPr/>
            <p:nvPr/>
          </p:nvSpPr>
          <p:spPr>
            <a:xfrm flipH="false" flipV="false" rot="0">
              <a:off x="0" y="0"/>
              <a:ext cx="430670" cy="2709333"/>
            </a:xfrm>
            <a:custGeom>
              <a:avLst/>
              <a:gdLst/>
              <a:ahLst/>
              <a:cxnLst/>
              <a:rect r="r" b="b" t="t" l="l"/>
              <a:pathLst>
                <a:path h="2709333" w="430670">
                  <a:moveTo>
                    <a:pt x="0" y="0"/>
                  </a:moveTo>
                  <a:lnTo>
                    <a:pt x="430670" y="0"/>
                  </a:lnTo>
                  <a:lnTo>
                    <a:pt x="430670" y="2709333"/>
                  </a:lnTo>
                  <a:lnTo>
                    <a:pt x="0" y="2709333"/>
                  </a:lnTo>
                  <a:close/>
                </a:path>
              </a:pathLst>
            </a:custGeom>
            <a:solidFill>
              <a:srgbClr val="095D67"/>
            </a:solidFill>
          </p:spPr>
        </p:sp>
        <p:sp>
          <p:nvSpPr>
            <p:cNvPr name="TextBox 4" id="4"/>
            <p:cNvSpPr txBox="true"/>
            <p:nvPr/>
          </p:nvSpPr>
          <p:spPr>
            <a:xfrm>
              <a:off x="0" y="-85725"/>
              <a:ext cx="430670" cy="2795058"/>
            </a:xfrm>
            <a:prstGeom prst="rect">
              <a:avLst/>
            </a:prstGeom>
          </p:spPr>
          <p:txBody>
            <a:bodyPr anchor="ctr" rtlCol="false" tIns="50800" lIns="50800" bIns="50800" rIns="50800"/>
            <a:lstStyle/>
            <a:p>
              <a:pPr algn="ctr">
                <a:lnSpc>
                  <a:spcPts val="2923"/>
                </a:lnSpc>
              </a:pPr>
            </a:p>
          </p:txBody>
        </p:sp>
      </p:grpSp>
      <p:sp>
        <p:nvSpPr>
          <p:cNvPr name="Freeform 5" id="5"/>
          <p:cNvSpPr/>
          <p:nvPr/>
        </p:nvSpPr>
        <p:spPr>
          <a:xfrm flipH="false" flipV="false" rot="0">
            <a:off x="9706988" y="4453121"/>
            <a:ext cx="472235" cy="463971"/>
          </a:xfrm>
          <a:custGeom>
            <a:avLst/>
            <a:gdLst/>
            <a:ahLst/>
            <a:cxnLst/>
            <a:rect r="r" b="b" t="t" l="l"/>
            <a:pathLst>
              <a:path h="463971" w="472235">
                <a:moveTo>
                  <a:pt x="0" y="0"/>
                </a:moveTo>
                <a:lnTo>
                  <a:pt x="472234" y="0"/>
                </a:lnTo>
                <a:lnTo>
                  <a:pt x="472234" y="463970"/>
                </a:lnTo>
                <a:lnTo>
                  <a:pt x="0" y="46397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6" id="6"/>
          <p:cNvGrpSpPr/>
          <p:nvPr/>
        </p:nvGrpSpPr>
        <p:grpSpPr>
          <a:xfrm rot="0">
            <a:off x="6864964" y="1856021"/>
            <a:ext cx="2940385" cy="984391"/>
            <a:chOff x="0" y="0"/>
            <a:chExt cx="1014567" cy="339660"/>
          </a:xfrm>
        </p:grpSpPr>
        <p:sp>
          <p:nvSpPr>
            <p:cNvPr name="Freeform 7" id="7"/>
            <p:cNvSpPr/>
            <p:nvPr/>
          </p:nvSpPr>
          <p:spPr>
            <a:xfrm flipH="false" flipV="false" rot="0">
              <a:off x="0" y="0"/>
              <a:ext cx="1014567" cy="339660"/>
            </a:xfrm>
            <a:custGeom>
              <a:avLst/>
              <a:gdLst/>
              <a:ahLst/>
              <a:cxnLst/>
              <a:rect r="r" b="b" t="t" l="l"/>
              <a:pathLst>
                <a:path h="339660" w="1014567">
                  <a:moveTo>
                    <a:pt x="0" y="0"/>
                  </a:moveTo>
                  <a:lnTo>
                    <a:pt x="1014567" y="0"/>
                  </a:lnTo>
                  <a:lnTo>
                    <a:pt x="1014567" y="339660"/>
                  </a:lnTo>
                  <a:lnTo>
                    <a:pt x="0" y="339660"/>
                  </a:lnTo>
                  <a:close/>
                </a:path>
              </a:pathLst>
            </a:custGeom>
            <a:solidFill>
              <a:srgbClr val="095D67"/>
            </a:solidFill>
          </p:spPr>
        </p:sp>
        <p:sp>
          <p:nvSpPr>
            <p:cNvPr name="TextBox 8" id="8"/>
            <p:cNvSpPr txBox="true"/>
            <p:nvPr/>
          </p:nvSpPr>
          <p:spPr>
            <a:xfrm>
              <a:off x="0" y="-85725"/>
              <a:ext cx="1014567" cy="425385"/>
            </a:xfrm>
            <a:prstGeom prst="rect">
              <a:avLst/>
            </a:prstGeom>
          </p:spPr>
          <p:txBody>
            <a:bodyPr anchor="ctr" rtlCol="false" tIns="38776" lIns="38776" bIns="38776" rIns="38776"/>
            <a:lstStyle/>
            <a:p>
              <a:pPr algn="ctr">
                <a:lnSpc>
                  <a:spcPts val="2923"/>
                </a:lnSpc>
              </a:pPr>
            </a:p>
          </p:txBody>
        </p:sp>
      </p:grpSp>
      <p:grpSp>
        <p:nvGrpSpPr>
          <p:cNvPr name="Group 9" id="9"/>
          <p:cNvGrpSpPr/>
          <p:nvPr/>
        </p:nvGrpSpPr>
        <p:grpSpPr>
          <a:xfrm rot="0">
            <a:off x="10230306" y="1856021"/>
            <a:ext cx="2940385" cy="984391"/>
            <a:chOff x="0" y="0"/>
            <a:chExt cx="1014567" cy="339660"/>
          </a:xfrm>
        </p:grpSpPr>
        <p:sp>
          <p:nvSpPr>
            <p:cNvPr name="Freeform 10" id="10"/>
            <p:cNvSpPr/>
            <p:nvPr/>
          </p:nvSpPr>
          <p:spPr>
            <a:xfrm flipH="false" flipV="false" rot="0">
              <a:off x="0" y="0"/>
              <a:ext cx="1014567" cy="339660"/>
            </a:xfrm>
            <a:custGeom>
              <a:avLst/>
              <a:gdLst/>
              <a:ahLst/>
              <a:cxnLst/>
              <a:rect r="r" b="b" t="t" l="l"/>
              <a:pathLst>
                <a:path h="339660" w="1014567">
                  <a:moveTo>
                    <a:pt x="0" y="0"/>
                  </a:moveTo>
                  <a:lnTo>
                    <a:pt x="1014567" y="0"/>
                  </a:lnTo>
                  <a:lnTo>
                    <a:pt x="1014567" y="339660"/>
                  </a:lnTo>
                  <a:lnTo>
                    <a:pt x="0" y="339660"/>
                  </a:lnTo>
                  <a:close/>
                </a:path>
              </a:pathLst>
            </a:custGeom>
            <a:solidFill>
              <a:srgbClr val="095D67"/>
            </a:solidFill>
          </p:spPr>
        </p:sp>
        <p:sp>
          <p:nvSpPr>
            <p:cNvPr name="TextBox 11" id="11"/>
            <p:cNvSpPr txBox="true"/>
            <p:nvPr/>
          </p:nvSpPr>
          <p:spPr>
            <a:xfrm>
              <a:off x="0" y="-85725"/>
              <a:ext cx="1014567" cy="425385"/>
            </a:xfrm>
            <a:prstGeom prst="rect">
              <a:avLst/>
            </a:prstGeom>
          </p:spPr>
          <p:txBody>
            <a:bodyPr anchor="ctr" rtlCol="false" tIns="38776" lIns="38776" bIns="38776" rIns="38776"/>
            <a:lstStyle/>
            <a:p>
              <a:pPr algn="ctr">
                <a:lnSpc>
                  <a:spcPts val="2923"/>
                </a:lnSpc>
              </a:pPr>
            </a:p>
          </p:txBody>
        </p:sp>
      </p:grpSp>
      <p:grpSp>
        <p:nvGrpSpPr>
          <p:cNvPr name="Group 12" id="12"/>
          <p:cNvGrpSpPr/>
          <p:nvPr/>
        </p:nvGrpSpPr>
        <p:grpSpPr>
          <a:xfrm rot="0">
            <a:off x="8196809" y="3411581"/>
            <a:ext cx="3525139" cy="984391"/>
            <a:chOff x="0" y="0"/>
            <a:chExt cx="1216334" cy="339660"/>
          </a:xfrm>
        </p:grpSpPr>
        <p:sp>
          <p:nvSpPr>
            <p:cNvPr name="Freeform 13" id="13"/>
            <p:cNvSpPr/>
            <p:nvPr/>
          </p:nvSpPr>
          <p:spPr>
            <a:xfrm flipH="false" flipV="false" rot="0">
              <a:off x="0" y="0"/>
              <a:ext cx="1216334" cy="339660"/>
            </a:xfrm>
            <a:custGeom>
              <a:avLst/>
              <a:gdLst/>
              <a:ahLst/>
              <a:cxnLst/>
              <a:rect r="r" b="b" t="t" l="l"/>
              <a:pathLst>
                <a:path h="339660" w="1216334">
                  <a:moveTo>
                    <a:pt x="0" y="0"/>
                  </a:moveTo>
                  <a:lnTo>
                    <a:pt x="1216334" y="0"/>
                  </a:lnTo>
                  <a:lnTo>
                    <a:pt x="1216334" y="339660"/>
                  </a:lnTo>
                  <a:lnTo>
                    <a:pt x="0" y="339660"/>
                  </a:lnTo>
                  <a:close/>
                </a:path>
              </a:pathLst>
            </a:custGeom>
            <a:solidFill>
              <a:srgbClr val="095D67"/>
            </a:solidFill>
          </p:spPr>
        </p:sp>
        <p:sp>
          <p:nvSpPr>
            <p:cNvPr name="TextBox 14" id="14"/>
            <p:cNvSpPr txBox="true"/>
            <p:nvPr/>
          </p:nvSpPr>
          <p:spPr>
            <a:xfrm>
              <a:off x="0" y="-85725"/>
              <a:ext cx="1216334" cy="425385"/>
            </a:xfrm>
            <a:prstGeom prst="rect">
              <a:avLst/>
            </a:prstGeom>
          </p:spPr>
          <p:txBody>
            <a:bodyPr anchor="ctr" rtlCol="false" tIns="38776" lIns="38776" bIns="38776" rIns="38776"/>
            <a:lstStyle/>
            <a:p>
              <a:pPr algn="ctr">
                <a:lnSpc>
                  <a:spcPts val="2923"/>
                </a:lnSpc>
              </a:pPr>
            </a:p>
          </p:txBody>
        </p:sp>
      </p:grpSp>
      <p:sp>
        <p:nvSpPr>
          <p:cNvPr name="Freeform 15" id="15"/>
          <p:cNvSpPr/>
          <p:nvPr/>
        </p:nvSpPr>
        <p:spPr>
          <a:xfrm flipH="false" flipV="false" rot="0">
            <a:off x="9723261" y="2896717"/>
            <a:ext cx="472235" cy="463971"/>
          </a:xfrm>
          <a:custGeom>
            <a:avLst/>
            <a:gdLst/>
            <a:ahLst/>
            <a:cxnLst/>
            <a:rect r="r" b="b" t="t" l="l"/>
            <a:pathLst>
              <a:path h="463971" w="472235">
                <a:moveTo>
                  <a:pt x="0" y="0"/>
                </a:moveTo>
                <a:lnTo>
                  <a:pt x="472235" y="0"/>
                </a:lnTo>
                <a:lnTo>
                  <a:pt x="472235" y="463970"/>
                </a:lnTo>
                <a:lnTo>
                  <a:pt x="0" y="46397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6" id="16"/>
          <p:cNvGrpSpPr/>
          <p:nvPr/>
        </p:nvGrpSpPr>
        <p:grpSpPr>
          <a:xfrm rot="0">
            <a:off x="5338059" y="4966404"/>
            <a:ext cx="9181011" cy="2435605"/>
            <a:chOff x="0" y="0"/>
            <a:chExt cx="3167868" cy="840395"/>
          </a:xfrm>
        </p:grpSpPr>
        <p:sp>
          <p:nvSpPr>
            <p:cNvPr name="Freeform 17" id="17"/>
            <p:cNvSpPr/>
            <p:nvPr/>
          </p:nvSpPr>
          <p:spPr>
            <a:xfrm flipH="false" flipV="false" rot="0">
              <a:off x="0" y="0"/>
              <a:ext cx="3167868" cy="840395"/>
            </a:xfrm>
            <a:custGeom>
              <a:avLst/>
              <a:gdLst/>
              <a:ahLst/>
              <a:cxnLst/>
              <a:rect r="r" b="b" t="t" l="l"/>
              <a:pathLst>
                <a:path h="840395" w="3167868">
                  <a:moveTo>
                    <a:pt x="0" y="0"/>
                  </a:moveTo>
                  <a:lnTo>
                    <a:pt x="3167868" y="0"/>
                  </a:lnTo>
                  <a:lnTo>
                    <a:pt x="3167868" y="840395"/>
                  </a:lnTo>
                  <a:lnTo>
                    <a:pt x="0" y="840395"/>
                  </a:lnTo>
                  <a:close/>
                </a:path>
              </a:pathLst>
            </a:custGeom>
            <a:solidFill>
              <a:srgbClr val="095D67"/>
            </a:solidFill>
          </p:spPr>
        </p:sp>
        <p:sp>
          <p:nvSpPr>
            <p:cNvPr name="TextBox 18" id="18"/>
            <p:cNvSpPr txBox="true"/>
            <p:nvPr/>
          </p:nvSpPr>
          <p:spPr>
            <a:xfrm>
              <a:off x="0" y="-38100"/>
              <a:ext cx="3167868" cy="878495"/>
            </a:xfrm>
            <a:prstGeom prst="rect">
              <a:avLst/>
            </a:prstGeom>
          </p:spPr>
          <p:txBody>
            <a:bodyPr anchor="ctr" rtlCol="false" tIns="38776" lIns="38776" bIns="38776" rIns="38776"/>
            <a:lstStyle/>
            <a:p>
              <a:pPr algn="ctr">
                <a:lnSpc>
                  <a:spcPts val="2929"/>
                </a:lnSpc>
              </a:pPr>
            </a:p>
          </p:txBody>
        </p:sp>
      </p:grpSp>
      <p:grpSp>
        <p:nvGrpSpPr>
          <p:cNvPr name="Group 19" id="19"/>
          <p:cNvGrpSpPr/>
          <p:nvPr/>
        </p:nvGrpSpPr>
        <p:grpSpPr>
          <a:xfrm rot="0">
            <a:off x="5769034" y="5123018"/>
            <a:ext cx="1936275" cy="1848235"/>
            <a:chOff x="0" y="0"/>
            <a:chExt cx="668103" cy="637725"/>
          </a:xfrm>
        </p:grpSpPr>
        <p:sp>
          <p:nvSpPr>
            <p:cNvPr name="Freeform 20" id="20"/>
            <p:cNvSpPr/>
            <p:nvPr/>
          </p:nvSpPr>
          <p:spPr>
            <a:xfrm flipH="false" flipV="false" rot="0">
              <a:off x="0" y="0"/>
              <a:ext cx="668103" cy="637726"/>
            </a:xfrm>
            <a:custGeom>
              <a:avLst/>
              <a:gdLst/>
              <a:ahLst/>
              <a:cxnLst/>
              <a:rect r="r" b="b" t="t" l="l"/>
              <a:pathLst>
                <a:path h="637726" w="668103">
                  <a:moveTo>
                    <a:pt x="0" y="0"/>
                  </a:moveTo>
                  <a:lnTo>
                    <a:pt x="668103" y="0"/>
                  </a:lnTo>
                  <a:lnTo>
                    <a:pt x="668103" y="637726"/>
                  </a:lnTo>
                  <a:lnTo>
                    <a:pt x="0" y="637726"/>
                  </a:lnTo>
                  <a:close/>
                </a:path>
              </a:pathLst>
            </a:custGeom>
            <a:solidFill>
              <a:srgbClr val="095D67"/>
            </a:solidFill>
          </p:spPr>
        </p:sp>
        <p:sp>
          <p:nvSpPr>
            <p:cNvPr name="TextBox 21" id="21"/>
            <p:cNvSpPr txBox="true"/>
            <p:nvPr/>
          </p:nvSpPr>
          <p:spPr>
            <a:xfrm>
              <a:off x="0" y="-85725"/>
              <a:ext cx="668103" cy="723450"/>
            </a:xfrm>
            <a:prstGeom prst="rect">
              <a:avLst/>
            </a:prstGeom>
          </p:spPr>
          <p:txBody>
            <a:bodyPr anchor="ctr" rtlCol="false" tIns="38776" lIns="38776" bIns="38776" rIns="38776"/>
            <a:lstStyle/>
            <a:p>
              <a:pPr algn="ctr">
                <a:lnSpc>
                  <a:spcPts val="2923"/>
                </a:lnSpc>
              </a:pPr>
            </a:p>
          </p:txBody>
        </p:sp>
      </p:grpSp>
      <p:grpSp>
        <p:nvGrpSpPr>
          <p:cNvPr name="Group 22" id="22"/>
          <p:cNvGrpSpPr/>
          <p:nvPr/>
        </p:nvGrpSpPr>
        <p:grpSpPr>
          <a:xfrm rot="0">
            <a:off x="7908882" y="5123018"/>
            <a:ext cx="1936275" cy="1848235"/>
            <a:chOff x="0" y="0"/>
            <a:chExt cx="668103" cy="637725"/>
          </a:xfrm>
        </p:grpSpPr>
        <p:sp>
          <p:nvSpPr>
            <p:cNvPr name="Freeform 23" id="23"/>
            <p:cNvSpPr/>
            <p:nvPr/>
          </p:nvSpPr>
          <p:spPr>
            <a:xfrm flipH="false" flipV="false" rot="0">
              <a:off x="0" y="0"/>
              <a:ext cx="668103" cy="637726"/>
            </a:xfrm>
            <a:custGeom>
              <a:avLst/>
              <a:gdLst/>
              <a:ahLst/>
              <a:cxnLst/>
              <a:rect r="r" b="b" t="t" l="l"/>
              <a:pathLst>
                <a:path h="637726" w="668103">
                  <a:moveTo>
                    <a:pt x="0" y="0"/>
                  </a:moveTo>
                  <a:lnTo>
                    <a:pt x="668103" y="0"/>
                  </a:lnTo>
                  <a:lnTo>
                    <a:pt x="668103" y="637726"/>
                  </a:lnTo>
                  <a:lnTo>
                    <a:pt x="0" y="637726"/>
                  </a:lnTo>
                  <a:close/>
                </a:path>
              </a:pathLst>
            </a:custGeom>
            <a:solidFill>
              <a:srgbClr val="095D67"/>
            </a:solidFill>
          </p:spPr>
        </p:sp>
        <p:sp>
          <p:nvSpPr>
            <p:cNvPr name="TextBox 24" id="24"/>
            <p:cNvSpPr txBox="true"/>
            <p:nvPr/>
          </p:nvSpPr>
          <p:spPr>
            <a:xfrm>
              <a:off x="0" y="-85725"/>
              <a:ext cx="668103" cy="723450"/>
            </a:xfrm>
            <a:prstGeom prst="rect">
              <a:avLst/>
            </a:prstGeom>
          </p:spPr>
          <p:txBody>
            <a:bodyPr anchor="ctr" rtlCol="false" tIns="38776" lIns="38776" bIns="38776" rIns="38776"/>
            <a:lstStyle/>
            <a:p>
              <a:pPr algn="ctr">
                <a:lnSpc>
                  <a:spcPts val="2923"/>
                </a:lnSpc>
              </a:pPr>
            </a:p>
          </p:txBody>
        </p:sp>
      </p:grpSp>
      <p:grpSp>
        <p:nvGrpSpPr>
          <p:cNvPr name="Group 25" id="25"/>
          <p:cNvGrpSpPr/>
          <p:nvPr/>
        </p:nvGrpSpPr>
        <p:grpSpPr>
          <a:xfrm rot="0">
            <a:off x="9848705" y="5010844"/>
            <a:ext cx="1936275" cy="1848235"/>
            <a:chOff x="0" y="0"/>
            <a:chExt cx="668103" cy="637725"/>
          </a:xfrm>
        </p:grpSpPr>
        <p:sp>
          <p:nvSpPr>
            <p:cNvPr name="Freeform 26" id="26"/>
            <p:cNvSpPr/>
            <p:nvPr/>
          </p:nvSpPr>
          <p:spPr>
            <a:xfrm flipH="false" flipV="false" rot="0">
              <a:off x="0" y="0"/>
              <a:ext cx="668103" cy="637726"/>
            </a:xfrm>
            <a:custGeom>
              <a:avLst/>
              <a:gdLst/>
              <a:ahLst/>
              <a:cxnLst/>
              <a:rect r="r" b="b" t="t" l="l"/>
              <a:pathLst>
                <a:path h="637726" w="668103">
                  <a:moveTo>
                    <a:pt x="0" y="0"/>
                  </a:moveTo>
                  <a:lnTo>
                    <a:pt x="668103" y="0"/>
                  </a:lnTo>
                  <a:lnTo>
                    <a:pt x="668103" y="637726"/>
                  </a:lnTo>
                  <a:lnTo>
                    <a:pt x="0" y="637726"/>
                  </a:lnTo>
                  <a:close/>
                </a:path>
              </a:pathLst>
            </a:custGeom>
            <a:solidFill>
              <a:srgbClr val="095D67"/>
            </a:solidFill>
          </p:spPr>
        </p:sp>
        <p:sp>
          <p:nvSpPr>
            <p:cNvPr name="TextBox 27" id="27"/>
            <p:cNvSpPr txBox="true"/>
            <p:nvPr/>
          </p:nvSpPr>
          <p:spPr>
            <a:xfrm>
              <a:off x="0" y="-85725"/>
              <a:ext cx="668103" cy="723450"/>
            </a:xfrm>
            <a:prstGeom prst="rect">
              <a:avLst/>
            </a:prstGeom>
          </p:spPr>
          <p:txBody>
            <a:bodyPr anchor="ctr" rtlCol="false" tIns="38776" lIns="38776" bIns="38776" rIns="38776"/>
            <a:lstStyle/>
            <a:p>
              <a:pPr algn="ctr">
                <a:lnSpc>
                  <a:spcPts val="2923"/>
                </a:lnSpc>
              </a:pPr>
            </a:p>
          </p:txBody>
        </p:sp>
      </p:grpSp>
      <p:grpSp>
        <p:nvGrpSpPr>
          <p:cNvPr name="Group 28" id="28"/>
          <p:cNvGrpSpPr/>
          <p:nvPr/>
        </p:nvGrpSpPr>
        <p:grpSpPr>
          <a:xfrm rot="0">
            <a:off x="12188578" y="5123018"/>
            <a:ext cx="1936275" cy="1848235"/>
            <a:chOff x="0" y="0"/>
            <a:chExt cx="668103" cy="637725"/>
          </a:xfrm>
        </p:grpSpPr>
        <p:sp>
          <p:nvSpPr>
            <p:cNvPr name="Freeform 29" id="29"/>
            <p:cNvSpPr/>
            <p:nvPr/>
          </p:nvSpPr>
          <p:spPr>
            <a:xfrm flipH="false" flipV="false" rot="0">
              <a:off x="0" y="0"/>
              <a:ext cx="668103" cy="637726"/>
            </a:xfrm>
            <a:custGeom>
              <a:avLst/>
              <a:gdLst/>
              <a:ahLst/>
              <a:cxnLst/>
              <a:rect r="r" b="b" t="t" l="l"/>
              <a:pathLst>
                <a:path h="637726" w="668103">
                  <a:moveTo>
                    <a:pt x="0" y="0"/>
                  </a:moveTo>
                  <a:lnTo>
                    <a:pt x="668103" y="0"/>
                  </a:lnTo>
                  <a:lnTo>
                    <a:pt x="668103" y="637726"/>
                  </a:lnTo>
                  <a:lnTo>
                    <a:pt x="0" y="637726"/>
                  </a:lnTo>
                  <a:close/>
                </a:path>
              </a:pathLst>
            </a:custGeom>
            <a:solidFill>
              <a:srgbClr val="095D67"/>
            </a:solidFill>
          </p:spPr>
        </p:sp>
        <p:sp>
          <p:nvSpPr>
            <p:cNvPr name="TextBox 30" id="30"/>
            <p:cNvSpPr txBox="true"/>
            <p:nvPr/>
          </p:nvSpPr>
          <p:spPr>
            <a:xfrm>
              <a:off x="0" y="-85725"/>
              <a:ext cx="668103" cy="723450"/>
            </a:xfrm>
            <a:prstGeom prst="rect">
              <a:avLst/>
            </a:prstGeom>
          </p:spPr>
          <p:txBody>
            <a:bodyPr anchor="ctr" rtlCol="false" tIns="38776" lIns="38776" bIns="38776" rIns="38776"/>
            <a:lstStyle/>
            <a:p>
              <a:pPr algn="ctr">
                <a:lnSpc>
                  <a:spcPts val="2923"/>
                </a:lnSpc>
              </a:pPr>
            </a:p>
          </p:txBody>
        </p:sp>
      </p:grpSp>
      <p:sp>
        <p:nvSpPr>
          <p:cNvPr name="TextBox 31" id="31"/>
          <p:cNvSpPr txBox="true"/>
          <p:nvPr/>
        </p:nvSpPr>
        <p:spPr>
          <a:xfrm rot="0">
            <a:off x="7187824" y="2066636"/>
            <a:ext cx="2294666" cy="401970"/>
          </a:xfrm>
          <a:prstGeom prst="rect">
            <a:avLst/>
          </a:prstGeom>
        </p:spPr>
        <p:txBody>
          <a:bodyPr anchor="t" rtlCol="false" tIns="0" lIns="0" bIns="0" rIns="0">
            <a:spAutoFit/>
          </a:bodyPr>
          <a:lstStyle/>
          <a:p>
            <a:pPr algn="ctr">
              <a:lnSpc>
                <a:spcPts val="3312"/>
              </a:lnSpc>
            </a:pPr>
            <a:r>
              <a:rPr lang="en-US" sz="2366">
                <a:solidFill>
                  <a:srgbClr val="FFFFFF"/>
                </a:solidFill>
                <a:latin typeface="Canva Sans"/>
                <a:ea typeface="Canva Sans"/>
                <a:cs typeface="Canva Sans"/>
                <a:sym typeface="Canva Sans"/>
              </a:rPr>
              <a:t>Doctors of BC</a:t>
            </a:r>
          </a:p>
        </p:txBody>
      </p:sp>
      <p:sp>
        <p:nvSpPr>
          <p:cNvPr name="TextBox 32" id="32"/>
          <p:cNvSpPr txBox="true"/>
          <p:nvPr/>
        </p:nvSpPr>
        <p:spPr>
          <a:xfrm rot="0">
            <a:off x="10376763" y="2066636"/>
            <a:ext cx="2770060" cy="401940"/>
          </a:xfrm>
          <a:prstGeom prst="rect">
            <a:avLst/>
          </a:prstGeom>
        </p:spPr>
        <p:txBody>
          <a:bodyPr anchor="t" rtlCol="false" tIns="0" lIns="0" bIns="0" rIns="0">
            <a:spAutoFit/>
          </a:bodyPr>
          <a:lstStyle/>
          <a:p>
            <a:pPr algn="ctr">
              <a:lnSpc>
                <a:spcPts val="3312"/>
              </a:lnSpc>
            </a:pPr>
            <a:r>
              <a:rPr lang="en-US" sz="2366">
                <a:solidFill>
                  <a:srgbClr val="FFFFFF"/>
                </a:solidFill>
                <a:latin typeface="Canva Sans"/>
                <a:ea typeface="Canva Sans"/>
                <a:cs typeface="Canva Sans"/>
                <a:sym typeface="Canva Sans"/>
              </a:rPr>
              <a:t>Ministry of Health</a:t>
            </a:r>
          </a:p>
        </p:txBody>
      </p:sp>
      <p:sp>
        <p:nvSpPr>
          <p:cNvPr name="TextBox 33" id="33"/>
          <p:cNvSpPr txBox="true"/>
          <p:nvPr/>
        </p:nvSpPr>
        <p:spPr>
          <a:xfrm rot="0">
            <a:off x="8212860" y="3558582"/>
            <a:ext cx="3493036" cy="658543"/>
          </a:xfrm>
          <a:prstGeom prst="rect">
            <a:avLst/>
          </a:prstGeom>
        </p:spPr>
        <p:txBody>
          <a:bodyPr anchor="t" rtlCol="false" tIns="0" lIns="0" bIns="0" rIns="0">
            <a:spAutoFit/>
          </a:bodyPr>
          <a:lstStyle/>
          <a:p>
            <a:pPr algn="ctr">
              <a:lnSpc>
                <a:spcPts val="2671"/>
              </a:lnSpc>
            </a:pPr>
            <a:r>
              <a:rPr lang="en-US" sz="1908">
                <a:solidFill>
                  <a:srgbClr val="FFFFFF"/>
                </a:solidFill>
                <a:latin typeface="Canva Sans"/>
                <a:ea typeface="Canva Sans"/>
                <a:cs typeface="Canva Sans"/>
                <a:sym typeface="Canva Sans"/>
              </a:rPr>
              <a:t>Physician Master Agreement</a:t>
            </a:r>
          </a:p>
          <a:p>
            <a:pPr algn="ctr">
              <a:lnSpc>
                <a:spcPts val="2671"/>
              </a:lnSpc>
            </a:pPr>
            <a:r>
              <a:rPr lang="en-US" sz="1908">
                <a:solidFill>
                  <a:srgbClr val="FFFFFF"/>
                </a:solidFill>
                <a:latin typeface="Canva Sans"/>
                <a:ea typeface="Canva Sans"/>
                <a:cs typeface="Canva Sans"/>
                <a:sym typeface="Canva Sans"/>
              </a:rPr>
              <a:t>(PMA)</a:t>
            </a:r>
          </a:p>
        </p:txBody>
      </p:sp>
      <p:sp>
        <p:nvSpPr>
          <p:cNvPr name="TextBox 34" id="34"/>
          <p:cNvSpPr txBox="true"/>
          <p:nvPr/>
        </p:nvSpPr>
        <p:spPr>
          <a:xfrm rot="0">
            <a:off x="5776532" y="5197242"/>
            <a:ext cx="1768248" cy="1661912"/>
          </a:xfrm>
          <a:prstGeom prst="rect">
            <a:avLst/>
          </a:prstGeom>
        </p:spPr>
        <p:txBody>
          <a:bodyPr anchor="t" rtlCol="false" tIns="0" lIns="0" bIns="0" rIns="0">
            <a:spAutoFit/>
          </a:bodyPr>
          <a:lstStyle/>
          <a:p>
            <a:pPr algn="ctr">
              <a:lnSpc>
                <a:spcPts val="2671"/>
              </a:lnSpc>
            </a:pPr>
            <a:r>
              <a:rPr lang="en-US" sz="1908">
                <a:solidFill>
                  <a:srgbClr val="FFFFFF"/>
                </a:solidFill>
                <a:latin typeface="Canva Sans"/>
                <a:ea typeface="Canva Sans"/>
                <a:cs typeface="Canva Sans"/>
                <a:sym typeface="Canva Sans"/>
              </a:rPr>
              <a:t>Family</a:t>
            </a:r>
          </a:p>
          <a:p>
            <a:pPr algn="ctr">
              <a:lnSpc>
                <a:spcPts val="2671"/>
              </a:lnSpc>
            </a:pPr>
            <a:r>
              <a:rPr lang="en-US" sz="1908">
                <a:solidFill>
                  <a:srgbClr val="FFFFFF"/>
                </a:solidFill>
                <a:latin typeface="Canva Sans"/>
                <a:ea typeface="Canva Sans"/>
                <a:cs typeface="Canva Sans"/>
                <a:sym typeface="Canva Sans"/>
              </a:rPr>
              <a:t>Practice</a:t>
            </a:r>
          </a:p>
          <a:p>
            <a:pPr algn="ctr">
              <a:lnSpc>
                <a:spcPts val="2671"/>
              </a:lnSpc>
            </a:pPr>
            <a:r>
              <a:rPr lang="en-US" sz="1908">
                <a:solidFill>
                  <a:srgbClr val="FFFFFF"/>
                </a:solidFill>
                <a:latin typeface="Canva Sans"/>
                <a:ea typeface="Canva Sans"/>
                <a:cs typeface="Canva Sans"/>
                <a:sym typeface="Canva Sans"/>
              </a:rPr>
              <a:t>Services</a:t>
            </a:r>
          </a:p>
          <a:p>
            <a:pPr algn="ctr">
              <a:lnSpc>
                <a:spcPts val="2671"/>
              </a:lnSpc>
            </a:pPr>
            <a:r>
              <a:rPr lang="en-US" sz="1908">
                <a:solidFill>
                  <a:srgbClr val="FFFFFF"/>
                </a:solidFill>
                <a:latin typeface="Canva Sans"/>
                <a:ea typeface="Canva Sans"/>
                <a:cs typeface="Canva Sans"/>
                <a:sym typeface="Canva Sans"/>
              </a:rPr>
              <a:t>Committee</a:t>
            </a:r>
          </a:p>
          <a:p>
            <a:pPr algn="ctr">
              <a:lnSpc>
                <a:spcPts val="2671"/>
              </a:lnSpc>
            </a:pPr>
            <a:r>
              <a:rPr lang="en-US" sz="1908">
                <a:solidFill>
                  <a:srgbClr val="FFFFFF"/>
                </a:solidFill>
                <a:latin typeface="Canva Sans"/>
                <a:ea typeface="Canva Sans"/>
                <a:cs typeface="Canva Sans"/>
                <a:sym typeface="Canva Sans"/>
              </a:rPr>
              <a:t>(FPSC)</a:t>
            </a:r>
          </a:p>
        </p:txBody>
      </p:sp>
      <p:sp>
        <p:nvSpPr>
          <p:cNvPr name="TextBox 35" id="35"/>
          <p:cNvSpPr txBox="true"/>
          <p:nvPr/>
        </p:nvSpPr>
        <p:spPr>
          <a:xfrm rot="0">
            <a:off x="8223950" y="5197167"/>
            <a:ext cx="1624755" cy="1661912"/>
          </a:xfrm>
          <a:prstGeom prst="rect">
            <a:avLst/>
          </a:prstGeom>
        </p:spPr>
        <p:txBody>
          <a:bodyPr anchor="t" rtlCol="false" tIns="0" lIns="0" bIns="0" rIns="0">
            <a:spAutoFit/>
          </a:bodyPr>
          <a:lstStyle/>
          <a:p>
            <a:pPr algn="ctr">
              <a:lnSpc>
                <a:spcPts val="2671"/>
              </a:lnSpc>
            </a:pPr>
            <a:r>
              <a:rPr lang="en-US" sz="1908">
                <a:solidFill>
                  <a:srgbClr val="FFFFFF"/>
                </a:solidFill>
                <a:latin typeface="Canva Sans"/>
                <a:ea typeface="Canva Sans"/>
                <a:cs typeface="Canva Sans"/>
                <a:sym typeface="Canva Sans"/>
              </a:rPr>
              <a:t>Shared</a:t>
            </a:r>
          </a:p>
          <a:p>
            <a:pPr algn="ctr">
              <a:lnSpc>
                <a:spcPts val="2671"/>
              </a:lnSpc>
            </a:pPr>
            <a:r>
              <a:rPr lang="en-US" sz="1908">
                <a:solidFill>
                  <a:srgbClr val="FFFFFF"/>
                </a:solidFill>
                <a:latin typeface="Canva Sans"/>
                <a:ea typeface="Canva Sans"/>
                <a:cs typeface="Canva Sans"/>
                <a:sym typeface="Canva Sans"/>
              </a:rPr>
              <a:t>Care</a:t>
            </a:r>
          </a:p>
          <a:p>
            <a:pPr algn="ctr">
              <a:lnSpc>
                <a:spcPts val="2671"/>
              </a:lnSpc>
            </a:pPr>
            <a:r>
              <a:rPr lang="en-US" sz="1908">
                <a:solidFill>
                  <a:srgbClr val="FFFFFF"/>
                </a:solidFill>
                <a:latin typeface="Canva Sans"/>
                <a:ea typeface="Canva Sans"/>
                <a:cs typeface="Canva Sans"/>
                <a:sym typeface="Canva Sans"/>
              </a:rPr>
              <a:t>Committee</a:t>
            </a:r>
          </a:p>
          <a:p>
            <a:pPr algn="ctr">
              <a:lnSpc>
                <a:spcPts val="2671"/>
              </a:lnSpc>
            </a:pPr>
          </a:p>
          <a:p>
            <a:pPr algn="ctr">
              <a:lnSpc>
                <a:spcPts val="2671"/>
              </a:lnSpc>
            </a:pPr>
            <a:r>
              <a:rPr lang="en-US" sz="1908">
                <a:solidFill>
                  <a:srgbClr val="FFFFFF"/>
                </a:solidFill>
                <a:latin typeface="Canva Sans"/>
                <a:ea typeface="Canva Sans"/>
                <a:cs typeface="Canva Sans"/>
                <a:sym typeface="Canva Sans"/>
              </a:rPr>
              <a:t>(SCC)</a:t>
            </a:r>
          </a:p>
        </p:txBody>
      </p:sp>
      <p:sp>
        <p:nvSpPr>
          <p:cNvPr name="TextBox 36" id="36"/>
          <p:cNvSpPr txBox="true"/>
          <p:nvPr/>
        </p:nvSpPr>
        <p:spPr>
          <a:xfrm rot="0">
            <a:off x="10394360" y="5197242"/>
            <a:ext cx="1662914" cy="1661912"/>
          </a:xfrm>
          <a:prstGeom prst="rect">
            <a:avLst/>
          </a:prstGeom>
        </p:spPr>
        <p:txBody>
          <a:bodyPr anchor="t" rtlCol="false" tIns="0" lIns="0" bIns="0" rIns="0">
            <a:spAutoFit/>
          </a:bodyPr>
          <a:lstStyle/>
          <a:p>
            <a:pPr algn="ctr">
              <a:lnSpc>
                <a:spcPts val="2671"/>
              </a:lnSpc>
            </a:pPr>
            <a:r>
              <a:rPr lang="en-US" sz="1908">
                <a:solidFill>
                  <a:srgbClr val="FFFFFF"/>
                </a:solidFill>
                <a:latin typeface="Canva Sans"/>
                <a:ea typeface="Canva Sans"/>
                <a:cs typeface="Canva Sans"/>
                <a:sym typeface="Canva Sans"/>
              </a:rPr>
              <a:t>Specialist</a:t>
            </a:r>
          </a:p>
          <a:p>
            <a:pPr algn="ctr">
              <a:lnSpc>
                <a:spcPts val="2671"/>
              </a:lnSpc>
            </a:pPr>
            <a:r>
              <a:rPr lang="en-US" sz="1908">
                <a:solidFill>
                  <a:srgbClr val="FFFFFF"/>
                </a:solidFill>
                <a:latin typeface="Canva Sans"/>
                <a:ea typeface="Canva Sans"/>
                <a:cs typeface="Canva Sans"/>
                <a:sym typeface="Canva Sans"/>
              </a:rPr>
              <a:t>Services </a:t>
            </a:r>
          </a:p>
          <a:p>
            <a:pPr algn="ctr">
              <a:lnSpc>
                <a:spcPts val="2671"/>
              </a:lnSpc>
            </a:pPr>
            <a:r>
              <a:rPr lang="en-US" sz="1908">
                <a:solidFill>
                  <a:srgbClr val="FFFFFF"/>
                </a:solidFill>
                <a:latin typeface="Canva Sans"/>
                <a:ea typeface="Canva Sans"/>
                <a:cs typeface="Canva Sans"/>
                <a:sym typeface="Canva Sans"/>
              </a:rPr>
              <a:t>Committee</a:t>
            </a:r>
          </a:p>
          <a:p>
            <a:pPr algn="ctr">
              <a:lnSpc>
                <a:spcPts val="2671"/>
              </a:lnSpc>
            </a:pPr>
          </a:p>
          <a:p>
            <a:pPr algn="ctr">
              <a:lnSpc>
                <a:spcPts val="2671"/>
              </a:lnSpc>
            </a:pPr>
            <a:r>
              <a:rPr lang="en-US" sz="1908">
                <a:solidFill>
                  <a:srgbClr val="FFFFFF"/>
                </a:solidFill>
                <a:latin typeface="Canva Sans"/>
                <a:ea typeface="Canva Sans"/>
                <a:cs typeface="Canva Sans"/>
                <a:sym typeface="Canva Sans"/>
              </a:rPr>
              <a:t>(SSC)</a:t>
            </a:r>
          </a:p>
        </p:txBody>
      </p:sp>
      <p:sp>
        <p:nvSpPr>
          <p:cNvPr name="TextBox 37" id="37"/>
          <p:cNvSpPr txBox="true"/>
          <p:nvPr/>
        </p:nvSpPr>
        <p:spPr>
          <a:xfrm rot="0">
            <a:off x="12306768" y="5197167"/>
            <a:ext cx="1894814" cy="1661912"/>
          </a:xfrm>
          <a:prstGeom prst="rect">
            <a:avLst/>
          </a:prstGeom>
        </p:spPr>
        <p:txBody>
          <a:bodyPr anchor="t" rtlCol="false" tIns="0" lIns="0" bIns="0" rIns="0">
            <a:spAutoFit/>
          </a:bodyPr>
          <a:lstStyle/>
          <a:p>
            <a:pPr algn="ctr">
              <a:lnSpc>
                <a:spcPts val="2671"/>
              </a:lnSpc>
            </a:pPr>
            <a:r>
              <a:rPr lang="en-US" sz="1908">
                <a:solidFill>
                  <a:srgbClr val="FFFFFF"/>
                </a:solidFill>
                <a:latin typeface="Canva Sans"/>
                <a:ea typeface="Canva Sans"/>
                <a:cs typeface="Canva Sans"/>
                <a:sym typeface="Canva Sans"/>
              </a:rPr>
              <a:t>Joint Standing</a:t>
            </a:r>
          </a:p>
          <a:p>
            <a:pPr algn="ctr">
              <a:lnSpc>
                <a:spcPts val="2671"/>
              </a:lnSpc>
            </a:pPr>
            <a:r>
              <a:rPr lang="en-US" sz="1908">
                <a:solidFill>
                  <a:srgbClr val="FFFFFF"/>
                </a:solidFill>
                <a:latin typeface="Canva Sans"/>
                <a:ea typeface="Canva Sans"/>
                <a:cs typeface="Canva Sans"/>
                <a:sym typeface="Canva Sans"/>
              </a:rPr>
              <a:t>Committee on</a:t>
            </a:r>
          </a:p>
          <a:p>
            <a:pPr algn="ctr">
              <a:lnSpc>
                <a:spcPts val="2671"/>
              </a:lnSpc>
            </a:pPr>
            <a:r>
              <a:rPr lang="en-US" sz="1908">
                <a:solidFill>
                  <a:srgbClr val="FFFFFF"/>
                </a:solidFill>
                <a:latin typeface="Canva Sans"/>
                <a:ea typeface="Canva Sans"/>
                <a:cs typeface="Canva Sans"/>
                <a:sym typeface="Canva Sans"/>
              </a:rPr>
              <a:t>Rural Issues</a:t>
            </a:r>
          </a:p>
          <a:p>
            <a:pPr algn="ctr">
              <a:lnSpc>
                <a:spcPts val="2671"/>
              </a:lnSpc>
            </a:pPr>
          </a:p>
          <a:p>
            <a:pPr algn="ctr">
              <a:lnSpc>
                <a:spcPts val="2671"/>
              </a:lnSpc>
            </a:pPr>
            <a:r>
              <a:rPr lang="en-US" sz="1908">
                <a:solidFill>
                  <a:srgbClr val="FFFFFF"/>
                </a:solidFill>
                <a:latin typeface="Canva Sans"/>
                <a:ea typeface="Canva Sans"/>
                <a:cs typeface="Canva Sans"/>
                <a:sym typeface="Canva Sans"/>
              </a:rPr>
              <a:t>(JSC)</a:t>
            </a:r>
          </a:p>
        </p:txBody>
      </p:sp>
      <p:sp>
        <p:nvSpPr>
          <p:cNvPr name="TextBox 38" id="38"/>
          <p:cNvSpPr txBox="true"/>
          <p:nvPr/>
        </p:nvSpPr>
        <p:spPr>
          <a:xfrm rot="0">
            <a:off x="5488732" y="7411534"/>
            <a:ext cx="8712850" cy="328657"/>
          </a:xfrm>
          <a:prstGeom prst="rect">
            <a:avLst/>
          </a:prstGeom>
        </p:spPr>
        <p:txBody>
          <a:bodyPr anchor="t" rtlCol="false" tIns="0" lIns="0" bIns="0" rIns="0">
            <a:spAutoFit/>
          </a:bodyPr>
          <a:lstStyle/>
          <a:p>
            <a:pPr algn="ctr">
              <a:lnSpc>
                <a:spcPts val="2674"/>
              </a:lnSpc>
            </a:pPr>
            <a:r>
              <a:rPr lang="en-US" sz="1910" spc="569">
                <a:solidFill>
                  <a:srgbClr val="095D67"/>
                </a:solidFill>
                <a:latin typeface="Canva Sans"/>
                <a:ea typeface="Canva Sans"/>
                <a:cs typeface="Canva Sans"/>
                <a:sym typeface="Canva Sans"/>
              </a:rPr>
              <a:t>4 joint collaborative committees</a:t>
            </a:r>
          </a:p>
        </p:txBody>
      </p:sp>
      <p:sp>
        <p:nvSpPr>
          <p:cNvPr name="TextBox 39" id="39"/>
          <p:cNvSpPr txBox="true"/>
          <p:nvPr/>
        </p:nvSpPr>
        <p:spPr>
          <a:xfrm rot="0">
            <a:off x="2665581" y="374693"/>
            <a:ext cx="12974640" cy="1078230"/>
          </a:xfrm>
          <a:prstGeom prst="rect">
            <a:avLst/>
          </a:prstGeom>
        </p:spPr>
        <p:txBody>
          <a:bodyPr anchor="t" rtlCol="false" tIns="0" lIns="0" bIns="0" rIns="0">
            <a:spAutoFit/>
          </a:bodyPr>
          <a:lstStyle/>
          <a:p>
            <a:pPr algn="l">
              <a:lnSpc>
                <a:spcPts val="8820"/>
              </a:lnSpc>
            </a:pPr>
            <a:r>
              <a:rPr lang="en-US" sz="6300" spc="585">
                <a:solidFill>
                  <a:srgbClr val="000000"/>
                </a:solidFill>
                <a:latin typeface="Anton"/>
                <a:ea typeface="Anton"/>
                <a:cs typeface="Anton"/>
                <a:sym typeface="Anton"/>
              </a:rPr>
              <a:t>External Funding for Physicians</a:t>
            </a:r>
          </a:p>
        </p:txBody>
      </p:sp>
      <p:grpSp>
        <p:nvGrpSpPr>
          <p:cNvPr name="Group 40" id="40"/>
          <p:cNvGrpSpPr/>
          <p:nvPr/>
        </p:nvGrpSpPr>
        <p:grpSpPr>
          <a:xfrm rot="0">
            <a:off x="5951054" y="7802059"/>
            <a:ext cx="1572235" cy="2177722"/>
            <a:chOff x="0" y="0"/>
            <a:chExt cx="414086" cy="573556"/>
          </a:xfrm>
        </p:grpSpPr>
        <p:sp>
          <p:nvSpPr>
            <p:cNvPr name="Freeform 41" id="41"/>
            <p:cNvSpPr/>
            <p:nvPr/>
          </p:nvSpPr>
          <p:spPr>
            <a:xfrm flipH="false" flipV="false" rot="0">
              <a:off x="0" y="0"/>
              <a:ext cx="414086" cy="573556"/>
            </a:xfrm>
            <a:custGeom>
              <a:avLst/>
              <a:gdLst/>
              <a:ahLst/>
              <a:cxnLst/>
              <a:rect r="r" b="b" t="t" l="l"/>
              <a:pathLst>
                <a:path h="573556" w="414086">
                  <a:moveTo>
                    <a:pt x="0" y="0"/>
                  </a:moveTo>
                  <a:lnTo>
                    <a:pt x="414086" y="0"/>
                  </a:lnTo>
                  <a:lnTo>
                    <a:pt x="414086" y="573556"/>
                  </a:lnTo>
                  <a:lnTo>
                    <a:pt x="0" y="573556"/>
                  </a:lnTo>
                  <a:close/>
                </a:path>
              </a:pathLst>
            </a:custGeom>
            <a:solidFill>
              <a:srgbClr val="095D67"/>
            </a:solidFill>
          </p:spPr>
        </p:sp>
        <p:sp>
          <p:nvSpPr>
            <p:cNvPr name="TextBox 42" id="42"/>
            <p:cNvSpPr txBox="true"/>
            <p:nvPr/>
          </p:nvSpPr>
          <p:spPr>
            <a:xfrm>
              <a:off x="0" y="-38100"/>
              <a:ext cx="414086" cy="611656"/>
            </a:xfrm>
            <a:prstGeom prst="rect">
              <a:avLst/>
            </a:prstGeom>
          </p:spPr>
          <p:txBody>
            <a:bodyPr anchor="ctr" rtlCol="false" tIns="50800" lIns="50800" bIns="50800" rIns="50800"/>
            <a:lstStyle/>
            <a:p>
              <a:pPr algn="ctr">
                <a:lnSpc>
                  <a:spcPts val="2929"/>
                </a:lnSpc>
              </a:pPr>
            </a:p>
          </p:txBody>
        </p:sp>
      </p:grpSp>
      <p:sp>
        <p:nvSpPr>
          <p:cNvPr name="TextBox 43" id="43"/>
          <p:cNvSpPr txBox="true"/>
          <p:nvPr/>
        </p:nvSpPr>
        <p:spPr>
          <a:xfrm rot="0">
            <a:off x="5951054" y="7927907"/>
            <a:ext cx="1543344" cy="1783150"/>
          </a:xfrm>
          <a:prstGeom prst="rect">
            <a:avLst/>
          </a:prstGeom>
        </p:spPr>
        <p:txBody>
          <a:bodyPr anchor="t" rtlCol="false" tIns="0" lIns="0" bIns="0" rIns="0">
            <a:spAutoFit/>
          </a:bodyPr>
          <a:lstStyle/>
          <a:p>
            <a:pPr algn="ctr">
              <a:lnSpc>
                <a:spcPts val="4843"/>
              </a:lnSpc>
            </a:pPr>
            <a:r>
              <a:rPr lang="en-US" sz="2799">
                <a:solidFill>
                  <a:srgbClr val="FFFFFF"/>
                </a:solidFill>
                <a:latin typeface="Canva Sans"/>
                <a:ea typeface="Canva Sans"/>
                <a:cs typeface="Canva Sans"/>
                <a:sym typeface="Canva Sans"/>
              </a:rPr>
              <a:t>PSP</a:t>
            </a:r>
          </a:p>
          <a:p>
            <a:pPr algn="ctr">
              <a:lnSpc>
                <a:spcPts val="4843"/>
              </a:lnSpc>
            </a:pPr>
            <a:r>
              <a:rPr lang="en-US" sz="2799">
                <a:solidFill>
                  <a:srgbClr val="FFFFFF"/>
                </a:solidFill>
                <a:latin typeface="Canva Sans"/>
                <a:ea typeface="Canva Sans"/>
                <a:cs typeface="Canva Sans"/>
                <a:sym typeface="Canva Sans"/>
              </a:rPr>
              <a:t>PCNs</a:t>
            </a:r>
          </a:p>
          <a:p>
            <a:pPr algn="ctr">
              <a:lnSpc>
                <a:spcPts val="4843"/>
              </a:lnSpc>
            </a:pPr>
            <a:r>
              <a:rPr lang="en-US" sz="2799">
                <a:solidFill>
                  <a:srgbClr val="FFFFFF"/>
                </a:solidFill>
                <a:latin typeface="Canva Sans"/>
                <a:ea typeface="Canva Sans"/>
                <a:cs typeface="Canva Sans"/>
                <a:sym typeface="Canva Sans"/>
              </a:rPr>
              <a:t>DoFP</a:t>
            </a:r>
          </a:p>
        </p:txBody>
      </p:sp>
      <p:grpSp>
        <p:nvGrpSpPr>
          <p:cNvPr name="Group 44" id="44"/>
          <p:cNvGrpSpPr/>
          <p:nvPr/>
        </p:nvGrpSpPr>
        <p:grpSpPr>
          <a:xfrm rot="0">
            <a:off x="8018273" y="7802059"/>
            <a:ext cx="1596820" cy="2177781"/>
            <a:chOff x="0" y="0"/>
            <a:chExt cx="414086" cy="564741"/>
          </a:xfrm>
        </p:grpSpPr>
        <p:sp>
          <p:nvSpPr>
            <p:cNvPr name="Freeform 45" id="45"/>
            <p:cNvSpPr/>
            <p:nvPr/>
          </p:nvSpPr>
          <p:spPr>
            <a:xfrm flipH="false" flipV="false" rot="0">
              <a:off x="0" y="0"/>
              <a:ext cx="414086" cy="564741"/>
            </a:xfrm>
            <a:custGeom>
              <a:avLst/>
              <a:gdLst/>
              <a:ahLst/>
              <a:cxnLst/>
              <a:rect r="r" b="b" t="t" l="l"/>
              <a:pathLst>
                <a:path h="564741" w="414086">
                  <a:moveTo>
                    <a:pt x="0" y="0"/>
                  </a:moveTo>
                  <a:lnTo>
                    <a:pt x="414086" y="0"/>
                  </a:lnTo>
                  <a:lnTo>
                    <a:pt x="414086" y="564741"/>
                  </a:lnTo>
                  <a:lnTo>
                    <a:pt x="0" y="564741"/>
                  </a:lnTo>
                  <a:close/>
                </a:path>
              </a:pathLst>
            </a:custGeom>
            <a:solidFill>
              <a:srgbClr val="095D67"/>
            </a:solidFill>
          </p:spPr>
        </p:sp>
        <p:sp>
          <p:nvSpPr>
            <p:cNvPr name="TextBox 46" id="46"/>
            <p:cNvSpPr txBox="true"/>
            <p:nvPr/>
          </p:nvSpPr>
          <p:spPr>
            <a:xfrm>
              <a:off x="0" y="-38100"/>
              <a:ext cx="414086" cy="602841"/>
            </a:xfrm>
            <a:prstGeom prst="rect">
              <a:avLst/>
            </a:prstGeom>
          </p:spPr>
          <p:txBody>
            <a:bodyPr anchor="ctr" rtlCol="false" tIns="51594" lIns="51594" bIns="51594" rIns="51594"/>
            <a:lstStyle/>
            <a:p>
              <a:pPr algn="ctr">
                <a:lnSpc>
                  <a:spcPts val="2929"/>
                </a:lnSpc>
              </a:pPr>
            </a:p>
          </p:txBody>
        </p:sp>
      </p:grpSp>
      <p:sp>
        <p:nvSpPr>
          <p:cNvPr name="TextBox 47" id="47"/>
          <p:cNvSpPr txBox="true"/>
          <p:nvPr/>
        </p:nvSpPr>
        <p:spPr>
          <a:xfrm rot="0">
            <a:off x="8018273" y="7970210"/>
            <a:ext cx="1561686" cy="1828562"/>
          </a:xfrm>
          <a:prstGeom prst="rect">
            <a:avLst/>
          </a:prstGeom>
        </p:spPr>
        <p:txBody>
          <a:bodyPr anchor="t" rtlCol="false" tIns="0" lIns="0" bIns="0" rIns="0">
            <a:spAutoFit/>
          </a:bodyPr>
          <a:lstStyle/>
          <a:p>
            <a:pPr algn="ctr">
              <a:lnSpc>
                <a:spcPts val="3676"/>
              </a:lnSpc>
            </a:pPr>
            <a:r>
              <a:rPr lang="en-US" sz="2125">
                <a:solidFill>
                  <a:srgbClr val="FFFFFF"/>
                </a:solidFill>
                <a:latin typeface="Canva Sans"/>
                <a:ea typeface="Canva Sans"/>
                <a:cs typeface="Canva Sans"/>
                <a:sym typeface="Canva Sans"/>
              </a:rPr>
              <a:t>Shared Care Partners for Patients</a:t>
            </a:r>
          </a:p>
        </p:txBody>
      </p:sp>
      <p:grpSp>
        <p:nvGrpSpPr>
          <p:cNvPr name="Group 48" id="48"/>
          <p:cNvGrpSpPr/>
          <p:nvPr/>
        </p:nvGrpSpPr>
        <p:grpSpPr>
          <a:xfrm rot="0">
            <a:off x="10189559" y="7802059"/>
            <a:ext cx="1572235" cy="2177781"/>
            <a:chOff x="0" y="0"/>
            <a:chExt cx="414086" cy="573572"/>
          </a:xfrm>
        </p:grpSpPr>
        <p:sp>
          <p:nvSpPr>
            <p:cNvPr name="Freeform 49" id="49"/>
            <p:cNvSpPr/>
            <p:nvPr/>
          </p:nvSpPr>
          <p:spPr>
            <a:xfrm flipH="false" flipV="false" rot="0">
              <a:off x="0" y="0"/>
              <a:ext cx="414086" cy="573572"/>
            </a:xfrm>
            <a:custGeom>
              <a:avLst/>
              <a:gdLst/>
              <a:ahLst/>
              <a:cxnLst/>
              <a:rect r="r" b="b" t="t" l="l"/>
              <a:pathLst>
                <a:path h="573572" w="414086">
                  <a:moveTo>
                    <a:pt x="0" y="0"/>
                  </a:moveTo>
                  <a:lnTo>
                    <a:pt x="414086" y="0"/>
                  </a:lnTo>
                  <a:lnTo>
                    <a:pt x="414086" y="573572"/>
                  </a:lnTo>
                  <a:lnTo>
                    <a:pt x="0" y="573572"/>
                  </a:lnTo>
                  <a:close/>
                </a:path>
              </a:pathLst>
            </a:custGeom>
            <a:solidFill>
              <a:srgbClr val="095D67"/>
            </a:solidFill>
          </p:spPr>
        </p:sp>
        <p:sp>
          <p:nvSpPr>
            <p:cNvPr name="TextBox 50" id="50"/>
            <p:cNvSpPr txBox="true"/>
            <p:nvPr/>
          </p:nvSpPr>
          <p:spPr>
            <a:xfrm>
              <a:off x="0" y="-38100"/>
              <a:ext cx="414086" cy="611672"/>
            </a:xfrm>
            <a:prstGeom prst="rect">
              <a:avLst/>
            </a:prstGeom>
          </p:spPr>
          <p:txBody>
            <a:bodyPr anchor="ctr" rtlCol="false" tIns="50800" lIns="50800" bIns="50800" rIns="50800"/>
            <a:lstStyle/>
            <a:p>
              <a:pPr algn="ctr">
                <a:lnSpc>
                  <a:spcPts val="2929"/>
                </a:lnSpc>
              </a:pPr>
            </a:p>
          </p:txBody>
        </p:sp>
      </p:grpSp>
      <p:sp>
        <p:nvSpPr>
          <p:cNvPr name="TextBox 51" id="51"/>
          <p:cNvSpPr txBox="true"/>
          <p:nvPr/>
        </p:nvSpPr>
        <p:spPr>
          <a:xfrm rot="0">
            <a:off x="10268050" y="7927907"/>
            <a:ext cx="1432448" cy="1783150"/>
          </a:xfrm>
          <a:prstGeom prst="rect">
            <a:avLst/>
          </a:prstGeom>
        </p:spPr>
        <p:txBody>
          <a:bodyPr anchor="t" rtlCol="false" tIns="0" lIns="0" bIns="0" rIns="0">
            <a:spAutoFit/>
          </a:bodyPr>
          <a:lstStyle/>
          <a:p>
            <a:pPr algn="ctr">
              <a:lnSpc>
                <a:spcPts val="4843"/>
              </a:lnSpc>
            </a:pPr>
            <a:r>
              <a:rPr lang="en-US" sz="2799">
                <a:solidFill>
                  <a:srgbClr val="FFFFFF"/>
                </a:solidFill>
                <a:latin typeface="Canva Sans"/>
                <a:ea typeface="Canva Sans"/>
                <a:cs typeface="Canva Sans"/>
                <a:sym typeface="Canva Sans"/>
              </a:rPr>
              <a:t>PQI</a:t>
            </a:r>
          </a:p>
          <a:p>
            <a:pPr algn="ctr">
              <a:lnSpc>
                <a:spcPts val="4843"/>
              </a:lnSpc>
            </a:pPr>
            <a:r>
              <a:rPr lang="en-US" sz="2799">
                <a:solidFill>
                  <a:srgbClr val="FFFFFF"/>
                </a:solidFill>
                <a:latin typeface="Canva Sans"/>
                <a:ea typeface="Canva Sans"/>
                <a:cs typeface="Canva Sans"/>
                <a:sym typeface="Canva Sans"/>
              </a:rPr>
              <a:t>HSR</a:t>
            </a:r>
          </a:p>
          <a:p>
            <a:pPr algn="ctr">
              <a:lnSpc>
                <a:spcPts val="4843"/>
              </a:lnSpc>
            </a:pPr>
            <a:r>
              <a:rPr lang="en-US" sz="2799">
                <a:solidFill>
                  <a:srgbClr val="FFFFFF"/>
                </a:solidFill>
                <a:latin typeface="Canva Sans"/>
                <a:ea typeface="Canva Sans"/>
                <a:cs typeface="Canva Sans"/>
                <a:sym typeface="Canva Sans"/>
              </a:rPr>
              <a:t>FEI</a:t>
            </a:r>
          </a:p>
        </p:txBody>
      </p:sp>
      <p:grpSp>
        <p:nvGrpSpPr>
          <p:cNvPr name="Group 52" id="52"/>
          <p:cNvGrpSpPr/>
          <p:nvPr/>
        </p:nvGrpSpPr>
        <p:grpSpPr>
          <a:xfrm rot="0">
            <a:off x="12286559" y="7802059"/>
            <a:ext cx="1768264" cy="2177781"/>
            <a:chOff x="0" y="0"/>
            <a:chExt cx="414086" cy="509986"/>
          </a:xfrm>
        </p:grpSpPr>
        <p:sp>
          <p:nvSpPr>
            <p:cNvPr name="Freeform 53" id="53"/>
            <p:cNvSpPr/>
            <p:nvPr/>
          </p:nvSpPr>
          <p:spPr>
            <a:xfrm flipH="false" flipV="false" rot="0">
              <a:off x="0" y="0"/>
              <a:ext cx="414086" cy="509986"/>
            </a:xfrm>
            <a:custGeom>
              <a:avLst/>
              <a:gdLst/>
              <a:ahLst/>
              <a:cxnLst/>
              <a:rect r="r" b="b" t="t" l="l"/>
              <a:pathLst>
                <a:path h="509986" w="414086">
                  <a:moveTo>
                    <a:pt x="0" y="0"/>
                  </a:moveTo>
                  <a:lnTo>
                    <a:pt x="414086" y="0"/>
                  </a:lnTo>
                  <a:lnTo>
                    <a:pt x="414086" y="509986"/>
                  </a:lnTo>
                  <a:lnTo>
                    <a:pt x="0" y="509986"/>
                  </a:lnTo>
                  <a:close/>
                </a:path>
              </a:pathLst>
            </a:custGeom>
            <a:solidFill>
              <a:srgbClr val="095D67"/>
            </a:solidFill>
          </p:spPr>
        </p:sp>
        <p:sp>
          <p:nvSpPr>
            <p:cNvPr name="TextBox 54" id="54"/>
            <p:cNvSpPr txBox="true"/>
            <p:nvPr/>
          </p:nvSpPr>
          <p:spPr>
            <a:xfrm>
              <a:off x="0" y="-38100"/>
              <a:ext cx="414086" cy="548086"/>
            </a:xfrm>
            <a:prstGeom prst="rect">
              <a:avLst/>
            </a:prstGeom>
          </p:spPr>
          <p:txBody>
            <a:bodyPr anchor="ctr" rtlCol="false" tIns="57134" lIns="57134" bIns="57134" rIns="57134"/>
            <a:lstStyle/>
            <a:p>
              <a:pPr algn="ctr">
                <a:lnSpc>
                  <a:spcPts val="2929"/>
                </a:lnSpc>
              </a:pPr>
            </a:p>
          </p:txBody>
        </p:sp>
      </p:grpSp>
      <p:sp>
        <p:nvSpPr>
          <p:cNvPr name="TextBox 55" id="55"/>
          <p:cNvSpPr txBox="true"/>
          <p:nvPr/>
        </p:nvSpPr>
        <p:spPr>
          <a:xfrm rot="0">
            <a:off x="12306768" y="7942362"/>
            <a:ext cx="1748055" cy="1445986"/>
          </a:xfrm>
          <a:prstGeom prst="rect">
            <a:avLst/>
          </a:prstGeom>
        </p:spPr>
        <p:txBody>
          <a:bodyPr anchor="t" rtlCol="false" tIns="0" lIns="0" bIns="0" rIns="0">
            <a:spAutoFit/>
          </a:bodyPr>
          <a:lstStyle/>
          <a:p>
            <a:pPr algn="ctr">
              <a:lnSpc>
                <a:spcPts val="5447"/>
              </a:lnSpc>
            </a:pPr>
            <a:r>
              <a:rPr lang="en-US" sz="3149">
                <a:solidFill>
                  <a:srgbClr val="FFFFFF"/>
                </a:solidFill>
                <a:latin typeface="Canva Sans"/>
                <a:ea typeface="Canva Sans"/>
                <a:cs typeface="Canva Sans"/>
                <a:sym typeface="Canva Sans"/>
              </a:rPr>
              <a:t>REAP</a:t>
            </a:r>
          </a:p>
          <a:p>
            <a:pPr algn="ctr">
              <a:lnSpc>
                <a:spcPts val="3696"/>
              </a:lnSpc>
            </a:pPr>
            <a:r>
              <a:rPr lang="en-US" sz="2136">
                <a:solidFill>
                  <a:srgbClr val="FFFFFF"/>
                </a:solidFill>
                <a:latin typeface="Canva Sans"/>
                <a:ea typeface="Canva Sans"/>
                <a:cs typeface="Canva Sans"/>
                <a:sym typeface="Canva Sans"/>
              </a:rPr>
              <a:t>RCCBC-</a:t>
            </a:r>
          </a:p>
          <a:p>
            <a:pPr algn="ctr">
              <a:lnSpc>
                <a:spcPts val="2334"/>
              </a:lnSpc>
            </a:pPr>
            <a:r>
              <a:rPr lang="en-US" sz="1349">
                <a:solidFill>
                  <a:srgbClr val="FFFFFF"/>
                </a:solidFill>
                <a:latin typeface="Canva Sans"/>
                <a:ea typeface="Canva Sans"/>
                <a:cs typeface="Canva Sans"/>
                <a:sym typeface="Canva Sans"/>
              </a:rPr>
              <a:t>RCME, Rural Liaison</a:t>
            </a:r>
          </a:p>
        </p:txBody>
      </p:sp>
    </p:spTree>
  </p:cSld>
  <p:clrMapOvr>
    <a:masterClrMapping/>
  </p:clrMapOvr>
</p:sld>
</file>

<file path=ppt/slides/slide2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635199" cy="10287000"/>
            <a:chOff x="0" y="0"/>
            <a:chExt cx="430670" cy="2709333"/>
          </a:xfrm>
        </p:grpSpPr>
        <p:sp>
          <p:nvSpPr>
            <p:cNvPr name="Freeform 3" id="3"/>
            <p:cNvSpPr/>
            <p:nvPr/>
          </p:nvSpPr>
          <p:spPr>
            <a:xfrm flipH="false" flipV="false" rot="0">
              <a:off x="0" y="0"/>
              <a:ext cx="430670" cy="2709333"/>
            </a:xfrm>
            <a:custGeom>
              <a:avLst/>
              <a:gdLst/>
              <a:ahLst/>
              <a:cxnLst/>
              <a:rect r="r" b="b" t="t" l="l"/>
              <a:pathLst>
                <a:path h="2709333" w="430670">
                  <a:moveTo>
                    <a:pt x="0" y="0"/>
                  </a:moveTo>
                  <a:lnTo>
                    <a:pt x="430670" y="0"/>
                  </a:lnTo>
                  <a:lnTo>
                    <a:pt x="430670" y="2709333"/>
                  </a:lnTo>
                  <a:lnTo>
                    <a:pt x="0" y="2709333"/>
                  </a:lnTo>
                  <a:close/>
                </a:path>
              </a:pathLst>
            </a:custGeom>
            <a:solidFill>
              <a:srgbClr val="095D67"/>
            </a:solidFill>
          </p:spPr>
        </p:sp>
        <p:sp>
          <p:nvSpPr>
            <p:cNvPr name="TextBox 4" id="4"/>
            <p:cNvSpPr txBox="true"/>
            <p:nvPr/>
          </p:nvSpPr>
          <p:spPr>
            <a:xfrm>
              <a:off x="0" y="-85725"/>
              <a:ext cx="430670" cy="2795058"/>
            </a:xfrm>
            <a:prstGeom prst="rect">
              <a:avLst/>
            </a:prstGeom>
          </p:spPr>
          <p:txBody>
            <a:bodyPr anchor="ctr" rtlCol="false" tIns="50800" lIns="50800" bIns="50800" rIns="50800"/>
            <a:lstStyle/>
            <a:p>
              <a:pPr algn="ctr">
                <a:lnSpc>
                  <a:spcPts val="2923"/>
                </a:lnSpc>
              </a:pPr>
            </a:p>
          </p:txBody>
        </p:sp>
      </p:grpSp>
      <p:sp>
        <p:nvSpPr>
          <p:cNvPr name="TextBox 5" id="5"/>
          <p:cNvSpPr txBox="true"/>
          <p:nvPr/>
        </p:nvSpPr>
        <p:spPr>
          <a:xfrm rot="0">
            <a:off x="2665581" y="371113"/>
            <a:ext cx="12544132" cy="1078230"/>
          </a:xfrm>
          <a:prstGeom prst="rect">
            <a:avLst/>
          </a:prstGeom>
        </p:spPr>
        <p:txBody>
          <a:bodyPr anchor="t" rtlCol="false" tIns="0" lIns="0" bIns="0" rIns="0">
            <a:spAutoFit/>
          </a:bodyPr>
          <a:lstStyle/>
          <a:p>
            <a:pPr algn="l">
              <a:lnSpc>
                <a:spcPts val="8820"/>
              </a:lnSpc>
            </a:pPr>
            <a:r>
              <a:rPr lang="en-US" sz="6300" spc="585">
                <a:solidFill>
                  <a:srgbClr val="000000"/>
                </a:solidFill>
                <a:latin typeface="Anton"/>
                <a:ea typeface="Anton"/>
                <a:cs typeface="Anton"/>
                <a:sym typeface="Anton"/>
              </a:rPr>
              <a:t>Medical Staff Quality</a:t>
            </a:r>
          </a:p>
        </p:txBody>
      </p:sp>
      <p:grpSp>
        <p:nvGrpSpPr>
          <p:cNvPr name="Group 6" id="6"/>
          <p:cNvGrpSpPr/>
          <p:nvPr/>
        </p:nvGrpSpPr>
        <p:grpSpPr>
          <a:xfrm rot="0">
            <a:off x="2665581" y="2287542"/>
            <a:ext cx="15294392" cy="2366666"/>
            <a:chOff x="0" y="0"/>
            <a:chExt cx="20392523" cy="3155555"/>
          </a:xfrm>
        </p:grpSpPr>
        <p:sp>
          <p:nvSpPr>
            <p:cNvPr name="TextBox 7" id="7"/>
            <p:cNvSpPr txBox="true"/>
            <p:nvPr/>
          </p:nvSpPr>
          <p:spPr>
            <a:xfrm rot="0">
              <a:off x="0" y="-85725"/>
              <a:ext cx="20138949" cy="890033"/>
            </a:xfrm>
            <a:prstGeom prst="rect">
              <a:avLst/>
            </a:prstGeom>
          </p:spPr>
          <p:txBody>
            <a:bodyPr anchor="t" rtlCol="false" tIns="0" lIns="0" bIns="0" rIns="0">
              <a:spAutoFit/>
            </a:bodyPr>
            <a:lstStyle/>
            <a:p>
              <a:pPr algn="l">
                <a:lnSpc>
                  <a:spcPts val="5599"/>
                </a:lnSpc>
              </a:pPr>
              <a:r>
                <a:rPr lang="en-US" sz="3999">
                  <a:solidFill>
                    <a:srgbClr val="00395B"/>
                  </a:solidFill>
                  <a:latin typeface="Bebas Neue"/>
                  <a:ea typeface="Bebas Neue"/>
                  <a:cs typeface="Bebas Neue"/>
                  <a:sym typeface="Bebas Neue"/>
                </a:rPr>
                <a:t>WHO </a:t>
              </a:r>
            </a:p>
          </p:txBody>
        </p:sp>
        <p:sp>
          <p:nvSpPr>
            <p:cNvPr name="TextBox 8" id="8"/>
            <p:cNvSpPr txBox="true"/>
            <p:nvPr/>
          </p:nvSpPr>
          <p:spPr>
            <a:xfrm rot="0">
              <a:off x="1037780" y="917257"/>
              <a:ext cx="19354743" cy="2238298"/>
            </a:xfrm>
            <a:prstGeom prst="rect">
              <a:avLst/>
            </a:prstGeom>
          </p:spPr>
          <p:txBody>
            <a:bodyPr anchor="t" rtlCol="false" tIns="0" lIns="0" bIns="0" rIns="0">
              <a:spAutoFit/>
            </a:bodyPr>
            <a:lstStyle/>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Dr. Adele Harrison, Medical Director, Clinical Improvement &amp; Medical Staff Development</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Jennie Aitken, Director, Medical Staff Quality &amp; Improvement</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Manager, Vacant</a:t>
              </a:r>
            </a:p>
          </p:txBody>
        </p:sp>
      </p:grpSp>
      <p:grpSp>
        <p:nvGrpSpPr>
          <p:cNvPr name="Group 9" id="9"/>
          <p:cNvGrpSpPr/>
          <p:nvPr/>
        </p:nvGrpSpPr>
        <p:grpSpPr>
          <a:xfrm rot="0">
            <a:off x="2665581" y="5492487"/>
            <a:ext cx="15294392" cy="4614645"/>
            <a:chOff x="0" y="0"/>
            <a:chExt cx="20392523" cy="6152860"/>
          </a:xfrm>
        </p:grpSpPr>
        <p:sp>
          <p:nvSpPr>
            <p:cNvPr name="TextBox 10" id="10"/>
            <p:cNvSpPr txBox="true"/>
            <p:nvPr/>
          </p:nvSpPr>
          <p:spPr>
            <a:xfrm rot="0">
              <a:off x="0" y="-85725"/>
              <a:ext cx="20138949" cy="890059"/>
            </a:xfrm>
            <a:prstGeom prst="rect">
              <a:avLst/>
            </a:prstGeom>
          </p:spPr>
          <p:txBody>
            <a:bodyPr anchor="t" rtlCol="false" tIns="0" lIns="0" bIns="0" rIns="0">
              <a:spAutoFit/>
            </a:bodyPr>
            <a:lstStyle/>
            <a:p>
              <a:pPr algn="l">
                <a:lnSpc>
                  <a:spcPts val="5599"/>
                </a:lnSpc>
              </a:pPr>
              <a:r>
                <a:rPr lang="en-US" sz="3999">
                  <a:solidFill>
                    <a:srgbClr val="00395B"/>
                  </a:solidFill>
                  <a:latin typeface="Bebas Neue"/>
                  <a:ea typeface="Bebas Neue"/>
                  <a:cs typeface="Bebas Neue"/>
                  <a:sym typeface="Bebas Neue"/>
                </a:rPr>
                <a:t>What</a:t>
              </a:r>
            </a:p>
          </p:txBody>
        </p:sp>
        <p:sp>
          <p:nvSpPr>
            <p:cNvPr name="TextBox 11" id="11"/>
            <p:cNvSpPr txBox="true"/>
            <p:nvPr/>
          </p:nvSpPr>
          <p:spPr>
            <a:xfrm rot="0">
              <a:off x="1037780" y="917283"/>
              <a:ext cx="19354743" cy="5235577"/>
            </a:xfrm>
            <a:prstGeom prst="rect">
              <a:avLst/>
            </a:prstGeom>
          </p:spPr>
          <p:txBody>
            <a:bodyPr anchor="t" rtlCol="false" tIns="0" lIns="0" bIns="0" rIns="0">
              <a:spAutoFit/>
            </a:bodyPr>
            <a:lstStyle/>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Sepsis QI and Choosing Wisely Canada (Reducing Unnecessary Variation in Care)</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Good Call and Well-Planned (Team-based Action Series)</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Morbidity and Mortality Rounds</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Provider Profile</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Physician Quality Improvement</a:t>
              </a:r>
            </a:p>
            <a:p>
              <a:pPr algn="l">
                <a:lnSpc>
                  <a:spcPts val="4499"/>
                </a:lnSpc>
              </a:pPr>
            </a:p>
            <a:p>
              <a:pPr algn="l">
                <a:lnSpc>
                  <a:spcPts val="4499"/>
                </a:lnSpc>
              </a:pPr>
            </a:p>
          </p:txBody>
        </p:sp>
      </p:grpSp>
    </p:spTree>
  </p:cSld>
  <p:clrMapOvr>
    <a:masterClrMapping/>
  </p:clrMapOvr>
</p:sld>
</file>

<file path=ppt/slides/slide2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635199" cy="10287000"/>
            <a:chOff x="0" y="0"/>
            <a:chExt cx="430670" cy="2709333"/>
          </a:xfrm>
        </p:grpSpPr>
        <p:sp>
          <p:nvSpPr>
            <p:cNvPr name="Freeform 3" id="3"/>
            <p:cNvSpPr/>
            <p:nvPr/>
          </p:nvSpPr>
          <p:spPr>
            <a:xfrm flipH="false" flipV="false" rot="0">
              <a:off x="0" y="0"/>
              <a:ext cx="430670" cy="2709333"/>
            </a:xfrm>
            <a:custGeom>
              <a:avLst/>
              <a:gdLst/>
              <a:ahLst/>
              <a:cxnLst/>
              <a:rect r="r" b="b" t="t" l="l"/>
              <a:pathLst>
                <a:path h="2709333" w="430670">
                  <a:moveTo>
                    <a:pt x="0" y="0"/>
                  </a:moveTo>
                  <a:lnTo>
                    <a:pt x="430670" y="0"/>
                  </a:lnTo>
                  <a:lnTo>
                    <a:pt x="430670" y="2709333"/>
                  </a:lnTo>
                  <a:lnTo>
                    <a:pt x="0" y="2709333"/>
                  </a:lnTo>
                  <a:close/>
                </a:path>
              </a:pathLst>
            </a:custGeom>
            <a:solidFill>
              <a:srgbClr val="095D67"/>
            </a:solidFill>
          </p:spPr>
        </p:sp>
        <p:sp>
          <p:nvSpPr>
            <p:cNvPr name="TextBox 4" id="4"/>
            <p:cNvSpPr txBox="true"/>
            <p:nvPr/>
          </p:nvSpPr>
          <p:spPr>
            <a:xfrm>
              <a:off x="0" y="-85725"/>
              <a:ext cx="430670" cy="2795058"/>
            </a:xfrm>
            <a:prstGeom prst="rect">
              <a:avLst/>
            </a:prstGeom>
          </p:spPr>
          <p:txBody>
            <a:bodyPr anchor="ctr" rtlCol="false" tIns="50800" lIns="50800" bIns="50800" rIns="50800"/>
            <a:lstStyle/>
            <a:p>
              <a:pPr algn="ctr">
                <a:lnSpc>
                  <a:spcPts val="2923"/>
                </a:lnSpc>
              </a:pPr>
            </a:p>
          </p:txBody>
        </p:sp>
      </p:grpSp>
      <p:sp>
        <p:nvSpPr>
          <p:cNvPr name="TextBox 5" id="5"/>
          <p:cNvSpPr txBox="true"/>
          <p:nvPr/>
        </p:nvSpPr>
        <p:spPr>
          <a:xfrm rot="0">
            <a:off x="2665581" y="384218"/>
            <a:ext cx="13487606" cy="1988820"/>
          </a:xfrm>
          <a:prstGeom prst="rect">
            <a:avLst/>
          </a:prstGeom>
        </p:spPr>
        <p:txBody>
          <a:bodyPr anchor="t" rtlCol="false" tIns="0" lIns="0" bIns="0" rIns="0">
            <a:spAutoFit/>
          </a:bodyPr>
          <a:lstStyle/>
          <a:p>
            <a:pPr algn="l">
              <a:lnSpc>
                <a:spcPts val="7979"/>
              </a:lnSpc>
            </a:pPr>
            <a:r>
              <a:rPr lang="en-US" sz="5699" spc="530">
                <a:solidFill>
                  <a:srgbClr val="000000"/>
                </a:solidFill>
                <a:latin typeface="Anton"/>
                <a:ea typeface="Anton"/>
                <a:cs typeface="Anton"/>
                <a:sym typeface="Anton"/>
              </a:rPr>
              <a:t>Physician Quality Improvement (PQI) &amp;</a:t>
            </a:r>
          </a:p>
          <a:p>
            <a:pPr algn="l">
              <a:lnSpc>
                <a:spcPts val="7979"/>
              </a:lnSpc>
            </a:pPr>
            <a:r>
              <a:rPr lang="en-US" sz="5699" spc="530">
                <a:solidFill>
                  <a:srgbClr val="000000"/>
                </a:solidFill>
                <a:latin typeface="Anton"/>
                <a:ea typeface="Anton"/>
                <a:cs typeface="Anton"/>
                <a:sym typeface="Anton"/>
              </a:rPr>
              <a:t>Spreading Quality Improvement (SQI) </a:t>
            </a:r>
          </a:p>
        </p:txBody>
      </p:sp>
      <p:grpSp>
        <p:nvGrpSpPr>
          <p:cNvPr name="Group 6" id="6"/>
          <p:cNvGrpSpPr/>
          <p:nvPr/>
        </p:nvGrpSpPr>
        <p:grpSpPr>
          <a:xfrm rot="0">
            <a:off x="2665581" y="2855884"/>
            <a:ext cx="13191604" cy="2928720"/>
            <a:chOff x="0" y="0"/>
            <a:chExt cx="17588806" cy="3904960"/>
          </a:xfrm>
        </p:grpSpPr>
        <p:sp>
          <p:nvSpPr>
            <p:cNvPr name="TextBox 7" id="7"/>
            <p:cNvSpPr txBox="true"/>
            <p:nvPr/>
          </p:nvSpPr>
          <p:spPr>
            <a:xfrm rot="0">
              <a:off x="0" y="-85725"/>
              <a:ext cx="17370095" cy="890059"/>
            </a:xfrm>
            <a:prstGeom prst="rect">
              <a:avLst/>
            </a:prstGeom>
          </p:spPr>
          <p:txBody>
            <a:bodyPr anchor="t" rtlCol="false" tIns="0" lIns="0" bIns="0" rIns="0">
              <a:spAutoFit/>
            </a:bodyPr>
            <a:lstStyle/>
            <a:p>
              <a:pPr algn="l">
                <a:lnSpc>
                  <a:spcPts val="5599"/>
                </a:lnSpc>
              </a:pPr>
              <a:r>
                <a:rPr lang="en-US" sz="3999">
                  <a:solidFill>
                    <a:srgbClr val="00395B"/>
                  </a:solidFill>
                  <a:latin typeface="Bebas Neue"/>
                  <a:ea typeface="Bebas Neue"/>
                  <a:cs typeface="Bebas Neue"/>
                  <a:sym typeface="Bebas Neue"/>
                </a:rPr>
                <a:t>WHAT</a:t>
              </a:r>
            </a:p>
          </p:txBody>
        </p:sp>
        <p:sp>
          <p:nvSpPr>
            <p:cNvPr name="TextBox 8" id="8"/>
            <p:cNvSpPr txBox="true"/>
            <p:nvPr/>
          </p:nvSpPr>
          <p:spPr>
            <a:xfrm rot="0">
              <a:off x="895098" y="917283"/>
              <a:ext cx="16693707" cy="2987677"/>
            </a:xfrm>
            <a:prstGeom prst="rect">
              <a:avLst/>
            </a:prstGeom>
          </p:spPr>
          <p:txBody>
            <a:bodyPr anchor="t" rtlCol="false" tIns="0" lIns="0" bIns="0" rIns="0">
              <a:spAutoFit/>
            </a:bodyPr>
            <a:lstStyle/>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PQI is a professional development and education program for community or facility-based medical staff</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SQI is an initiative by the Specialist Services Committee (SSC). Allows medical staff to share their successful QI projects</a:t>
              </a:r>
            </a:p>
          </p:txBody>
        </p:sp>
      </p:grpSp>
      <p:grpSp>
        <p:nvGrpSpPr>
          <p:cNvPr name="Group 9" id="9"/>
          <p:cNvGrpSpPr/>
          <p:nvPr/>
        </p:nvGrpSpPr>
        <p:grpSpPr>
          <a:xfrm rot="0">
            <a:off x="2665581" y="5961281"/>
            <a:ext cx="14873666" cy="4614645"/>
            <a:chOff x="0" y="0"/>
            <a:chExt cx="19831555" cy="6152860"/>
          </a:xfrm>
        </p:grpSpPr>
        <p:sp>
          <p:nvSpPr>
            <p:cNvPr name="TextBox 10" id="10"/>
            <p:cNvSpPr txBox="true"/>
            <p:nvPr/>
          </p:nvSpPr>
          <p:spPr>
            <a:xfrm rot="0">
              <a:off x="0" y="-85725"/>
              <a:ext cx="19584956" cy="890059"/>
            </a:xfrm>
            <a:prstGeom prst="rect">
              <a:avLst/>
            </a:prstGeom>
          </p:spPr>
          <p:txBody>
            <a:bodyPr anchor="t" rtlCol="false" tIns="0" lIns="0" bIns="0" rIns="0">
              <a:spAutoFit/>
            </a:bodyPr>
            <a:lstStyle/>
            <a:p>
              <a:pPr algn="l">
                <a:lnSpc>
                  <a:spcPts val="5599"/>
                </a:lnSpc>
              </a:pPr>
              <a:r>
                <a:rPr lang="en-US" sz="3999">
                  <a:solidFill>
                    <a:srgbClr val="00395B"/>
                  </a:solidFill>
                  <a:latin typeface="Bebas Neue"/>
                  <a:ea typeface="Bebas Neue"/>
                  <a:cs typeface="Bebas Neue"/>
                  <a:sym typeface="Bebas Neue"/>
                </a:rPr>
                <a:t>WhY</a:t>
              </a:r>
            </a:p>
          </p:txBody>
        </p:sp>
        <p:sp>
          <p:nvSpPr>
            <p:cNvPr name="TextBox 11" id="11"/>
            <p:cNvSpPr txBox="true"/>
            <p:nvPr/>
          </p:nvSpPr>
          <p:spPr>
            <a:xfrm rot="0">
              <a:off x="1009232" y="917283"/>
              <a:ext cx="18822323" cy="5235577"/>
            </a:xfrm>
            <a:prstGeom prst="rect">
              <a:avLst/>
            </a:prstGeom>
          </p:spPr>
          <p:txBody>
            <a:bodyPr anchor="t" rtlCol="false" tIns="0" lIns="0" bIns="0" rIns="0">
              <a:spAutoFit/>
            </a:bodyPr>
            <a:lstStyle/>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PQI is for medical staff who want to enhance their quality improvement capacity, build connections with colleagues, and create a continuous improvement culture</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SQI allows medical staff to accelerate the impact and transformation of the healthcare system. SQI offers fiscal and human resources to help spread successful QI projects locally, regionally, and beyond  </a:t>
              </a:r>
            </a:p>
            <a:p>
              <a:pPr algn="l">
                <a:lnSpc>
                  <a:spcPts val="4499"/>
                </a:lnSpc>
              </a:pPr>
            </a:p>
            <a:p>
              <a:pPr algn="l">
                <a:lnSpc>
                  <a:spcPts val="4499"/>
                </a:lnSpc>
              </a:pPr>
            </a:p>
          </p:txBody>
        </p:sp>
      </p:grpSp>
    </p:spTree>
  </p:cSld>
  <p:clrMapOvr>
    <a:masterClrMapping/>
  </p:clrMapOvr>
</p:sld>
</file>

<file path=ppt/slides/slide2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635199" cy="10287000"/>
            <a:chOff x="0" y="0"/>
            <a:chExt cx="430670" cy="2709333"/>
          </a:xfrm>
        </p:grpSpPr>
        <p:sp>
          <p:nvSpPr>
            <p:cNvPr name="Freeform 3" id="3"/>
            <p:cNvSpPr/>
            <p:nvPr/>
          </p:nvSpPr>
          <p:spPr>
            <a:xfrm flipH="false" flipV="false" rot="0">
              <a:off x="0" y="0"/>
              <a:ext cx="430670" cy="2709333"/>
            </a:xfrm>
            <a:custGeom>
              <a:avLst/>
              <a:gdLst/>
              <a:ahLst/>
              <a:cxnLst/>
              <a:rect r="r" b="b" t="t" l="l"/>
              <a:pathLst>
                <a:path h="2709333" w="430670">
                  <a:moveTo>
                    <a:pt x="0" y="0"/>
                  </a:moveTo>
                  <a:lnTo>
                    <a:pt x="430670" y="0"/>
                  </a:lnTo>
                  <a:lnTo>
                    <a:pt x="430670" y="2709333"/>
                  </a:lnTo>
                  <a:lnTo>
                    <a:pt x="0" y="2709333"/>
                  </a:lnTo>
                  <a:close/>
                </a:path>
              </a:pathLst>
            </a:custGeom>
            <a:solidFill>
              <a:srgbClr val="095D67"/>
            </a:solidFill>
          </p:spPr>
        </p:sp>
        <p:sp>
          <p:nvSpPr>
            <p:cNvPr name="TextBox 4" id="4"/>
            <p:cNvSpPr txBox="true"/>
            <p:nvPr/>
          </p:nvSpPr>
          <p:spPr>
            <a:xfrm>
              <a:off x="0" y="-85725"/>
              <a:ext cx="430670" cy="2795058"/>
            </a:xfrm>
            <a:prstGeom prst="rect">
              <a:avLst/>
            </a:prstGeom>
          </p:spPr>
          <p:txBody>
            <a:bodyPr anchor="ctr" rtlCol="false" tIns="50800" lIns="50800" bIns="50800" rIns="50800"/>
            <a:lstStyle/>
            <a:p>
              <a:pPr algn="ctr">
                <a:lnSpc>
                  <a:spcPts val="2923"/>
                </a:lnSpc>
              </a:pPr>
            </a:p>
          </p:txBody>
        </p:sp>
      </p:grpSp>
      <p:sp>
        <p:nvSpPr>
          <p:cNvPr name="TextBox 5" id="5"/>
          <p:cNvSpPr txBox="true"/>
          <p:nvPr/>
        </p:nvSpPr>
        <p:spPr>
          <a:xfrm rot="0">
            <a:off x="2665581" y="374693"/>
            <a:ext cx="12544132" cy="1078230"/>
          </a:xfrm>
          <a:prstGeom prst="rect">
            <a:avLst/>
          </a:prstGeom>
        </p:spPr>
        <p:txBody>
          <a:bodyPr anchor="t" rtlCol="false" tIns="0" lIns="0" bIns="0" rIns="0">
            <a:spAutoFit/>
          </a:bodyPr>
          <a:lstStyle/>
          <a:p>
            <a:pPr algn="l">
              <a:lnSpc>
                <a:spcPts val="8820"/>
              </a:lnSpc>
            </a:pPr>
            <a:r>
              <a:rPr lang="en-US" sz="6300" spc="585">
                <a:solidFill>
                  <a:srgbClr val="000000"/>
                </a:solidFill>
                <a:latin typeface="Anton"/>
                <a:ea typeface="Anton"/>
                <a:cs typeface="Anton"/>
                <a:sym typeface="Anton"/>
              </a:rPr>
              <a:t>Physician Compensation</a:t>
            </a:r>
          </a:p>
        </p:txBody>
      </p:sp>
      <p:grpSp>
        <p:nvGrpSpPr>
          <p:cNvPr name="Group 6" id="6"/>
          <p:cNvGrpSpPr/>
          <p:nvPr/>
        </p:nvGrpSpPr>
        <p:grpSpPr>
          <a:xfrm rot="0">
            <a:off x="2665581" y="2526055"/>
            <a:ext cx="13191604" cy="2473307"/>
            <a:chOff x="0" y="0"/>
            <a:chExt cx="17588806" cy="3297743"/>
          </a:xfrm>
        </p:grpSpPr>
        <p:sp>
          <p:nvSpPr>
            <p:cNvPr name="TextBox 7" id="7"/>
            <p:cNvSpPr txBox="true"/>
            <p:nvPr/>
          </p:nvSpPr>
          <p:spPr>
            <a:xfrm rot="0">
              <a:off x="0" y="-85725"/>
              <a:ext cx="17370095" cy="890059"/>
            </a:xfrm>
            <a:prstGeom prst="rect">
              <a:avLst/>
            </a:prstGeom>
          </p:spPr>
          <p:txBody>
            <a:bodyPr anchor="t" rtlCol="false" tIns="0" lIns="0" bIns="0" rIns="0">
              <a:spAutoFit/>
            </a:bodyPr>
            <a:lstStyle/>
            <a:p>
              <a:pPr algn="l">
                <a:lnSpc>
                  <a:spcPts val="5599"/>
                </a:lnSpc>
              </a:pPr>
              <a:r>
                <a:rPr lang="en-US" sz="3999">
                  <a:solidFill>
                    <a:srgbClr val="00395B"/>
                  </a:solidFill>
                  <a:latin typeface="Bebas Neue"/>
                  <a:ea typeface="Bebas Neue"/>
                  <a:cs typeface="Bebas Neue"/>
                  <a:sym typeface="Bebas Neue"/>
                </a:rPr>
                <a:t>WHO </a:t>
              </a:r>
            </a:p>
          </p:txBody>
        </p:sp>
        <p:sp>
          <p:nvSpPr>
            <p:cNvPr name="TextBox 8" id="8"/>
            <p:cNvSpPr txBox="true"/>
            <p:nvPr/>
          </p:nvSpPr>
          <p:spPr>
            <a:xfrm rot="0">
              <a:off x="895098" y="898233"/>
              <a:ext cx="16693707" cy="2399509"/>
            </a:xfrm>
            <a:prstGeom prst="rect">
              <a:avLst/>
            </a:prstGeom>
          </p:spPr>
          <p:txBody>
            <a:bodyPr anchor="t" rtlCol="false" tIns="0" lIns="0" bIns="0" rIns="0">
              <a:spAutoFit/>
            </a:bodyPr>
            <a:lstStyle/>
            <a:p>
              <a:pPr algn="l" marL="690872" indent="-345436" lvl="1">
                <a:lnSpc>
                  <a:spcPts val="4799"/>
                </a:lnSpc>
                <a:buFont typeface="Arial"/>
                <a:buChar char="•"/>
              </a:pPr>
              <a:r>
                <a:rPr lang="en-US" sz="3199">
                  <a:solidFill>
                    <a:srgbClr val="646D6E"/>
                  </a:solidFill>
                  <a:latin typeface="Calibri (MS)"/>
                  <a:ea typeface="Calibri (MS)"/>
                  <a:cs typeface="Calibri (MS)"/>
                  <a:sym typeface="Calibri (MS)"/>
                </a:rPr>
                <a:t>Dr. Alicia Power, Medical Staff Contracts &amp; Compensation</a:t>
              </a:r>
            </a:p>
            <a:p>
              <a:pPr algn="l" marL="690872" indent="-345436" lvl="1">
                <a:lnSpc>
                  <a:spcPts val="4799"/>
                </a:lnSpc>
                <a:buFont typeface="Arial"/>
                <a:buChar char="•"/>
              </a:pPr>
              <a:r>
                <a:rPr lang="en-US" sz="3199">
                  <a:solidFill>
                    <a:srgbClr val="646D6E"/>
                  </a:solidFill>
                  <a:latin typeface="Calibri (MS)"/>
                  <a:ea typeface="Calibri (MS)"/>
                  <a:cs typeface="Calibri (MS)"/>
                  <a:sym typeface="Calibri (MS)"/>
                </a:rPr>
                <a:t>Christine Jeffrey, Director, Medical Staff Contracts &amp; Compensation</a:t>
              </a:r>
            </a:p>
            <a:p>
              <a:pPr algn="l" marL="690872" indent="-345436" lvl="1">
                <a:lnSpc>
                  <a:spcPts val="4799"/>
                </a:lnSpc>
                <a:buFont typeface="Arial"/>
                <a:buChar char="•"/>
              </a:pPr>
              <a:r>
                <a:rPr lang="en-US" sz="3199">
                  <a:solidFill>
                    <a:srgbClr val="646D6E"/>
                  </a:solidFill>
                  <a:latin typeface="Calibri (MS)"/>
                  <a:ea typeface="Calibri (MS)"/>
                  <a:cs typeface="Calibri (MS)"/>
                  <a:sym typeface="Calibri (MS)"/>
                </a:rPr>
                <a:t>Laura Swanstrom, Manager, Medical Staff Compensation</a:t>
              </a:r>
            </a:p>
          </p:txBody>
        </p:sp>
      </p:grpSp>
      <p:grpSp>
        <p:nvGrpSpPr>
          <p:cNvPr name="Group 9" id="9"/>
          <p:cNvGrpSpPr/>
          <p:nvPr/>
        </p:nvGrpSpPr>
        <p:grpSpPr>
          <a:xfrm rot="0">
            <a:off x="2665581" y="5403958"/>
            <a:ext cx="13044013" cy="3073500"/>
            <a:chOff x="0" y="0"/>
            <a:chExt cx="17392018" cy="4098000"/>
          </a:xfrm>
        </p:grpSpPr>
        <p:sp>
          <p:nvSpPr>
            <p:cNvPr name="TextBox 10" id="10"/>
            <p:cNvSpPr txBox="true"/>
            <p:nvPr/>
          </p:nvSpPr>
          <p:spPr>
            <a:xfrm rot="0">
              <a:off x="0" y="-85725"/>
              <a:ext cx="17175754" cy="890059"/>
            </a:xfrm>
            <a:prstGeom prst="rect">
              <a:avLst/>
            </a:prstGeom>
          </p:spPr>
          <p:txBody>
            <a:bodyPr anchor="t" rtlCol="false" tIns="0" lIns="0" bIns="0" rIns="0">
              <a:spAutoFit/>
            </a:bodyPr>
            <a:lstStyle/>
            <a:p>
              <a:pPr algn="l">
                <a:lnSpc>
                  <a:spcPts val="5599"/>
                </a:lnSpc>
              </a:pPr>
              <a:r>
                <a:rPr lang="en-US" sz="3999">
                  <a:solidFill>
                    <a:srgbClr val="00395B"/>
                  </a:solidFill>
                  <a:latin typeface="Bebas Neue"/>
                  <a:ea typeface="Bebas Neue"/>
                  <a:cs typeface="Bebas Neue"/>
                  <a:sym typeface="Bebas Neue"/>
                </a:rPr>
                <a:t>What</a:t>
              </a:r>
            </a:p>
          </p:txBody>
        </p:sp>
        <p:sp>
          <p:nvSpPr>
            <p:cNvPr name="TextBox 11" id="11"/>
            <p:cNvSpPr txBox="true"/>
            <p:nvPr/>
          </p:nvSpPr>
          <p:spPr>
            <a:xfrm rot="0">
              <a:off x="885084" y="898233"/>
              <a:ext cx="16506934" cy="3199767"/>
            </a:xfrm>
            <a:prstGeom prst="rect">
              <a:avLst/>
            </a:prstGeom>
          </p:spPr>
          <p:txBody>
            <a:bodyPr anchor="t" rtlCol="false" tIns="0" lIns="0" bIns="0" rIns="0">
              <a:spAutoFit/>
            </a:bodyPr>
            <a:lstStyle/>
            <a:p>
              <a:pPr algn="l" marL="690872" indent="-345436" lvl="1">
                <a:lnSpc>
                  <a:spcPts val="4799"/>
                </a:lnSpc>
                <a:buFont typeface="Arial"/>
                <a:buChar char="•"/>
              </a:pPr>
              <a:r>
                <a:rPr lang="en-US" sz="3199">
                  <a:solidFill>
                    <a:srgbClr val="646D6E"/>
                  </a:solidFill>
                  <a:latin typeface="Calibri (MS)"/>
                  <a:ea typeface="Calibri (MS)"/>
                  <a:cs typeface="Calibri (MS)"/>
                  <a:sym typeface="Calibri (MS)"/>
                </a:rPr>
                <a:t>Provide guidance on designing, developing, and describing medical staff services at Island Health</a:t>
              </a:r>
            </a:p>
            <a:p>
              <a:pPr algn="l" marL="690872" indent="-345436" lvl="1">
                <a:lnSpc>
                  <a:spcPts val="4799"/>
                </a:lnSpc>
                <a:buFont typeface="Arial"/>
                <a:buChar char="•"/>
              </a:pPr>
              <a:r>
                <a:rPr lang="en-US" sz="3199">
                  <a:solidFill>
                    <a:srgbClr val="646D6E"/>
                  </a:solidFill>
                  <a:latin typeface="Calibri (MS)"/>
                  <a:ea typeface="Calibri (MS)"/>
                  <a:cs typeface="Calibri (MS)"/>
                  <a:sym typeface="Calibri (MS)"/>
                </a:rPr>
                <a:t>Work in partnership with departments to find contract solutions for medical staff</a:t>
              </a:r>
            </a:p>
          </p:txBody>
        </p:sp>
      </p:gr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635199" cy="10287000"/>
            <a:chOff x="0" y="0"/>
            <a:chExt cx="430670" cy="2709333"/>
          </a:xfrm>
        </p:grpSpPr>
        <p:sp>
          <p:nvSpPr>
            <p:cNvPr name="Freeform 3" id="3"/>
            <p:cNvSpPr/>
            <p:nvPr/>
          </p:nvSpPr>
          <p:spPr>
            <a:xfrm flipH="false" flipV="false" rot="0">
              <a:off x="0" y="0"/>
              <a:ext cx="430670" cy="2709333"/>
            </a:xfrm>
            <a:custGeom>
              <a:avLst/>
              <a:gdLst/>
              <a:ahLst/>
              <a:cxnLst/>
              <a:rect r="r" b="b" t="t" l="l"/>
              <a:pathLst>
                <a:path h="2709333" w="430670">
                  <a:moveTo>
                    <a:pt x="0" y="0"/>
                  </a:moveTo>
                  <a:lnTo>
                    <a:pt x="430670" y="0"/>
                  </a:lnTo>
                  <a:lnTo>
                    <a:pt x="430670" y="2709333"/>
                  </a:lnTo>
                  <a:lnTo>
                    <a:pt x="0" y="2709333"/>
                  </a:lnTo>
                  <a:close/>
                </a:path>
              </a:pathLst>
            </a:custGeom>
            <a:solidFill>
              <a:srgbClr val="095D67"/>
            </a:solidFill>
          </p:spPr>
        </p:sp>
        <p:sp>
          <p:nvSpPr>
            <p:cNvPr name="TextBox 4" id="4"/>
            <p:cNvSpPr txBox="true"/>
            <p:nvPr/>
          </p:nvSpPr>
          <p:spPr>
            <a:xfrm>
              <a:off x="0" y="-85725"/>
              <a:ext cx="430670" cy="2795058"/>
            </a:xfrm>
            <a:prstGeom prst="rect">
              <a:avLst/>
            </a:prstGeom>
          </p:spPr>
          <p:txBody>
            <a:bodyPr anchor="ctr" rtlCol="false" tIns="50800" lIns="50800" bIns="50800" rIns="50800"/>
            <a:lstStyle/>
            <a:p>
              <a:pPr algn="ctr">
                <a:lnSpc>
                  <a:spcPts val="2923"/>
                </a:lnSpc>
              </a:pPr>
            </a:p>
          </p:txBody>
        </p:sp>
      </p:grpSp>
      <p:sp>
        <p:nvSpPr>
          <p:cNvPr name="TextBox 5" id="5"/>
          <p:cNvSpPr txBox="true"/>
          <p:nvPr/>
        </p:nvSpPr>
        <p:spPr>
          <a:xfrm rot="0">
            <a:off x="2393183" y="86271"/>
            <a:ext cx="12544132" cy="1078230"/>
          </a:xfrm>
          <a:prstGeom prst="rect">
            <a:avLst/>
          </a:prstGeom>
        </p:spPr>
        <p:txBody>
          <a:bodyPr anchor="t" rtlCol="false" tIns="0" lIns="0" bIns="0" rIns="0">
            <a:spAutoFit/>
          </a:bodyPr>
          <a:lstStyle/>
          <a:p>
            <a:pPr algn="l">
              <a:lnSpc>
                <a:spcPts val="8820"/>
              </a:lnSpc>
            </a:pPr>
            <a:r>
              <a:rPr lang="en-US" sz="6300" spc="585">
                <a:solidFill>
                  <a:srgbClr val="000000"/>
                </a:solidFill>
                <a:latin typeface="Anton"/>
                <a:ea typeface="Anton"/>
                <a:cs typeface="Anton"/>
                <a:sym typeface="Anton"/>
              </a:rPr>
              <a:t>RCME Community Program</a:t>
            </a:r>
          </a:p>
        </p:txBody>
      </p:sp>
      <p:grpSp>
        <p:nvGrpSpPr>
          <p:cNvPr name="Group 6" id="6"/>
          <p:cNvGrpSpPr/>
          <p:nvPr/>
        </p:nvGrpSpPr>
        <p:grpSpPr>
          <a:xfrm rot="0">
            <a:off x="2393183" y="1372805"/>
            <a:ext cx="15294392" cy="5028030"/>
            <a:chOff x="0" y="0"/>
            <a:chExt cx="20392523" cy="6704040"/>
          </a:xfrm>
        </p:grpSpPr>
        <p:sp>
          <p:nvSpPr>
            <p:cNvPr name="TextBox 7" id="7"/>
            <p:cNvSpPr txBox="true"/>
            <p:nvPr/>
          </p:nvSpPr>
          <p:spPr>
            <a:xfrm rot="0">
              <a:off x="0" y="-85725"/>
              <a:ext cx="20138949" cy="890059"/>
            </a:xfrm>
            <a:prstGeom prst="rect">
              <a:avLst/>
            </a:prstGeom>
          </p:spPr>
          <p:txBody>
            <a:bodyPr anchor="t" rtlCol="false" tIns="0" lIns="0" bIns="0" rIns="0">
              <a:spAutoFit/>
            </a:bodyPr>
            <a:lstStyle/>
            <a:p>
              <a:pPr algn="l">
                <a:lnSpc>
                  <a:spcPts val="5599"/>
                </a:lnSpc>
              </a:pPr>
              <a:r>
                <a:rPr lang="en-US" sz="3999">
                  <a:solidFill>
                    <a:srgbClr val="00395B"/>
                  </a:solidFill>
                  <a:latin typeface="Bebas Neue"/>
                  <a:ea typeface="Bebas Neue"/>
                  <a:cs typeface="Bebas Neue"/>
                  <a:sym typeface="Bebas Neue"/>
                </a:rPr>
                <a:t>What</a:t>
              </a:r>
            </a:p>
          </p:txBody>
        </p:sp>
        <p:sp>
          <p:nvSpPr>
            <p:cNvPr name="TextBox 8" id="8"/>
            <p:cNvSpPr txBox="true"/>
            <p:nvPr/>
          </p:nvSpPr>
          <p:spPr>
            <a:xfrm rot="0">
              <a:off x="1037780" y="917283"/>
              <a:ext cx="19354743" cy="5786756"/>
            </a:xfrm>
            <a:prstGeom prst="rect">
              <a:avLst/>
            </a:prstGeom>
          </p:spPr>
          <p:txBody>
            <a:bodyPr anchor="t" rtlCol="false" tIns="0" lIns="0" bIns="0" rIns="0">
              <a:spAutoFit/>
            </a:bodyPr>
            <a:lstStyle/>
            <a:p>
              <a:pPr algn="l" marL="626104" indent="-313052" lvl="1">
                <a:lnSpc>
                  <a:spcPts val="4349"/>
                </a:lnSpc>
                <a:buFont typeface="Arial"/>
                <a:buChar char="•"/>
              </a:pPr>
              <a:r>
                <a:rPr lang="en-US" sz="2899">
                  <a:solidFill>
                    <a:srgbClr val="646D6E"/>
                  </a:solidFill>
                  <a:latin typeface="Calibri (MS)"/>
                  <a:ea typeface="Calibri (MS)"/>
                  <a:cs typeface="Calibri (MS)"/>
                  <a:sym typeface="Calibri (MS)"/>
                </a:rPr>
                <a:t>Provides funding and resources to groups of </a:t>
              </a:r>
              <a:r>
                <a:rPr lang="en-US" sz="2899">
                  <a:solidFill>
                    <a:srgbClr val="646D6E"/>
                  </a:solidFill>
                  <a:latin typeface="Calibri (MS)"/>
                  <a:ea typeface="Calibri (MS)"/>
                  <a:cs typeface="Calibri (MS)"/>
                  <a:sym typeface="Calibri (MS)"/>
                </a:rPr>
                <a:t>local physicians in eligible communities to support community education needs</a:t>
              </a:r>
            </a:p>
            <a:p>
              <a:pPr algn="l" marL="626104" indent="-313052" lvl="1">
                <a:lnSpc>
                  <a:spcPts val="4349"/>
                </a:lnSpc>
                <a:buFont typeface="Arial"/>
                <a:buChar char="•"/>
              </a:pPr>
              <a:r>
                <a:rPr lang="en-US" sz="2899">
                  <a:solidFill>
                    <a:srgbClr val="646D6E"/>
                  </a:solidFill>
                  <a:latin typeface="Calibri (MS)"/>
                  <a:ea typeface="Calibri (MS)"/>
                  <a:cs typeface="Calibri (MS)"/>
                  <a:sym typeface="Calibri (MS)"/>
                </a:rPr>
                <a:t>Funds may be used to compensate physicians for time spent developing and/or planning CME events </a:t>
              </a:r>
            </a:p>
            <a:p>
              <a:pPr algn="l" marL="626104" indent="-313052" lvl="1">
                <a:lnSpc>
                  <a:spcPts val="4349"/>
                </a:lnSpc>
                <a:buFont typeface="Arial"/>
                <a:buChar char="•"/>
              </a:pPr>
              <a:r>
                <a:rPr lang="en-US" sz="2899">
                  <a:solidFill>
                    <a:srgbClr val="646D6E"/>
                  </a:solidFill>
                  <a:latin typeface="Calibri (MS)"/>
                  <a:ea typeface="Calibri (MS)"/>
                  <a:cs typeface="Calibri (MS)"/>
                  <a:sym typeface="Calibri (MS)"/>
                </a:rPr>
                <a:t>Funds are not to be used to pay physicians for time spent participating in CME events</a:t>
              </a:r>
            </a:p>
            <a:p>
              <a:pPr algn="l" marL="626104" indent="-313052" lvl="1">
                <a:lnSpc>
                  <a:spcPts val="4349"/>
                </a:lnSpc>
                <a:buFont typeface="Arial"/>
                <a:buChar char="•"/>
              </a:pPr>
              <a:r>
                <a:rPr lang="en-US" sz="2899">
                  <a:solidFill>
                    <a:srgbClr val="646D6E"/>
                  </a:solidFill>
                  <a:latin typeface="Calibri (MS)"/>
                  <a:ea typeface="Calibri (MS)"/>
                  <a:cs typeface="Calibri (MS)"/>
                  <a:sym typeface="Calibri (MS)"/>
                </a:rPr>
                <a:t>Funds may be used to deliver activities involving other health care professionals</a:t>
              </a:r>
            </a:p>
            <a:p>
              <a:pPr algn="l" marL="626104" indent="-313052" lvl="1">
                <a:lnSpc>
                  <a:spcPts val="4349"/>
                </a:lnSpc>
                <a:buFont typeface="Arial"/>
                <a:buChar char="•"/>
              </a:pPr>
              <a:r>
                <a:rPr lang="en-US" sz="2899">
                  <a:solidFill>
                    <a:srgbClr val="646D6E"/>
                  </a:solidFill>
                  <a:latin typeface="Calibri (MS)"/>
                  <a:ea typeface="Calibri (MS)"/>
                  <a:cs typeface="Calibri (MS)"/>
                  <a:sym typeface="Calibri (MS)"/>
                </a:rPr>
                <a:t>Communities may accumulate up to 3 years of funds</a:t>
              </a:r>
            </a:p>
            <a:p>
              <a:pPr algn="l" marL="626104" indent="-313052" lvl="1">
                <a:lnSpc>
                  <a:spcPts val="4349"/>
                </a:lnSpc>
                <a:buFont typeface="Arial"/>
                <a:buChar char="•"/>
              </a:pPr>
              <a:r>
                <a:rPr lang="en-US" sz="2899">
                  <a:solidFill>
                    <a:srgbClr val="646D6E"/>
                  </a:solidFill>
                  <a:latin typeface="Calibri (MS)"/>
                  <a:ea typeface="Calibri (MS)"/>
                  <a:cs typeface="Calibri (MS)"/>
                  <a:sym typeface="Calibri (MS)"/>
                </a:rPr>
                <a:t>Up to 20% of annual funding can be used to fund a local coordinator position</a:t>
              </a:r>
            </a:p>
          </p:txBody>
        </p:sp>
      </p:grpSp>
      <p:grpSp>
        <p:nvGrpSpPr>
          <p:cNvPr name="Group 9" id="9"/>
          <p:cNvGrpSpPr/>
          <p:nvPr/>
        </p:nvGrpSpPr>
        <p:grpSpPr>
          <a:xfrm rot="0">
            <a:off x="2393183" y="6757730"/>
            <a:ext cx="15294392" cy="2313405"/>
            <a:chOff x="0" y="0"/>
            <a:chExt cx="20392523" cy="3084540"/>
          </a:xfrm>
        </p:grpSpPr>
        <p:sp>
          <p:nvSpPr>
            <p:cNvPr name="TextBox 10" id="10"/>
            <p:cNvSpPr txBox="true"/>
            <p:nvPr/>
          </p:nvSpPr>
          <p:spPr>
            <a:xfrm rot="0">
              <a:off x="0" y="-85725"/>
              <a:ext cx="20138949" cy="890059"/>
            </a:xfrm>
            <a:prstGeom prst="rect">
              <a:avLst/>
            </a:prstGeom>
          </p:spPr>
          <p:txBody>
            <a:bodyPr anchor="t" rtlCol="false" tIns="0" lIns="0" bIns="0" rIns="0">
              <a:spAutoFit/>
            </a:bodyPr>
            <a:lstStyle/>
            <a:p>
              <a:pPr algn="l">
                <a:lnSpc>
                  <a:spcPts val="5599"/>
                </a:lnSpc>
              </a:pPr>
              <a:r>
                <a:rPr lang="en-US" sz="3999">
                  <a:solidFill>
                    <a:srgbClr val="00395B"/>
                  </a:solidFill>
                  <a:latin typeface="Bebas Neue"/>
                  <a:ea typeface="Bebas Neue"/>
                  <a:cs typeface="Bebas Neue"/>
                  <a:sym typeface="Bebas Neue"/>
                </a:rPr>
                <a:t>Eligibility</a:t>
              </a:r>
            </a:p>
          </p:txBody>
        </p:sp>
        <p:sp>
          <p:nvSpPr>
            <p:cNvPr name="TextBox 11" id="11"/>
            <p:cNvSpPr txBox="true"/>
            <p:nvPr/>
          </p:nvSpPr>
          <p:spPr>
            <a:xfrm rot="0">
              <a:off x="1037780" y="917283"/>
              <a:ext cx="19354743" cy="2167256"/>
            </a:xfrm>
            <a:prstGeom prst="rect">
              <a:avLst/>
            </a:prstGeom>
          </p:spPr>
          <p:txBody>
            <a:bodyPr anchor="t" rtlCol="false" tIns="0" lIns="0" bIns="0" rIns="0">
              <a:spAutoFit/>
            </a:bodyPr>
            <a:lstStyle/>
            <a:p>
              <a:pPr algn="l" marL="626104" indent="-313052" lvl="1">
                <a:lnSpc>
                  <a:spcPts val="4349"/>
                </a:lnSpc>
                <a:buFont typeface="Arial"/>
                <a:buChar char="•"/>
              </a:pPr>
              <a:r>
                <a:rPr lang="en-US" sz="2899">
                  <a:solidFill>
                    <a:srgbClr val="646D6E"/>
                  </a:solidFill>
                  <a:latin typeface="Calibri (MS)"/>
                  <a:ea typeface="Calibri (MS)"/>
                  <a:cs typeface="Calibri (MS)"/>
                  <a:sym typeface="Calibri (MS)"/>
                </a:rPr>
                <a:t>Physicians who reside and practice in eligible Rural Subsidiary Agreement (RSA) communities</a:t>
              </a:r>
            </a:p>
            <a:p>
              <a:pPr algn="l" marL="626104" indent="-313052" lvl="1">
                <a:lnSpc>
                  <a:spcPts val="4349"/>
                </a:lnSpc>
                <a:buFont typeface="Arial"/>
                <a:buChar char="•"/>
              </a:pPr>
              <a:r>
                <a:rPr lang="en-US" sz="2899">
                  <a:solidFill>
                    <a:srgbClr val="646D6E"/>
                  </a:solidFill>
                  <a:latin typeface="Calibri (MS)"/>
                  <a:ea typeface="Calibri (MS)"/>
                  <a:cs typeface="Calibri (MS)"/>
                  <a:sym typeface="Calibri (MS)"/>
                </a:rPr>
                <a:t>RSA Community Designation assessed on annual basis to determine total points</a:t>
              </a:r>
            </a:p>
            <a:p>
              <a:pPr algn="l" marL="626104" indent="-313052" lvl="1">
                <a:lnSpc>
                  <a:spcPts val="4349"/>
                </a:lnSpc>
                <a:buFont typeface="Arial"/>
                <a:buChar char="•"/>
              </a:pPr>
              <a:r>
                <a:rPr lang="en-US" sz="2899">
                  <a:solidFill>
                    <a:srgbClr val="646D6E"/>
                  </a:solidFill>
                  <a:latin typeface="Calibri (MS)"/>
                  <a:ea typeface="Calibri (MS)"/>
                  <a:cs typeface="Calibri (MS)"/>
                  <a:sym typeface="Calibri (MS)"/>
                </a:rPr>
                <a:t>“A” communities are the most remote and “D” communities are the least remote</a:t>
              </a:r>
            </a:p>
          </p:txBody>
        </p:sp>
      </p:grpSp>
      <p:sp>
        <p:nvSpPr>
          <p:cNvPr name="TextBox 12" id="12"/>
          <p:cNvSpPr txBox="true"/>
          <p:nvPr/>
        </p:nvSpPr>
        <p:spPr>
          <a:xfrm rot="0">
            <a:off x="3126520" y="9523730"/>
            <a:ext cx="14709007" cy="763270"/>
          </a:xfrm>
          <a:prstGeom prst="rect">
            <a:avLst/>
          </a:prstGeom>
        </p:spPr>
        <p:txBody>
          <a:bodyPr anchor="t" rtlCol="false" tIns="0" lIns="0" bIns="0" rIns="0">
            <a:spAutoFit/>
          </a:bodyPr>
          <a:lstStyle/>
          <a:p>
            <a:pPr algn="l">
              <a:lnSpc>
                <a:spcPts val="3079"/>
              </a:lnSpc>
            </a:pPr>
            <a:r>
              <a:rPr lang="en-US" sz="2199">
                <a:solidFill>
                  <a:srgbClr val="000000"/>
                </a:solidFill>
                <a:latin typeface="Canva Sans"/>
                <a:ea typeface="Canva Sans"/>
                <a:cs typeface="Canva Sans"/>
                <a:sym typeface="Canva Sans"/>
              </a:rPr>
              <a:t>For further information, please contact Bianca DeSilva, RCME Liaison: </a:t>
            </a:r>
            <a:r>
              <a:rPr lang="en-US" sz="2199" u="sng">
                <a:solidFill>
                  <a:srgbClr val="000000"/>
                </a:solidFill>
                <a:latin typeface="Canva Sans"/>
                <a:ea typeface="Canva Sans"/>
                <a:cs typeface="Canva Sans"/>
                <a:sym typeface="Canva Sans"/>
                <a:hlinkClick r:id="rId3" tooltip="mailto:Bianca.DeSilva@islandhealth.ca"/>
              </a:rPr>
              <a:t>Bianca.DeSilva@islandhealth.ca</a:t>
            </a:r>
          </a:p>
          <a:p>
            <a:pPr algn="ctr" marL="0" indent="0" lvl="0">
              <a:lnSpc>
                <a:spcPts val="3079"/>
              </a:lnSpc>
              <a:spcBef>
                <a:spcPct val="0"/>
              </a:spcBef>
            </a:pPr>
          </a:p>
        </p:txBody>
      </p:sp>
    </p:spTree>
  </p:cSld>
  <p:clrMapOvr>
    <a:masterClrMapping/>
  </p:clrMapOvr>
</p:sld>
</file>

<file path=ppt/slides/slide2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635199" cy="10287000"/>
            <a:chOff x="0" y="0"/>
            <a:chExt cx="430670" cy="2709333"/>
          </a:xfrm>
        </p:grpSpPr>
        <p:sp>
          <p:nvSpPr>
            <p:cNvPr name="Freeform 3" id="3"/>
            <p:cNvSpPr/>
            <p:nvPr/>
          </p:nvSpPr>
          <p:spPr>
            <a:xfrm flipH="false" flipV="false" rot="0">
              <a:off x="0" y="0"/>
              <a:ext cx="430670" cy="2709333"/>
            </a:xfrm>
            <a:custGeom>
              <a:avLst/>
              <a:gdLst/>
              <a:ahLst/>
              <a:cxnLst/>
              <a:rect r="r" b="b" t="t" l="l"/>
              <a:pathLst>
                <a:path h="2709333" w="430670">
                  <a:moveTo>
                    <a:pt x="0" y="0"/>
                  </a:moveTo>
                  <a:lnTo>
                    <a:pt x="430670" y="0"/>
                  </a:lnTo>
                  <a:lnTo>
                    <a:pt x="430670" y="2709333"/>
                  </a:lnTo>
                  <a:lnTo>
                    <a:pt x="0" y="2709333"/>
                  </a:lnTo>
                  <a:close/>
                </a:path>
              </a:pathLst>
            </a:custGeom>
            <a:solidFill>
              <a:srgbClr val="095D67"/>
            </a:solidFill>
          </p:spPr>
        </p:sp>
        <p:sp>
          <p:nvSpPr>
            <p:cNvPr name="TextBox 4" id="4"/>
            <p:cNvSpPr txBox="true"/>
            <p:nvPr/>
          </p:nvSpPr>
          <p:spPr>
            <a:xfrm>
              <a:off x="0" y="-85725"/>
              <a:ext cx="430670" cy="2795058"/>
            </a:xfrm>
            <a:prstGeom prst="rect">
              <a:avLst/>
            </a:prstGeom>
          </p:spPr>
          <p:txBody>
            <a:bodyPr anchor="ctr" rtlCol="false" tIns="50800" lIns="50800" bIns="50800" rIns="50800"/>
            <a:lstStyle/>
            <a:p>
              <a:pPr algn="ctr">
                <a:lnSpc>
                  <a:spcPts val="2923"/>
                </a:lnSpc>
              </a:pPr>
            </a:p>
          </p:txBody>
        </p:sp>
      </p:grpSp>
      <p:sp>
        <p:nvSpPr>
          <p:cNvPr name="TextBox 5" id="5"/>
          <p:cNvSpPr txBox="true"/>
          <p:nvPr/>
        </p:nvSpPr>
        <p:spPr>
          <a:xfrm rot="0">
            <a:off x="2507015" y="196305"/>
            <a:ext cx="12544132" cy="1078230"/>
          </a:xfrm>
          <a:prstGeom prst="rect">
            <a:avLst/>
          </a:prstGeom>
        </p:spPr>
        <p:txBody>
          <a:bodyPr anchor="t" rtlCol="false" tIns="0" lIns="0" bIns="0" rIns="0">
            <a:spAutoFit/>
          </a:bodyPr>
          <a:lstStyle/>
          <a:p>
            <a:pPr algn="l">
              <a:lnSpc>
                <a:spcPts val="8820"/>
              </a:lnSpc>
            </a:pPr>
            <a:r>
              <a:rPr lang="en-US" sz="6300" spc="585">
                <a:solidFill>
                  <a:srgbClr val="000000"/>
                </a:solidFill>
                <a:latin typeface="Anton"/>
                <a:ea typeface="Anton"/>
                <a:cs typeface="Anton"/>
                <a:sym typeface="Anton"/>
              </a:rPr>
              <a:t>Partnerships &amp; Communication</a:t>
            </a:r>
          </a:p>
        </p:txBody>
      </p:sp>
      <p:sp>
        <p:nvSpPr>
          <p:cNvPr name="TextBox 6" id="6"/>
          <p:cNvSpPr txBox="true"/>
          <p:nvPr/>
        </p:nvSpPr>
        <p:spPr>
          <a:xfrm rot="0">
            <a:off x="2507015" y="1295541"/>
            <a:ext cx="14109781" cy="688975"/>
          </a:xfrm>
          <a:prstGeom prst="rect">
            <a:avLst/>
          </a:prstGeom>
        </p:spPr>
        <p:txBody>
          <a:bodyPr anchor="t" rtlCol="false" tIns="0" lIns="0" bIns="0" rIns="0">
            <a:spAutoFit/>
          </a:bodyPr>
          <a:lstStyle/>
          <a:p>
            <a:pPr algn="l">
              <a:lnSpc>
                <a:spcPts val="5599"/>
              </a:lnSpc>
            </a:pPr>
            <a:r>
              <a:rPr lang="en-US" sz="3999">
                <a:solidFill>
                  <a:srgbClr val="00395B"/>
                </a:solidFill>
                <a:latin typeface="Bebas Neue"/>
                <a:ea typeface="Bebas Neue"/>
                <a:cs typeface="Bebas Neue"/>
                <a:sym typeface="Bebas Neue"/>
              </a:rPr>
              <a:t>WHO </a:t>
            </a:r>
          </a:p>
        </p:txBody>
      </p:sp>
      <p:sp>
        <p:nvSpPr>
          <p:cNvPr name="TextBox 7" id="7"/>
          <p:cNvSpPr txBox="true"/>
          <p:nvPr/>
        </p:nvSpPr>
        <p:spPr>
          <a:xfrm rot="0">
            <a:off x="3235290" y="1841641"/>
            <a:ext cx="13560350" cy="2838353"/>
          </a:xfrm>
          <a:prstGeom prst="rect">
            <a:avLst/>
          </a:prstGeom>
        </p:spPr>
        <p:txBody>
          <a:bodyPr anchor="t" rtlCol="false" tIns="0" lIns="0" bIns="0" rIns="0">
            <a:spAutoFit/>
          </a:bodyPr>
          <a:lstStyle/>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Alana Black, Director, Medical Staff Partnerships &amp; Communication </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Dr. Sarah Lea, Medical Director, Education, Onboarding &amp; Leadership Development</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Adam Thomas, Medical Director, Associate Physician Program</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Amber Addley, Manager, Medical Staff Communication, Education &amp; Development</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Tara Holmes, Manager, Medical Staff Partnerships &amp; Programs</a:t>
            </a:r>
          </a:p>
        </p:txBody>
      </p:sp>
      <p:sp>
        <p:nvSpPr>
          <p:cNvPr name="TextBox 8" id="8"/>
          <p:cNvSpPr txBox="true"/>
          <p:nvPr/>
        </p:nvSpPr>
        <p:spPr>
          <a:xfrm rot="0">
            <a:off x="2507015" y="4594269"/>
            <a:ext cx="15104212" cy="688975"/>
          </a:xfrm>
          <a:prstGeom prst="rect">
            <a:avLst/>
          </a:prstGeom>
        </p:spPr>
        <p:txBody>
          <a:bodyPr anchor="t" rtlCol="false" tIns="0" lIns="0" bIns="0" rIns="0">
            <a:spAutoFit/>
          </a:bodyPr>
          <a:lstStyle/>
          <a:p>
            <a:pPr algn="l">
              <a:lnSpc>
                <a:spcPts val="5599"/>
              </a:lnSpc>
            </a:pPr>
            <a:r>
              <a:rPr lang="en-US" sz="3999">
                <a:solidFill>
                  <a:srgbClr val="00395B"/>
                </a:solidFill>
                <a:latin typeface="Bebas Neue"/>
                <a:ea typeface="Bebas Neue"/>
                <a:cs typeface="Bebas Neue"/>
                <a:sym typeface="Bebas Neue"/>
              </a:rPr>
              <a:t>What</a:t>
            </a:r>
          </a:p>
        </p:txBody>
      </p:sp>
      <p:sp>
        <p:nvSpPr>
          <p:cNvPr name="TextBox 9" id="9"/>
          <p:cNvSpPr txBox="true"/>
          <p:nvPr/>
        </p:nvSpPr>
        <p:spPr>
          <a:xfrm rot="0">
            <a:off x="3285350" y="5068276"/>
            <a:ext cx="14516057" cy="5086351"/>
          </a:xfrm>
          <a:prstGeom prst="rect">
            <a:avLst/>
          </a:prstGeom>
        </p:spPr>
        <p:txBody>
          <a:bodyPr anchor="t" rtlCol="false" tIns="0" lIns="0" bIns="0" rIns="0">
            <a:spAutoFit/>
          </a:bodyPr>
          <a:lstStyle/>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Medical staff communications including medical staff website</a:t>
            </a:r>
            <a:r>
              <a:rPr lang="en-US" sz="2999">
                <a:solidFill>
                  <a:srgbClr val="646D6E"/>
                </a:solidFill>
                <a:latin typeface="Calibri (MS)"/>
                <a:ea typeface="Calibri (MS)"/>
                <a:cs typeface="Calibri (MS)"/>
                <a:sym typeface="Calibri (MS)"/>
              </a:rPr>
              <a:t>, newsletters and bulletins, events calendar, town halls</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Develop and support systems navigation through orientation for medical leaders and medical staff; additional supports available for rural physicians</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Support departmental CPD rounds and other organizational education</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Advises on CME accreditation process</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Develops leadership development programing</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Promotes learning opportunities</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Administration of education funding</a:t>
            </a:r>
          </a:p>
        </p:txBody>
      </p:sp>
    </p:spTree>
  </p:cSld>
  <p:clrMapOvr>
    <a:masterClrMapping/>
  </p:clrMapOvr>
</p:sld>
</file>

<file path=ppt/slides/slide2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635199" cy="10287000"/>
            <a:chOff x="0" y="0"/>
            <a:chExt cx="430670" cy="2709333"/>
          </a:xfrm>
        </p:grpSpPr>
        <p:sp>
          <p:nvSpPr>
            <p:cNvPr name="Freeform 3" id="3"/>
            <p:cNvSpPr/>
            <p:nvPr/>
          </p:nvSpPr>
          <p:spPr>
            <a:xfrm flipH="false" flipV="false" rot="0">
              <a:off x="0" y="0"/>
              <a:ext cx="430670" cy="2709333"/>
            </a:xfrm>
            <a:custGeom>
              <a:avLst/>
              <a:gdLst/>
              <a:ahLst/>
              <a:cxnLst/>
              <a:rect r="r" b="b" t="t" l="l"/>
              <a:pathLst>
                <a:path h="2709333" w="430670">
                  <a:moveTo>
                    <a:pt x="0" y="0"/>
                  </a:moveTo>
                  <a:lnTo>
                    <a:pt x="430670" y="0"/>
                  </a:lnTo>
                  <a:lnTo>
                    <a:pt x="430670" y="2709333"/>
                  </a:lnTo>
                  <a:lnTo>
                    <a:pt x="0" y="2709333"/>
                  </a:lnTo>
                  <a:close/>
                </a:path>
              </a:pathLst>
            </a:custGeom>
            <a:solidFill>
              <a:srgbClr val="095D67"/>
            </a:solidFill>
          </p:spPr>
        </p:sp>
        <p:sp>
          <p:nvSpPr>
            <p:cNvPr name="TextBox 4" id="4"/>
            <p:cNvSpPr txBox="true"/>
            <p:nvPr/>
          </p:nvSpPr>
          <p:spPr>
            <a:xfrm>
              <a:off x="0" y="-85725"/>
              <a:ext cx="430670" cy="2795058"/>
            </a:xfrm>
            <a:prstGeom prst="rect">
              <a:avLst/>
            </a:prstGeom>
          </p:spPr>
          <p:txBody>
            <a:bodyPr anchor="ctr" rtlCol="false" tIns="50800" lIns="50800" bIns="50800" rIns="50800"/>
            <a:lstStyle/>
            <a:p>
              <a:pPr algn="ctr">
                <a:lnSpc>
                  <a:spcPts val="2923"/>
                </a:lnSpc>
              </a:pPr>
            </a:p>
          </p:txBody>
        </p:sp>
      </p:grpSp>
      <p:sp>
        <p:nvSpPr>
          <p:cNvPr name="TextBox 5" id="5"/>
          <p:cNvSpPr txBox="true"/>
          <p:nvPr/>
        </p:nvSpPr>
        <p:spPr>
          <a:xfrm rot="0">
            <a:off x="2665581" y="374693"/>
            <a:ext cx="12974640" cy="1078230"/>
          </a:xfrm>
          <a:prstGeom prst="rect">
            <a:avLst/>
          </a:prstGeom>
        </p:spPr>
        <p:txBody>
          <a:bodyPr anchor="t" rtlCol="false" tIns="0" lIns="0" bIns="0" rIns="0">
            <a:spAutoFit/>
          </a:bodyPr>
          <a:lstStyle/>
          <a:p>
            <a:pPr algn="l">
              <a:lnSpc>
                <a:spcPts val="8820"/>
              </a:lnSpc>
            </a:pPr>
            <a:r>
              <a:rPr lang="en-US" sz="6300" spc="585">
                <a:solidFill>
                  <a:srgbClr val="000000"/>
                </a:solidFill>
                <a:latin typeface="Anton"/>
                <a:ea typeface="Anton"/>
                <a:cs typeface="Anton"/>
                <a:sym typeface="Anton"/>
              </a:rPr>
              <a:t>Medical Leadership Development</a:t>
            </a:r>
          </a:p>
        </p:txBody>
      </p:sp>
      <p:grpSp>
        <p:nvGrpSpPr>
          <p:cNvPr name="Group 6" id="6"/>
          <p:cNvGrpSpPr/>
          <p:nvPr/>
        </p:nvGrpSpPr>
        <p:grpSpPr>
          <a:xfrm rot="0">
            <a:off x="2665581" y="1802426"/>
            <a:ext cx="14882066" cy="2366666"/>
            <a:chOff x="0" y="0"/>
            <a:chExt cx="19842755" cy="3155555"/>
          </a:xfrm>
        </p:grpSpPr>
        <p:sp>
          <p:nvSpPr>
            <p:cNvPr name="TextBox 7" id="7"/>
            <p:cNvSpPr txBox="true"/>
            <p:nvPr/>
          </p:nvSpPr>
          <p:spPr>
            <a:xfrm rot="0">
              <a:off x="0" y="-85725"/>
              <a:ext cx="19596017" cy="890033"/>
            </a:xfrm>
            <a:prstGeom prst="rect">
              <a:avLst/>
            </a:prstGeom>
          </p:spPr>
          <p:txBody>
            <a:bodyPr anchor="t" rtlCol="false" tIns="0" lIns="0" bIns="0" rIns="0">
              <a:spAutoFit/>
            </a:bodyPr>
            <a:lstStyle/>
            <a:p>
              <a:pPr algn="l">
                <a:lnSpc>
                  <a:spcPts val="5599"/>
                </a:lnSpc>
              </a:pPr>
              <a:r>
                <a:rPr lang="en-US" sz="3999">
                  <a:solidFill>
                    <a:srgbClr val="00395B"/>
                  </a:solidFill>
                  <a:latin typeface="Bebas Neue"/>
                  <a:ea typeface="Bebas Neue"/>
                  <a:cs typeface="Bebas Neue"/>
                  <a:sym typeface="Bebas Neue"/>
                </a:rPr>
                <a:t>WHO </a:t>
              </a:r>
            </a:p>
          </p:txBody>
        </p:sp>
        <p:sp>
          <p:nvSpPr>
            <p:cNvPr name="TextBox 8" id="8"/>
            <p:cNvSpPr txBox="true"/>
            <p:nvPr/>
          </p:nvSpPr>
          <p:spPr>
            <a:xfrm rot="0">
              <a:off x="1009802" y="917257"/>
              <a:ext cx="18832953" cy="2238298"/>
            </a:xfrm>
            <a:prstGeom prst="rect">
              <a:avLst/>
            </a:prstGeom>
          </p:spPr>
          <p:txBody>
            <a:bodyPr anchor="t" rtlCol="false" tIns="0" lIns="0" bIns="0" rIns="0">
              <a:spAutoFit/>
            </a:bodyPr>
            <a:lstStyle/>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Dr. Sarah Lea, Medical Director, Education, Onboarding &amp; Leadership Development</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Alanna Black, Director, Medical Staff Partnerships &amp; Communication </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Amber Addley, Manager, Medical Staff Communication, Education and Development </a:t>
              </a:r>
            </a:p>
          </p:txBody>
        </p:sp>
      </p:grpSp>
      <p:grpSp>
        <p:nvGrpSpPr>
          <p:cNvPr name="Group 9" id="9"/>
          <p:cNvGrpSpPr/>
          <p:nvPr/>
        </p:nvGrpSpPr>
        <p:grpSpPr>
          <a:xfrm rot="0">
            <a:off x="2459418" y="4731047"/>
            <a:ext cx="15294392" cy="5738575"/>
            <a:chOff x="0" y="0"/>
            <a:chExt cx="20392523" cy="7651434"/>
          </a:xfrm>
        </p:grpSpPr>
        <p:sp>
          <p:nvSpPr>
            <p:cNvPr name="TextBox 10" id="10"/>
            <p:cNvSpPr txBox="true"/>
            <p:nvPr/>
          </p:nvSpPr>
          <p:spPr>
            <a:xfrm rot="0">
              <a:off x="0" y="-85725"/>
              <a:ext cx="20138949" cy="890033"/>
            </a:xfrm>
            <a:prstGeom prst="rect">
              <a:avLst/>
            </a:prstGeom>
          </p:spPr>
          <p:txBody>
            <a:bodyPr anchor="t" rtlCol="false" tIns="0" lIns="0" bIns="0" rIns="0">
              <a:spAutoFit/>
            </a:bodyPr>
            <a:lstStyle/>
            <a:p>
              <a:pPr algn="l">
                <a:lnSpc>
                  <a:spcPts val="5599"/>
                </a:lnSpc>
              </a:pPr>
              <a:r>
                <a:rPr lang="en-US" sz="3999">
                  <a:solidFill>
                    <a:srgbClr val="00395B"/>
                  </a:solidFill>
                  <a:latin typeface="Bebas Neue"/>
                  <a:ea typeface="Bebas Neue"/>
                  <a:cs typeface="Bebas Neue"/>
                  <a:sym typeface="Bebas Neue"/>
                </a:rPr>
                <a:t>What</a:t>
              </a:r>
            </a:p>
          </p:txBody>
        </p:sp>
        <p:sp>
          <p:nvSpPr>
            <p:cNvPr name="TextBox 11" id="11"/>
            <p:cNvSpPr txBox="true"/>
            <p:nvPr/>
          </p:nvSpPr>
          <p:spPr>
            <a:xfrm rot="0">
              <a:off x="1037780" y="917257"/>
              <a:ext cx="19354743" cy="6734177"/>
            </a:xfrm>
            <a:prstGeom prst="rect">
              <a:avLst/>
            </a:prstGeom>
          </p:spPr>
          <p:txBody>
            <a:bodyPr anchor="t" rtlCol="false" tIns="0" lIns="0" bIns="0" rIns="0">
              <a:spAutoFit/>
            </a:bodyPr>
            <a:lstStyle/>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Internal medical leadership development workshops cover topics nominated by frontline medical staff leaders</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Topics selected to enhance skills and comfort level given the challenges of building a high performing healthcare system</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All workshops are eligible for both MOC Section 1 and Mainpro+ Continuing Medical Education (CME) credits </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Oversee our Medical Education Committee, to promote learning opportunities for medical staff and steward our medical staff education schedules</a:t>
              </a:r>
            </a:p>
            <a:p>
              <a:pPr algn="l">
                <a:lnSpc>
                  <a:spcPts val="4499"/>
                </a:lnSpc>
              </a:pPr>
            </a:p>
          </p:txBody>
        </p:sp>
      </p:gr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635199" cy="10287000"/>
            <a:chOff x="0" y="0"/>
            <a:chExt cx="430670" cy="2709333"/>
          </a:xfrm>
        </p:grpSpPr>
        <p:sp>
          <p:nvSpPr>
            <p:cNvPr name="Freeform 3" id="3"/>
            <p:cNvSpPr/>
            <p:nvPr/>
          </p:nvSpPr>
          <p:spPr>
            <a:xfrm flipH="false" flipV="false" rot="0">
              <a:off x="0" y="0"/>
              <a:ext cx="430670" cy="2709333"/>
            </a:xfrm>
            <a:custGeom>
              <a:avLst/>
              <a:gdLst/>
              <a:ahLst/>
              <a:cxnLst/>
              <a:rect r="r" b="b" t="t" l="l"/>
              <a:pathLst>
                <a:path h="2709333" w="430670">
                  <a:moveTo>
                    <a:pt x="0" y="0"/>
                  </a:moveTo>
                  <a:lnTo>
                    <a:pt x="430670" y="0"/>
                  </a:lnTo>
                  <a:lnTo>
                    <a:pt x="430670" y="2709333"/>
                  </a:lnTo>
                  <a:lnTo>
                    <a:pt x="0" y="2709333"/>
                  </a:lnTo>
                  <a:close/>
                </a:path>
              </a:pathLst>
            </a:custGeom>
            <a:solidFill>
              <a:srgbClr val="095D67"/>
            </a:solidFill>
          </p:spPr>
        </p:sp>
        <p:sp>
          <p:nvSpPr>
            <p:cNvPr name="TextBox 4" id="4"/>
            <p:cNvSpPr txBox="true"/>
            <p:nvPr/>
          </p:nvSpPr>
          <p:spPr>
            <a:xfrm>
              <a:off x="0" y="-85725"/>
              <a:ext cx="430670" cy="2795058"/>
            </a:xfrm>
            <a:prstGeom prst="rect">
              <a:avLst/>
            </a:prstGeom>
          </p:spPr>
          <p:txBody>
            <a:bodyPr anchor="ctr" rtlCol="false" tIns="50800" lIns="50800" bIns="50800" rIns="50800"/>
            <a:lstStyle/>
            <a:p>
              <a:pPr algn="ctr">
                <a:lnSpc>
                  <a:spcPts val="2923"/>
                </a:lnSpc>
              </a:pPr>
            </a:p>
          </p:txBody>
        </p:sp>
      </p:grpSp>
      <p:sp>
        <p:nvSpPr>
          <p:cNvPr name="TextBox 5" id="5"/>
          <p:cNvSpPr txBox="true"/>
          <p:nvPr/>
        </p:nvSpPr>
        <p:spPr>
          <a:xfrm rot="0">
            <a:off x="2035940" y="427653"/>
            <a:ext cx="15809020" cy="1078269"/>
          </a:xfrm>
          <a:prstGeom prst="rect">
            <a:avLst/>
          </a:prstGeom>
        </p:spPr>
        <p:txBody>
          <a:bodyPr anchor="t" rtlCol="false" tIns="0" lIns="0" bIns="0" rIns="0">
            <a:spAutoFit/>
          </a:bodyPr>
          <a:lstStyle/>
          <a:p>
            <a:pPr algn="l">
              <a:lnSpc>
                <a:spcPts val="8820"/>
              </a:lnSpc>
            </a:pPr>
            <a:r>
              <a:rPr lang="en-US" sz="6300" spc="585">
                <a:solidFill>
                  <a:srgbClr val="000000"/>
                </a:solidFill>
                <a:latin typeface="Anton"/>
                <a:ea typeface="Anton"/>
                <a:cs typeface="Anton"/>
                <a:sym typeface="Anton"/>
              </a:rPr>
              <a:t>Medical Leadership Development (Cont.)</a:t>
            </a:r>
          </a:p>
        </p:txBody>
      </p:sp>
      <p:grpSp>
        <p:nvGrpSpPr>
          <p:cNvPr name="Group 6" id="6"/>
          <p:cNvGrpSpPr/>
          <p:nvPr/>
        </p:nvGrpSpPr>
        <p:grpSpPr>
          <a:xfrm rot="0">
            <a:off x="2035940" y="1811276"/>
            <a:ext cx="15496512" cy="6567014"/>
            <a:chOff x="0" y="0"/>
            <a:chExt cx="20662016" cy="8756019"/>
          </a:xfrm>
        </p:grpSpPr>
        <p:sp>
          <p:nvSpPr>
            <p:cNvPr name="TextBox 7" id="7"/>
            <p:cNvSpPr txBox="true"/>
            <p:nvPr/>
          </p:nvSpPr>
          <p:spPr>
            <a:xfrm rot="0">
              <a:off x="0" y="-85725"/>
              <a:ext cx="20405091" cy="890033"/>
            </a:xfrm>
            <a:prstGeom prst="rect">
              <a:avLst/>
            </a:prstGeom>
          </p:spPr>
          <p:txBody>
            <a:bodyPr anchor="t" rtlCol="false" tIns="0" lIns="0" bIns="0" rIns="0">
              <a:spAutoFit/>
            </a:bodyPr>
            <a:lstStyle/>
            <a:p>
              <a:pPr algn="l">
                <a:lnSpc>
                  <a:spcPts val="5599"/>
                </a:lnSpc>
              </a:pPr>
              <a:r>
                <a:rPr lang="en-US" sz="3999">
                  <a:solidFill>
                    <a:srgbClr val="00395B"/>
                  </a:solidFill>
                  <a:latin typeface="Bebas Neue"/>
                  <a:ea typeface="Bebas Neue"/>
                  <a:cs typeface="Bebas Neue"/>
                  <a:sym typeface="Bebas Neue"/>
                </a:rPr>
                <a:t>Current Learning Opportunities</a:t>
              </a:r>
            </a:p>
          </p:txBody>
        </p:sp>
        <p:sp>
          <p:nvSpPr>
            <p:cNvPr name="TextBox 8" id="8"/>
            <p:cNvSpPr txBox="true"/>
            <p:nvPr/>
          </p:nvSpPr>
          <p:spPr>
            <a:xfrm rot="0">
              <a:off x="1051494" y="917257"/>
              <a:ext cx="19610522" cy="7838762"/>
            </a:xfrm>
            <a:prstGeom prst="rect">
              <a:avLst/>
            </a:prstGeom>
          </p:spPr>
          <p:txBody>
            <a:bodyPr anchor="t" rtlCol="false" tIns="0" lIns="0" bIns="0" rIns="0">
              <a:spAutoFit/>
            </a:bodyPr>
            <a:lstStyle/>
            <a:p>
              <a:pPr algn="l">
                <a:lnSpc>
                  <a:spcPts val="4499"/>
                </a:lnSpc>
              </a:pPr>
              <a:r>
                <a:rPr lang="en-US" sz="2999">
                  <a:solidFill>
                    <a:srgbClr val="646D6E"/>
                  </a:solidFill>
                  <a:latin typeface="Calibri (MS)"/>
                  <a:ea typeface="Calibri (MS)"/>
                  <a:cs typeface="Calibri (MS)"/>
                  <a:sym typeface="Calibri (MS)"/>
                </a:rPr>
                <a:t>Psychologically Safe Health Care Teams Virtual Workshop</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Hosted by </a:t>
              </a:r>
              <a:r>
                <a:rPr lang="en-US" sz="2999">
                  <a:solidFill>
                    <a:srgbClr val="646D6E"/>
                  </a:solidFill>
                  <a:latin typeface="Calibri (MS)"/>
                  <a:ea typeface="Calibri (MS)"/>
                  <a:cs typeface="Calibri (MS)"/>
                  <a:sym typeface="Calibri (MS)"/>
                </a:rPr>
                <a:t>Dr. Tom Lloyd and Dr. Dawn Martin</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The workshop aims to equip new medical leaders with the skills to promote and encourage psychologically safe environments in the workplace</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The workshop consists of four, 2-hour, virtual education sessions</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Medical staff members will be compensated at sessional rates while attending the workshop sessions</a:t>
              </a:r>
            </a:p>
            <a:p>
              <a:pPr algn="l">
                <a:lnSpc>
                  <a:spcPts val="2100"/>
                </a:lnSpc>
              </a:pPr>
            </a:p>
            <a:p>
              <a:pPr algn="l">
                <a:lnSpc>
                  <a:spcPts val="4499"/>
                </a:lnSpc>
              </a:pPr>
              <a:r>
                <a:rPr lang="en-US" sz="2999">
                  <a:solidFill>
                    <a:srgbClr val="646D6E"/>
                  </a:solidFill>
                  <a:latin typeface="Calibri (MS)"/>
                  <a:ea typeface="Calibri (MS)"/>
                  <a:cs typeface="Calibri (MS)"/>
                  <a:sym typeface="Calibri (MS)"/>
                </a:rPr>
                <a:t>NEXT Session: September 2025 </a:t>
              </a:r>
            </a:p>
            <a:p>
              <a:pPr algn="l">
                <a:lnSpc>
                  <a:spcPts val="4499"/>
                </a:lnSpc>
              </a:pPr>
              <a:r>
                <a:rPr lang="en-US" sz="2999">
                  <a:solidFill>
                    <a:srgbClr val="646D6E"/>
                  </a:solidFill>
                  <a:latin typeface="Calibri (MS)"/>
                  <a:ea typeface="Calibri (MS)"/>
                  <a:cs typeface="Calibri (MS)"/>
                  <a:sym typeface="Calibri (MS)"/>
                </a:rPr>
                <a:t>Email </a:t>
              </a:r>
              <a:r>
                <a:rPr lang="en-US" sz="2999" u="sng">
                  <a:solidFill>
                    <a:srgbClr val="0089DD"/>
                  </a:solidFill>
                  <a:latin typeface="Calibri (MS)"/>
                  <a:ea typeface="Calibri (MS)"/>
                  <a:cs typeface="Calibri (MS)"/>
                  <a:sym typeface="Calibri (MS)"/>
                  <a:hlinkClick r:id="rId3" tooltip="mailto:MedStaffPrograms@islandhealth.ca"/>
                </a:rPr>
                <a:t>MedStaffPrograms@islandhealth.ca</a:t>
              </a:r>
              <a:r>
                <a:rPr lang="en-US" sz="2999">
                  <a:solidFill>
                    <a:srgbClr val="646D6E"/>
                  </a:solidFill>
                  <a:latin typeface="Calibri (MS)"/>
                  <a:ea typeface="Calibri (MS)"/>
                  <a:cs typeface="Calibri (MS)"/>
                  <a:sym typeface="Calibri (MS)"/>
                </a:rPr>
                <a:t> for more information or registration</a:t>
              </a:r>
            </a:p>
            <a:p>
              <a:pPr algn="l">
                <a:lnSpc>
                  <a:spcPts val="4499"/>
                </a:lnSpc>
              </a:pPr>
            </a:p>
          </p:txBody>
        </p:sp>
      </p:grpSp>
      <p:sp>
        <p:nvSpPr>
          <p:cNvPr name="TextBox 9" id="9"/>
          <p:cNvSpPr txBox="true"/>
          <p:nvPr/>
        </p:nvSpPr>
        <p:spPr>
          <a:xfrm rot="0">
            <a:off x="2035940" y="8597365"/>
            <a:ext cx="16087887" cy="632500"/>
          </a:xfrm>
          <a:prstGeom prst="rect">
            <a:avLst/>
          </a:prstGeom>
        </p:spPr>
        <p:txBody>
          <a:bodyPr anchor="t" rtlCol="false" tIns="0" lIns="0" bIns="0" rIns="0">
            <a:spAutoFit/>
          </a:bodyPr>
          <a:lstStyle/>
          <a:p>
            <a:pPr algn="ctr">
              <a:lnSpc>
                <a:spcPts val="5039"/>
              </a:lnSpc>
              <a:spcBef>
                <a:spcPct val="0"/>
              </a:spcBef>
            </a:pPr>
            <a:r>
              <a:rPr lang="en-US" sz="3599">
                <a:solidFill>
                  <a:srgbClr val="002440"/>
                </a:solidFill>
                <a:latin typeface="Bebas Neue"/>
                <a:ea typeface="Bebas Neue"/>
                <a:cs typeface="Bebas Neue"/>
                <a:sym typeface="Bebas Neue"/>
              </a:rPr>
              <a:t>co-funded via the Memorandum of Agreement (MOA) on Physician Psychological and Physical Safety. </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635199" cy="10287000"/>
            <a:chOff x="0" y="0"/>
            <a:chExt cx="430670" cy="2709333"/>
          </a:xfrm>
        </p:grpSpPr>
        <p:sp>
          <p:nvSpPr>
            <p:cNvPr name="Freeform 3" id="3"/>
            <p:cNvSpPr/>
            <p:nvPr/>
          </p:nvSpPr>
          <p:spPr>
            <a:xfrm flipH="false" flipV="false" rot="0">
              <a:off x="0" y="0"/>
              <a:ext cx="430670" cy="2709333"/>
            </a:xfrm>
            <a:custGeom>
              <a:avLst/>
              <a:gdLst/>
              <a:ahLst/>
              <a:cxnLst/>
              <a:rect r="r" b="b" t="t" l="l"/>
              <a:pathLst>
                <a:path h="2709333" w="430670">
                  <a:moveTo>
                    <a:pt x="0" y="0"/>
                  </a:moveTo>
                  <a:lnTo>
                    <a:pt x="430670" y="0"/>
                  </a:lnTo>
                  <a:lnTo>
                    <a:pt x="430670" y="2709333"/>
                  </a:lnTo>
                  <a:lnTo>
                    <a:pt x="0" y="2709333"/>
                  </a:lnTo>
                  <a:close/>
                </a:path>
              </a:pathLst>
            </a:custGeom>
            <a:solidFill>
              <a:srgbClr val="095D67"/>
            </a:solidFill>
          </p:spPr>
        </p:sp>
        <p:sp>
          <p:nvSpPr>
            <p:cNvPr name="TextBox 4" id="4"/>
            <p:cNvSpPr txBox="true"/>
            <p:nvPr/>
          </p:nvSpPr>
          <p:spPr>
            <a:xfrm>
              <a:off x="0" y="-85725"/>
              <a:ext cx="430670" cy="2795058"/>
            </a:xfrm>
            <a:prstGeom prst="rect">
              <a:avLst/>
            </a:prstGeom>
          </p:spPr>
          <p:txBody>
            <a:bodyPr anchor="ctr" rtlCol="false" tIns="50800" lIns="50800" bIns="50800" rIns="50800"/>
            <a:lstStyle/>
            <a:p>
              <a:pPr algn="ctr">
                <a:lnSpc>
                  <a:spcPts val="2923"/>
                </a:lnSpc>
              </a:pPr>
            </a:p>
          </p:txBody>
        </p:sp>
      </p:grpSp>
      <p:sp>
        <p:nvSpPr>
          <p:cNvPr name="Freeform 5" id="5"/>
          <p:cNvSpPr/>
          <p:nvPr/>
        </p:nvSpPr>
        <p:spPr>
          <a:xfrm flipH="false" flipV="false" rot="0">
            <a:off x="2665581" y="1452961"/>
            <a:ext cx="13244428" cy="9850543"/>
          </a:xfrm>
          <a:custGeom>
            <a:avLst/>
            <a:gdLst/>
            <a:ahLst/>
            <a:cxnLst/>
            <a:rect r="r" b="b" t="t" l="l"/>
            <a:pathLst>
              <a:path h="9850543" w="13244428">
                <a:moveTo>
                  <a:pt x="0" y="0"/>
                </a:moveTo>
                <a:lnTo>
                  <a:pt x="13244428" y="0"/>
                </a:lnTo>
                <a:lnTo>
                  <a:pt x="13244428" y="9850544"/>
                </a:lnTo>
                <a:lnTo>
                  <a:pt x="0" y="9850544"/>
                </a:lnTo>
                <a:lnTo>
                  <a:pt x="0" y="0"/>
                </a:lnTo>
                <a:close/>
              </a:path>
            </a:pathLst>
          </a:custGeom>
          <a:blipFill>
            <a:blip r:embed="rId3"/>
            <a:stretch>
              <a:fillRect l="0" t="0" r="0" b="0"/>
            </a:stretch>
          </a:blipFill>
        </p:spPr>
      </p:sp>
      <p:sp>
        <p:nvSpPr>
          <p:cNvPr name="TextBox 6" id="6"/>
          <p:cNvSpPr txBox="true"/>
          <p:nvPr/>
        </p:nvSpPr>
        <p:spPr>
          <a:xfrm rot="0">
            <a:off x="2665581" y="374693"/>
            <a:ext cx="13792845" cy="1078269"/>
          </a:xfrm>
          <a:prstGeom prst="rect">
            <a:avLst/>
          </a:prstGeom>
        </p:spPr>
        <p:txBody>
          <a:bodyPr anchor="t" rtlCol="false" tIns="0" lIns="0" bIns="0" rIns="0">
            <a:spAutoFit/>
          </a:bodyPr>
          <a:lstStyle/>
          <a:p>
            <a:pPr algn="l">
              <a:lnSpc>
                <a:spcPts val="8820"/>
              </a:lnSpc>
            </a:pPr>
            <a:r>
              <a:rPr lang="en-US" sz="6300" spc="585">
                <a:solidFill>
                  <a:srgbClr val="000000"/>
                </a:solidFill>
                <a:latin typeface="Anton"/>
                <a:ea typeface="Anton"/>
                <a:cs typeface="Anton"/>
                <a:sym typeface="Anton"/>
              </a:rPr>
              <a:t>Department Education Schedules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95D67"/>
        </a:solidFill>
      </p:bgPr>
    </p:bg>
    <p:spTree>
      <p:nvGrpSpPr>
        <p:cNvPr id="1" name=""/>
        <p:cNvGrpSpPr/>
        <p:nvPr/>
      </p:nvGrpSpPr>
      <p:grpSpPr>
        <a:xfrm>
          <a:off x="0" y="0"/>
          <a:ext cx="0" cy="0"/>
          <a:chOff x="0" y="0"/>
          <a:chExt cx="0" cy="0"/>
        </a:xfrm>
      </p:grpSpPr>
      <p:sp>
        <p:nvSpPr>
          <p:cNvPr name="Freeform 2" id="2"/>
          <p:cNvSpPr/>
          <p:nvPr/>
        </p:nvSpPr>
        <p:spPr>
          <a:xfrm flipH="false" flipV="false" rot="0">
            <a:off x="859518" y="8284580"/>
            <a:ext cx="2488470" cy="1569493"/>
          </a:xfrm>
          <a:custGeom>
            <a:avLst/>
            <a:gdLst/>
            <a:ahLst/>
            <a:cxnLst/>
            <a:rect r="r" b="b" t="t" l="l"/>
            <a:pathLst>
              <a:path h="1569493" w="2488470">
                <a:moveTo>
                  <a:pt x="0" y="0"/>
                </a:moveTo>
                <a:lnTo>
                  <a:pt x="2488470" y="0"/>
                </a:lnTo>
                <a:lnTo>
                  <a:pt x="2488470" y="1569493"/>
                </a:lnTo>
                <a:lnTo>
                  <a:pt x="0" y="1569493"/>
                </a:lnTo>
                <a:lnTo>
                  <a:pt x="0" y="0"/>
                </a:lnTo>
                <a:close/>
              </a:path>
            </a:pathLst>
          </a:custGeom>
          <a:blipFill>
            <a:blip r:embed="rId3"/>
            <a:stretch>
              <a:fillRect l="0" t="0" r="-247815" b="-152986"/>
            </a:stretch>
          </a:blipFill>
        </p:spPr>
      </p:sp>
      <p:sp>
        <p:nvSpPr>
          <p:cNvPr name="TextBox 3" id="3"/>
          <p:cNvSpPr txBox="true"/>
          <p:nvPr/>
        </p:nvSpPr>
        <p:spPr>
          <a:xfrm rot="0">
            <a:off x="3638856" y="2938985"/>
            <a:ext cx="13408744" cy="5964566"/>
          </a:xfrm>
          <a:prstGeom prst="rect">
            <a:avLst/>
          </a:prstGeom>
        </p:spPr>
        <p:txBody>
          <a:bodyPr anchor="t" rtlCol="false" tIns="0" lIns="0" bIns="0" rIns="0">
            <a:spAutoFit/>
          </a:bodyPr>
          <a:lstStyle/>
          <a:p>
            <a:pPr algn="l">
              <a:lnSpc>
                <a:spcPts val="4200"/>
              </a:lnSpc>
            </a:pPr>
          </a:p>
          <a:p>
            <a:pPr algn="l" marL="906877" indent="-453439" lvl="1">
              <a:lnSpc>
                <a:spcPts val="4200"/>
              </a:lnSpc>
              <a:buFont typeface="Arial"/>
              <a:buChar char="•"/>
            </a:pPr>
            <a:r>
              <a:rPr lang="en-US" sz="4200">
                <a:solidFill>
                  <a:srgbClr val="FFFFFF"/>
                </a:solidFill>
                <a:latin typeface="Calibri (MS)"/>
                <a:ea typeface="Calibri (MS)"/>
                <a:cs typeface="Calibri (MS)"/>
                <a:sym typeface="Calibri (MS)"/>
              </a:rPr>
              <a:t>Introduction to</a:t>
            </a:r>
            <a:r>
              <a:rPr lang="en-US" sz="4200">
                <a:solidFill>
                  <a:srgbClr val="FFFFFF"/>
                </a:solidFill>
                <a:latin typeface="Calibri (MS)"/>
                <a:ea typeface="Calibri (MS)"/>
                <a:cs typeface="Calibri (MS)"/>
                <a:sym typeface="Calibri (MS)"/>
              </a:rPr>
              <a:t> Island Health</a:t>
            </a:r>
          </a:p>
          <a:p>
            <a:pPr algn="l">
              <a:lnSpc>
                <a:spcPts val="4200"/>
              </a:lnSpc>
            </a:pPr>
          </a:p>
          <a:p>
            <a:pPr algn="l" marL="906877" indent="-453439" lvl="1">
              <a:lnSpc>
                <a:spcPts val="4200"/>
              </a:lnSpc>
              <a:buFont typeface="Arial"/>
              <a:buChar char="•"/>
            </a:pPr>
            <a:r>
              <a:rPr lang="en-US" sz="4200">
                <a:solidFill>
                  <a:srgbClr val="FFFFFF"/>
                </a:solidFill>
                <a:latin typeface="Calibri (MS)"/>
                <a:ea typeface="Calibri (MS)"/>
                <a:cs typeface="Calibri (MS)"/>
                <a:sym typeface="Calibri (MS)"/>
              </a:rPr>
              <a:t>Overview of medical administration, structures &amp; processes</a:t>
            </a:r>
          </a:p>
          <a:p>
            <a:pPr algn="l">
              <a:lnSpc>
                <a:spcPts val="4200"/>
              </a:lnSpc>
            </a:pPr>
          </a:p>
          <a:p>
            <a:pPr algn="l" marL="906877" indent="-453439" lvl="1">
              <a:lnSpc>
                <a:spcPts val="4200"/>
              </a:lnSpc>
              <a:buFont typeface="Arial"/>
              <a:buChar char="•"/>
            </a:pPr>
            <a:r>
              <a:rPr lang="en-US" sz="4200">
                <a:solidFill>
                  <a:srgbClr val="FFFFFF"/>
                </a:solidFill>
                <a:latin typeface="Calibri (MS)"/>
                <a:ea typeface="Calibri (MS)"/>
                <a:cs typeface="Calibri (MS)"/>
                <a:sym typeface="Calibri (MS)"/>
              </a:rPr>
              <a:t>L</a:t>
            </a:r>
            <a:r>
              <a:rPr lang="en-US" sz="4200">
                <a:solidFill>
                  <a:srgbClr val="FFFFFF"/>
                </a:solidFill>
                <a:latin typeface="Calibri (MS)"/>
                <a:ea typeface="Calibri (MS)"/>
                <a:cs typeface="Calibri (MS)"/>
                <a:sym typeface="Calibri (MS)"/>
              </a:rPr>
              <a:t>eadership structure Q &amp; A</a:t>
            </a:r>
          </a:p>
          <a:p>
            <a:pPr algn="l">
              <a:lnSpc>
                <a:spcPts val="4200"/>
              </a:lnSpc>
            </a:pPr>
          </a:p>
          <a:p>
            <a:pPr algn="l" marL="885191" indent="-442595" lvl="1">
              <a:lnSpc>
                <a:spcPts val="4100"/>
              </a:lnSpc>
              <a:buFont typeface="Arial"/>
              <a:buChar char="•"/>
            </a:pPr>
            <a:r>
              <a:rPr lang="en-US" sz="4100">
                <a:solidFill>
                  <a:srgbClr val="FFFFFF"/>
                </a:solidFill>
                <a:latin typeface="Calibri (MS)"/>
                <a:ea typeface="Calibri (MS)"/>
                <a:cs typeface="Calibri (MS)"/>
                <a:sym typeface="Calibri (MS)"/>
              </a:rPr>
              <a:t>Review organizational resources </a:t>
            </a:r>
          </a:p>
          <a:p>
            <a:pPr algn="l">
              <a:lnSpc>
                <a:spcPts val="4200"/>
              </a:lnSpc>
            </a:pPr>
          </a:p>
          <a:p>
            <a:pPr algn="l" marL="906877" indent="-453439" lvl="1">
              <a:lnSpc>
                <a:spcPts val="4200"/>
              </a:lnSpc>
              <a:buFont typeface="Arial"/>
              <a:buChar char="•"/>
            </a:pPr>
            <a:r>
              <a:rPr lang="en-US" sz="4200">
                <a:solidFill>
                  <a:srgbClr val="FFFFFF"/>
                </a:solidFill>
                <a:latin typeface="Calibri (MS)"/>
                <a:ea typeface="Calibri (MS)"/>
                <a:cs typeface="Calibri (MS)"/>
                <a:sym typeface="Calibri (MS)"/>
              </a:rPr>
              <a:t>Foundations handbook</a:t>
            </a:r>
          </a:p>
        </p:txBody>
      </p:sp>
      <p:sp>
        <p:nvSpPr>
          <p:cNvPr name="TextBox 4" id="4"/>
          <p:cNvSpPr txBox="true"/>
          <p:nvPr/>
        </p:nvSpPr>
        <p:spPr>
          <a:xfrm rot="0">
            <a:off x="1028700" y="1028700"/>
            <a:ext cx="7725975" cy="1219200"/>
          </a:xfrm>
          <a:prstGeom prst="rect">
            <a:avLst/>
          </a:prstGeom>
        </p:spPr>
        <p:txBody>
          <a:bodyPr anchor="t" rtlCol="false" tIns="0" lIns="0" bIns="0" rIns="0">
            <a:spAutoFit/>
          </a:bodyPr>
          <a:lstStyle/>
          <a:p>
            <a:pPr algn="l" marL="0" indent="0" lvl="0">
              <a:lnSpc>
                <a:spcPts val="9600"/>
              </a:lnSpc>
              <a:spcBef>
                <a:spcPct val="0"/>
              </a:spcBef>
            </a:pPr>
            <a:r>
              <a:rPr lang="en-US" sz="8000">
                <a:solidFill>
                  <a:srgbClr val="FFFFFF"/>
                </a:solidFill>
                <a:latin typeface="Canva Sans"/>
                <a:ea typeface="Canva Sans"/>
                <a:cs typeface="Canva Sans"/>
                <a:sym typeface="Canva Sans"/>
              </a:rPr>
              <a:t>Today’s </a:t>
            </a:r>
            <a:r>
              <a:rPr lang="en-US" sz="8000">
                <a:solidFill>
                  <a:srgbClr val="FFFFFF"/>
                </a:solidFill>
                <a:latin typeface="Canva Sans"/>
                <a:ea typeface="Canva Sans"/>
                <a:cs typeface="Canva Sans"/>
                <a:sym typeface="Canva Sans"/>
              </a:rPr>
              <a:t>Agenda</a:t>
            </a:r>
          </a:p>
        </p:txBody>
      </p:sp>
    </p:spTree>
  </p:cSld>
  <p:clrMapOvr>
    <a:masterClrMapping/>
  </p:clrMapOvr>
</p:sld>
</file>

<file path=ppt/slides/slide3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635199" cy="10287000"/>
            <a:chOff x="0" y="0"/>
            <a:chExt cx="430670" cy="2709333"/>
          </a:xfrm>
        </p:grpSpPr>
        <p:sp>
          <p:nvSpPr>
            <p:cNvPr name="Freeform 3" id="3"/>
            <p:cNvSpPr/>
            <p:nvPr/>
          </p:nvSpPr>
          <p:spPr>
            <a:xfrm flipH="false" flipV="false" rot="0">
              <a:off x="0" y="0"/>
              <a:ext cx="430670" cy="2709333"/>
            </a:xfrm>
            <a:custGeom>
              <a:avLst/>
              <a:gdLst/>
              <a:ahLst/>
              <a:cxnLst/>
              <a:rect r="r" b="b" t="t" l="l"/>
              <a:pathLst>
                <a:path h="2709333" w="430670">
                  <a:moveTo>
                    <a:pt x="0" y="0"/>
                  </a:moveTo>
                  <a:lnTo>
                    <a:pt x="430670" y="0"/>
                  </a:lnTo>
                  <a:lnTo>
                    <a:pt x="430670" y="2709333"/>
                  </a:lnTo>
                  <a:lnTo>
                    <a:pt x="0" y="2709333"/>
                  </a:lnTo>
                  <a:close/>
                </a:path>
              </a:pathLst>
            </a:custGeom>
            <a:solidFill>
              <a:srgbClr val="095D67"/>
            </a:solidFill>
          </p:spPr>
        </p:sp>
        <p:sp>
          <p:nvSpPr>
            <p:cNvPr name="TextBox 4" id="4"/>
            <p:cNvSpPr txBox="true"/>
            <p:nvPr/>
          </p:nvSpPr>
          <p:spPr>
            <a:xfrm>
              <a:off x="0" y="-85725"/>
              <a:ext cx="430670" cy="2795058"/>
            </a:xfrm>
            <a:prstGeom prst="rect">
              <a:avLst/>
            </a:prstGeom>
          </p:spPr>
          <p:txBody>
            <a:bodyPr anchor="ctr" rtlCol="false" tIns="50800" lIns="50800" bIns="50800" rIns="50800"/>
            <a:lstStyle/>
            <a:p>
              <a:pPr algn="ctr">
                <a:lnSpc>
                  <a:spcPts val="2923"/>
                </a:lnSpc>
              </a:pPr>
            </a:p>
          </p:txBody>
        </p:sp>
      </p:grpSp>
      <p:sp>
        <p:nvSpPr>
          <p:cNvPr name="TextBox 5" id="5"/>
          <p:cNvSpPr txBox="true"/>
          <p:nvPr/>
        </p:nvSpPr>
        <p:spPr>
          <a:xfrm rot="0">
            <a:off x="2665581" y="374693"/>
            <a:ext cx="12544132" cy="1078230"/>
          </a:xfrm>
          <a:prstGeom prst="rect">
            <a:avLst/>
          </a:prstGeom>
        </p:spPr>
        <p:txBody>
          <a:bodyPr anchor="t" rtlCol="false" tIns="0" lIns="0" bIns="0" rIns="0">
            <a:spAutoFit/>
          </a:bodyPr>
          <a:lstStyle/>
          <a:p>
            <a:pPr algn="l">
              <a:lnSpc>
                <a:spcPts val="8820"/>
              </a:lnSpc>
            </a:pPr>
            <a:r>
              <a:rPr lang="en-US" sz="6300" spc="585">
                <a:solidFill>
                  <a:srgbClr val="000000"/>
                </a:solidFill>
                <a:latin typeface="Anton"/>
                <a:ea typeface="Anton"/>
                <a:cs typeface="Anton"/>
                <a:sym typeface="Anton"/>
              </a:rPr>
              <a:t>Education Schedule </a:t>
            </a:r>
          </a:p>
        </p:txBody>
      </p:sp>
      <p:grpSp>
        <p:nvGrpSpPr>
          <p:cNvPr name="Group 6" id="6"/>
          <p:cNvGrpSpPr/>
          <p:nvPr/>
        </p:nvGrpSpPr>
        <p:grpSpPr>
          <a:xfrm rot="0">
            <a:off x="2665581" y="1858643"/>
            <a:ext cx="13044013" cy="3218182"/>
            <a:chOff x="0" y="0"/>
            <a:chExt cx="17392018" cy="4290910"/>
          </a:xfrm>
        </p:grpSpPr>
        <p:sp>
          <p:nvSpPr>
            <p:cNvPr name="TextBox 7" id="7"/>
            <p:cNvSpPr txBox="true"/>
            <p:nvPr/>
          </p:nvSpPr>
          <p:spPr>
            <a:xfrm rot="0">
              <a:off x="0" y="-85725"/>
              <a:ext cx="17175754" cy="890033"/>
            </a:xfrm>
            <a:prstGeom prst="rect">
              <a:avLst/>
            </a:prstGeom>
          </p:spPr>
          <p:txBody>
            <a:bodyPr anchor="t" rtlCol="false" tIns="0" lIns="0" bIns="0" rIns="0">
              <a:spAutoFit/>
            </a:bodyPr>
            <a:lstStyle/>
            <a:p>
              <a:pPr algn="l">
                <a:lnSpc>
                  <a:spcPts val="5599"/>
                </a:lnSpc>
              </a:pPr>
              <a:r>
                <a:rPr lang="en-US" sz="3999">
                  <a:solidFill>
                    <a:srgbClr val="00395B"/>
                  </a:solidFill>
                  <a:latin typeface="Bebas Neue"/>
                  <a:ea typeface="Bebas Neue"/>
                  <a:cs typeface="Bebas Neue"/>
                  <a:sym typeface="Bebas Neue"/>
                </a:rPr>
                <a:t>New to Island Health</a:t>
              </a:r>
            </a:p>
          </p:txBody>
        </p:sp>
        <p:sp>
          <p:nvSpPr>
            <p:cNvPr name="TextBox 8" id="8"/>
            <p:cNvSpPr txBox="true"/>
            <p:nvPr/>
          </p:nvSpPr>
          <p:spPr>
            <a:xfrm rot="0">
              <a:off x="885084" y="841057"/>
              <a:ext cx="16506934" cy="3449853"/>
            </a:xfrm>
            <a:prstGeom prst="rect">
              <a:avLst/>
            </a:prstGeom>
          </p:spPr>
          <p:txBody>
            <a:bodyPr anchor="t" rtlCol="false" tIns="0" lIns="0" bIns="0" rIns="0">
              <a:spAutoFit/>
            </a:bodyPr>
            <a:lstStyle/>
            <a:p>
              <a:pPr algn="l" marL="647694" indent="-323847" lvl="1">
                <a:lnSpc>
                  <a:spcPts val="5219"/>
                </a:lnSpc>
                <a:buFont typeface="Arial"/>
                <a:buChar char="•"/>
              </a:pPr>
              <a:r>
                <a:rPr lang="en-US" sz="2999">
                  <a:solidFill>
                    <a:srgbClr val="646D6E"/>
                  </a:solidFill>
                  <a:latin typeface="Calibri (MS)"/>
                  <a:ea typeface="Calibri (MS)"/>
                  <a:cs typeface="Calibri (MS)"/>
                  <a:sym typeface="Calibri (MS)"/>
                </a:rPr>
                <a:t>Welcome to Island Health</a:t>
              </a:r>
            </a:p>
            <a:p>
              <a:pPr algn="l" marL="647694" indent="-323847" lvl="1">
                <a:lnSpc>
                  <a:spcPts val="5219"/>
                </a:lnSpc>
                <a:buFont typeface="Arial"/>
                <a:buChar char="•"/>
              </a:pPr>
              <a:r>
                <a:rPr lang="en-US" sz="2999">
                  <a:solidFill>
                    <a:srgbClr val="646D6E"/>
                  </a:solidFill>
                  <a:latin typeface="Calibri (MS)"/>
                  <a:ea typeface="Calibri (MS)"/>
                  <a:cs typeface="Calibri (MS)"/>
                  <a:sym typeface="Calibri (MS)"/>
                </a:rPr>
                <a:t>Respectful Workplace</a:t>
              </a:r>
            </a:p>
            <a:p>
              <a:pPr algn="l" marL="647694" indent="-323847" lvl="1">
                <a:lnSpc>
                  <a:spcPts val="5219"/>
                </a:lnSpc>
                <a:buFont typeface="Arial"/>
                <a:buChar char="•"/>
              </a:pPr>
              <a:r>
                <a:rPr lang="en-US" sz="2999">
                  <a:solidFill>
                    <a:srgbClr val="646D6E"/>
                  </a:solidFill>
                  <a:latin typeface="Calibri (MS)"/>
                  <a:ea typeface="Calibri (MS)"/>
                  <a:cs typeface="Calibri (MS)"/>
                  <a:sym typeface="Calibri (MS)"/>
                </a:rPr>
                <a:t>Violence Prevention (online)</a:t>
              </a:r>
            </a:p>
            <a:p>
              <a:pPr algn="l" marL="647694" indent="-323847" lvl="1">
                <a:lnSpc>
                  <a:spcPts val="5219"/>
                </a:lnSpc>
                <a:buFont typeface="Arial"/>
                <a:buChar char="•"/>
              </a:pPr>
              <a:r>
                <a:rPr lang="en-US" sz="2999">
                  <a:solidFill>
                    <a:srgbClr val="646D6E"/>
                  </a:solidFill>
                  <a:latin typeface="Calibri (MS)"/>
                  <a:ea typeface="Calibri (MS)"/>
                  <a:cs typeface="Calibri (MS)"/>
                  <a:sym typeface="Calibri (MS)"/>
                </a:rPr>
                <a:t>Violence Prevention (classroom part ii)</a:t>
              </a:r>
            </a:p>
          </p:txBody>
        </p:sp>
      </p:grpSp>
      <p:grpSp>
        <p:nvGrpSpPr>
          <p:cNvPr name="Group 9" id="9"/>
          <p:cNvGrpSpPr/>
          <p:nvPr/>
        </p:nvGrpSpPr>
        <p:grpSpPr>
          <a:xfrm rot="0">
            <a:off x="2665581" y="5609374"/>
            <a:ext cx="13044013" cy="1250417"/>
            <a:chOff x="0" y="0"/>
            <a:chExt cx="17392018" cy="1667223"/>
          </a:xfrm>
        </p:grpSpPr>
        <p:sp>
          <p:nvSpPr>
            <p:cNvPr name="TextBox 10" id="10"/>
            <p:cNvSpPr txBox="true"/>
            <p:nvPr/>
          </p:nvSpPr>
          <p:spPr>
            <a:xfrm rot="0">
              <a:off x="0" y="-85725"/>
              <a:ext cx="17175754" cy="890059"/>
            </a:xfrm>
            <a:prstGeom prst="rect">
              <a:avLst/>
            </a:prstGeom>
          </p:spPr>
          <p:txBody>
            <a:bodyPr anchor="t" rtlCol="false" tIns="0" lIns="0" bIns="0" rIns="0">
              <a:spAutoFit/>
            </a:bodyPr>
            <a:lstStyle/>
            <a:p>
              <a:pPr algn="l">
                <a:lnSpc>
                  <a:spcPts val="5599"/>
                </a:lnSpc>
              </a:pPr>
              <a:r>
                <a:rPr lang="en-US" sz="3999">
                  <a:solidFill>
                    <a:srgbClr val="00395B"/>
                  </a:solidFill>
                  <a:latin typeface="Bebas Neue"/>
                  <a:ea typeface="Bebas Neue"/>
                  <a:cs typeface="Bebas Neue"/>
                  <a:sym typeface="Bebas Neue"/>
                </a:rPr>
                <a:t>Professional Skills</a:t>
              </a:r>
            </a:p>
          </p:txBody>
        </p:sp>
        <p:sp>
          <p:nvSpPr>
            <p:cNvPr name="TextBox 11" id="11"/>
            <p:cNvSpPr txBox="true"/>
            <p:nvPr/>
          </p:nvSpPr>
          <p:spPr>
            <a:xfrm rot="0">
              <a:off x="885084" y="717258"/>
              <a:ext cx="16506934" cy="949965"/>
            </a:xfrm>
            <a:prstGeom prst="rect">
              <a:avLst/>
            </a:prstGeom>
          </p:spPr>
          <p:txBody>
            <a:bodyPr anchor="t" rtlCol="false" tIns="0" lIns="0" bIns="0" rIns="0">
              <a:spAutoFit/>
            </a:bodyPr>
            <a:lstStyle/>
            <a:p>
              <a:pPr algn="l" marL="647694" indent="-323847" lvl="1">
                <a:lnSpc>
                  <a:spcPts val="6539"/>
                </a:lnSpc>
                <a:buFont typeface="Arial"/>
                <a:buChar char="•"/>
              </a:pPr>
              <a:r>
                <a:rPr lang="en-US" sz="2999">
                  <a:solidFill>
                    <a:srgbClr val="646D6E"/>
                  </a:solidFill>
                  <a:latin typeface="Calibri (MS)"/>
                  <a:ea typeface="Calibri (MS)"/>
                  <a:cs typeface="Calibri (MS)"/>
                  <a:sym typeface="Calibri (MS)"/>
                </a:rPr>
                <a:t>Communicating Unexpected Outcomes</a:t>
              </a:r>
            </a:p>
          </p:txBody>
        </p:sp>
      </p:grpSp>
      <p:grpSp>
        <p:nvGrpSpPr>
          <p:cNvPr name="Group 12" id="12"/>
          <p:cNvGrpSpPr/>
          <p:nvPr/>
        </p:nvGrpSpPr>
        <p:grpSpPr>
          <a:xfrm rot="0">
            <a:off x="2665581" y="7393191"/>
            <a:ext cx="13044013" cy="2561056"/>
            <a:chOff x="0" y="0"/>
            <a:chExt cx="17392018" cy="3414741"/>
          </a:xfrm>
        </p:grpSpPr>
        <p:sp>
          <p:nvSpPr>
            <p:cNvPr name="TextBox 13" id="13"/>
            <p:cNvSpPr txBox="true"/>
            <p:nvPr/>
          </p:nvSpPr>
          <p:spPr>
            <a:xfrm rot="0">
              <a:off x="0" y="-85725"/>
              <a:ext cx="17175754" cy="890059"/>
            </a:xfrm>
            <a:prstGeom prst="rect">
              <a:avLst/>
            </a:prstGeom>
          </p:spPr>
          <p:txBody>
            <a:bodyPr anchor="t" rtlCol="false" tIns="0" lIns="0" bIns="0" rIns="0">
              <a:spAutoFit/>
            </a:bodyPr>
            <a:lstStyle/>
            <a:p>
              <a:pPr algn="l">
                <a:lnSpc>
                  <a:spcPts val="5599"/>
                </a:lnSpc>
              </a:pPr>
              <a:r>
                <a:rPr lang="en-US" sz="3999">
                  <a:solidFill>
                    <a:srgbClr val="00395B"/>
                  </a:solidFill>
                  <a:latin typeface="Bebas Neue"/>
                  <a:ea typeface="Bebas Neue"/>
                  <a:cs typeface="Bebas Neue"/>
                  <a:sym typeface="Bebas Neue"/>
                </a:rPr>
                <a:t>Cultural Safety and Humility</a:t>
              </a:r>
            </a:p>
          </p:txBody>
        </p:sp>
        <p:sp>
          <p:nvSpPr>
            <p:cNvPr name="TextBox 14" id="14"/>
            <p:cNvSpPr txBox="true"/>
            <p:nvPr/>
          </p:nvSpPr>
          <p:spPr>
            <a:xfrm rot="0">
              <a:off x="885084" y="841083"/>
              <a:ext cx="16506934" cy="2573658"/>
            </a:xfrm>
            <a:prstGeom prst="rect">
              <a:avLst/>
            </a:prstGeom>
          </p:spPr>
          <p:txBody>
            <a:bodyPr anchor="t" rtlCol="false" tIns="0" lIns="0" bIns="0" rIns="0">
              <a:spAutoFit/>
            </a:bodyPr>
            <a:lstStyle/>
            <a:p>
              <a:pPr algn="l" marL="647694" indent="-323847" lvl="1">
                <a:lnSpc>
                  <a:spcPts val="5219"/>
                </a:lnSpc>
                <a:buFont typeface="Arial"/>
                <a:buChar char="•"/>
              </a:pPr>
              <a:r>
                <a:rPr lang="en-US" sz="2999">
                  <a:solidFill>
                    <a:srgbClr val="646D6E"/>
                  </a:solidFill>
                  <a:latin typeface="Calibri (MS)"/>
                  <a:ea typeface="Calibri (MS)"/>
                  <a:cs typeface="Calibri (MS)"/>
                  <a:sym typeface="Calibri (MS)"/>
                </a:rPr>
                <a:t>Phase 1: Awareness</a:t>
              </a:r>
            </a:p>
            <a:p>
              <a:pPr algn="l" marL="647694" indent="-323847" lvl="1">
                <a:lnSpc>
                  <a:spcPts val="5219"/>
                </a:lnSpc>
                <a:buFont typeface="Arial"/>
                <a:buChar char="•"/>
              </a:pPr>
              <a:r>
                <a:rPr lang="en-US" sz="2999">
                  <a:solidFill>
                    <a:srgbClr val="646D6E"/>
                  </a:solidFill>
                  <a:latin typeface="Calibri (MS)"/>
                  <a:ea typeface="Calibri (MS)"/>
                  <a:cs typeface="Calibri (MS)"/>
                  <a:sym typeface="Calibri (MS)"/>
                </a:rPr>
                <a:t>Phase 2: Consolidation</a:t>
              </a:r>
            </a:p>
            <a:p>
              <a:pPr algn="l" marL="647694" indent="-323847" lvl="1">
                <a:lnSpc>
                  <a:spcPts val="5219"/>
                </a:lnSpc>
                <a:buFont typeface="Arial"/>
                <a:buChar char="•"/>
              </a:pPr>
              <a:r>
                <a:rPr lang="en-US" sz="2999">
                  <a:solidFill>
                    <a:srgbClr val="646D6E"/>
                  </a:solidFill>
                  <a:latin typeface="Calibri (MS)"/>
                  <a:ea typeface="Calibri (MS)"/>
                  <a:cs typeface="Calibri (MS)"/>
                  <a:sym typeface="Calibri (MS)"/>
                </a:rPr>
                <a:t>Phase 3: Local Learning</a:t>
              </a:r>
            </a:p>
          </p:txBody>
        </p:sp>
      </p:grpSp>
    </p:spTree>
  </p:cSld>
  <p:clrMapOvr>
    <a:masterClrMapping/>
  </p:clrMapOvr>
</p:sld>
</file>

<file path=ppt/slides/slide3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635199" cy="10287000"/>
            <a:chOff x="0" y="0"/>
            <a:chExt cx="430670" cy="2709333"/>
          </a:xfrm>
        </p:grpSpPr>
        <p:sp>
          <p:nvSpPr>
            <p:cNvPr name="Freeform 3" id="3"/>
            <p:cNvSpPr/>
            <p:nvPr/>
          </p:nvSpPr>
          <p:spPr>
            <a:xfrm flipH="false" flipV="false" rot="0">
              <a:off x="0" y="0"/>
              <a:ext cx="430670" cy="2709333"/>
            </a:xfrm>
            <a:custGeom>
              <a:avLst/>
              <a:gdLst/>
              <a:ahLst/>
              <a:cxnLst/>
              <a:rect r="r" b="b" t="t" l="l"/>
              <a:pathLst>
                <a:path h="2709333" w="430670">
                  <a:moveTo>
                    <a:pt x="0" y="0"/>
                  </a:moveTo>
                  <a:lnTo>
                    <a:pt x="430670" y="0"/>
                  </a:lnTo>
                  <a:lnTo>
                    <a:pt x="430670" y="2709333"/>
                  </a:lnTo>
                  <a:lnTo>
                    <a:pt x="0" y="2709333"/>
                  </a:lnTo>
                  <a:close/>
                </a:path>
              </a:pathLst>
            </a:custGeom>
            <a:solidFill>
              <a:srgbClr val="095D67"/>
            </a:solidFill>
          </p:spPr>
        </p:sp>
        <p:sp>
          <p:nvSpPr>
            <p:cNvPr name="TextBox 4" id="4"/>
            <p:cNvSpPr txBox="true"/>
            <p:nvPr/>
          </p:nvSpPr>
          <p:spPr>
            <a:xfrm>
              <a:off x="0" y="-85725"/>
              <a:ext cx="430670" cy="2795058"/>
            </a:xfrm>
            <a:prstGeom prst="rect">
              <a:avLst/>
            </a:prstGeom>
          </p:spPr>
          <p:txBody>
            <a:bodyPr anchor="ctr" rtlCol="false" tIns="50800" lIns="50800" bIns="50800" rIns="50800"/>
            <a:lstStyle/>
            <a:p>
              <a:pPr algn="ctr">
                <a:lnSpc>
                  <a:spcPts val="2923"/>
                </a:lnSpc>
              </a:pPr>
            </a:p>
          </p:txBody>
        </p:sp>
      </p:grpSp>
      <p:sp>
        <p:nvSpPr>
          <p:cNvPr name="TextBox 5" id="5"/>
          <p:cNvSpPr txBox="true"/>
          <p:nvPr/>
        </p:nvSpPr>
        <p:spPr>
          <a:xfrm rot="0">
            <a:off x="2665581" y="374693"/>
            <a:ext cx="12544132" cy="1078230"/>
          </a:xfrm>
          <a:prstGeom prst="rect">
            <a:avLst/>
          </a:prstGeom>
        </p:spPr>
        <p:txBody>
          <a:bodyPr anchor="t" rtlCol="false" tIns="0" lIns="0" bIns="0" rIns="0">
            <a:spAutoFit/>
          </a:bodyPr>
          <a:lstStyle/>
          <a:p>
            <a:pPr algn="l">
              <a:lnSpc>
                <a:spcPts val="8820"/>
              </a:lnSpc>
            </a:pPr>
            <a:r>
              <a:rPr lang="en-US" sz="6300" spc="585">
                <a:solidFill>
                  <a:srgbClr val="000000"/>
                </a:solidFill>
                <a:latin typeface="Anton"/>
                <a:ea typeface="Anton"/>
                <a:cs typeface="Anton"/>
                <a:sym typeface="Anton"/>
              </a:rPr>
              <a:t>Education Schedule Cont’d </a:t>
            </a:r>
          </a:p>
        </p:txBody>
      </p:sp>
      <p:grpSp>
        <p:nvGrpSpPr>
          <p:cNvPr name="Group 6" id="6"/>
          <p:cNvGrpSpPr/>
          <p:nvPr/>
        </p:nvGrpSpPr>
        <p:grpSpPr>
          <a:xfrm rot="0">
            <a:off x="2665581" y="2314521"/>
            <a:ext cx="13044013" cy="6504406"/>
            <a:chOff x="0" y="0"/>
            <a:chExt cx="17392018" cy="8672541"/>
          </a:xfrm>
        </p:grpSpPr>
        <p:sp>
          <p:nvSpPr>
            <p:cNvPr name="TextBox 7" id="7"/>
            <p:cNvSpPr txBox="true"/>
            <p:nvPr/>
          </p:nvSpPr>
          <p:spPr>
            <a:xfrm rot="0">
              <a:off x="0" y="-85725"/>
              <a:ext cx="17175754" cy="890059"/>
            </a:xfrm>
            <a:prstGeom prst="rect">
              <a:avLst/>
            </a:prstGeom>
          </p:spPr>
          <p:txBody>
            <a:bodyPr anchor="t" rtlCol="false" tIns="0" lIns="0" bIns="0" rIns="0">
              <a:spAutoFit/>
            </a:bodyPr>
            <a:lstStyle/>
            <a:p>
              <a:pPr algn="l">
                <a:lnSpc>
                  <a:spcPts val="5599"/>
                </a:lnSpc>
              </a:pPr>
              <a:r>
                <a:rPr lang="en-US" sz="3999">
                  <a:solidFill>
                    <a:srgbClr val="00395B"/>
                  </a:solidFill>
                  <a:latin typeface="Bebas Neue"/>
                  <a:ea typeface="Bebas Neue"/>
                  <a:cs typeface="Bebas Neue"/>
                  <a:sym typeface="Bebas Neue"/>
                </a:rPr>
                <a:t>Safe Practice</a:t>
              </a:r>
            </a:p>
          </p:txBody>
        </p:sp>
        <p:sp>
          <p:nvSpPr>
            <p:cNvPr name="TextBox 8" id="8"/>
            <p:cNvSpPr txBox="true"/>
            <p:nvPr/>
          </p:nvSpPr>
          <p:spPr>
            <a:xfrm rot="0">
              <a:off x="885084" y="841083"/>
              <a:ext cx="16506934" cy="7831458"/>
            </a:xfrm>
            <a:prstGeom prst="rect">
              <a:avLst/>
            </a:prstGeom>
          </p:spPr>
          <p:txBody>
            <a:bodyPr anchor="t" rtlCol="false" tIns="0" lIns="0" bIns="0" rIns="0">
              <a:spAutoFit/>
            </a:bodyPr>
            <a:lstStyle/>
            <a:p>
              <a:pPr algn="l" marL="647694" indent="-323847" lvl="1">
                <a:lnSpc>
                  <a:spcPts val="5219"/>
                </a:lnSpc>
                <a:buFont typeface="Arial"/>
                <a:buChar char="•"/>
              </a:pPr>
              <a:r>
                <a:rPr lang="en-US" sz="2999">
                  <a:solidFill>
                    <a:srgbClr val="646D6E"/>
                  </a:solidFill>
                  <a:latin typeface="Calibri (MS)"/>
                  <a:ea typeface="Calibri (MS)"/>
                  <a:cs typeface="Calibri (MS)"/>
                  <a:sym typeface="Calibri (MS)"/>
                </a:rPr>
                <a:t>Safe Medication Order Writing</a:t>
              </a:r>
            </a:p>
            <a:p>
              <a:pPr algn="l" marL="647694" indent="-323847" lvl="1">
                <a:lnSpc>
                  <a:spcPts val="5219"/>
                </a:lnSpc>
                <a:buFont typeface="Arial"/>
                <a:buChar char="•"/>
              </a:pPr>
              <a:r>
                <a:rPr lang="en-US" sz="2999">
                  <a:solidFill>
                    <a:srgbClr val="646D6E"/>
                  </a:solidFill>
                  <a:latin typeface="Calibri (MS)"/>
                  <a:ea typeface="Calibri (MS)"/>
                  <a:cs typeface="Calibri (MS)"/>
                  <a:sym typeface="Calibri (MS)"/>
                </a:rPr>
                <a:t>Infection Control (30m)</a:t>
              </a:r>
            </a:p>
            <a:p>
              <a:pPr algn="l" marL="647694" indent="-323847" lvl="1">
                <a:lnSpc>
                  <a:spcPts val="5219"/>
                </a:lnSpc>
                <a:buFont typeface="Arial"/>
                <a:buChar char="•"/>
              </a:pPr>
              <a:r>
                <a:rPr lang="en-US" sz="2999">
                  <a:solidFill>
                    <a:srgbClr val="646D6E"/>
                  </a:solidFill>
                  <a:latin typeface="Calibri (MS)"/>
                  <a:ea typeface="Calibri (MS)"/>
                  <a:cs typeface="Calibri (MS)"/>
                  <a:sym typeface="Calibri (MS)"/>
                </a:rPr>
                <a:t>Infection Control (1hr)</a:t>
              </a:r>
            </a:p>
            <a:p>
              <a:pPr algn="l" marL="647694" indent="-323847" lvl="1">
                <a:lnSpc>
                  <a:spcPts val="5219"/>
                </a:lnSpc>
                <a:buFont typeface="Arial"/>
                <a:buChar char="•"/>
              </a:pPr>
              <a:r>
                <a:rPr lang="en-US" sz="2999">
                  <a:solidFill>
                    <a:srgbClr val="646D6E"/>
                  </a:solidFill>
                  <a:latin typeface="Calibri (MS)"/>
                  <a:ea typeface="Calibri (MS)"/>
                  <a:cs typeface="Calibri (MS)"/>
                  <a:sym typeface="Calibri (MS)"/>
                </a:rPr>
                <a:t>Mental Health Act</a:t>
              </a:r>
            </a:p>
            <a:p>
              <a:pPr algn="l" marL="647694" indent="-323847" lvl="1">
                <a:lnSpc>
                  <a:spcPts val="5219"/>
                </a:lnSpc>
                <a:buFont typeface="Arial"/>
                <a:buChar char="•"/>
              </a:pPr>
              <a:r>
                <a:rPr lang="en-US" sz="2999">
                  <a:solidFill>
                    <a:srgbClr val="646D6E"/>
                  </a:solidFill>
                  <a:latin typeface="Calibri (MS)"/>
                  <a:ea typeface="Calibri (MS)"/>
                  <a:cs typeface="Calibri (MS)"/>
                  <a:sym typeface="Calibri (MS)"/>
                </a:rPr>
                <a:t>Medication Reconciliation</a:t>
              </a:r>
            </a:p>
            <a:p>
              <a:pPr algn="l" marL="647694" indent="-323847" lvl="1">
                <a:lnSpc>
                  <a:spcPts val="5219"/>
                </a:lnSpc>
                <a:buFont typeface="Arial"/>
                <a:buChar char="•"/>
              </a:pPr>
              <a:r>
                <a:rPr lang="en-US" sz="2999">
                  <a:solidFill>
                    <a:srgbClr val="646D6E"/>
                  </a:solidFill>
                  <a:latin typeface="Calibri (MS)"/>
                  <a:ea typeface="Calibri (MS)"/>
                  <a:cs typeface="Calibri (MS)"/>
                  <a:sym typeface="Calibri (MS)"/>
                </a:rPr>
                <a:t>Best Possible Medication History</a:t>
              </a:r>
            </a:p>
            <a:p>
              <a:pPr algn="l" marL="647694" indent="-323847" lvl="1">
                <a:lnSpc>
                  <a:spcPts val="5219"/>
                </a:lnSpc>
                <a:buFont typeface="Arial"/>
                <a:buChar char="•"/>
              </a:pPr>
              <a:r>
                <a:rPr lang="en-US" sz="2999">
                  <a:solidFill>
                    <a:srgbClr val="646D6E"/>
                  </a:solidFill>
                  <a:latin typeface="Calibri (MS)"/>
                  <a:ea typeface="Calibri (MS)"/>
                  <a:cs typeface="Calibri (MS)"/>
                  <a:sym typeface="Calibri (MS)"/>
                </a:rPr>
                <a:t>Patient Safety</a:t>
              </a:r>
            </a:p>
            <a:p>
              <a:pPr algn="l" marL="647694" indent="-323847" lvl="1">
                <a:lnSpc>
                  <a:spcPts val="5219"/>
                </a:lnSpc>
                <a:buFont typeface="Arial"/>
                <a:buChar char="•"/>
              </a:pPr>
              <a:r>
                <a:rPr lang="en-US" sz="2999">
                  <a:solidFill>
                    <a:srgbClr val="646D6E"/>
                  </a:solidFill>
                  <a:latin typeface="Calibri (MS)"/>
                  <a:ea typeface="Calibri (MS)"/>
                  <a:cs typeface="Calibri (MS)"/>
                  <a:sym typeface="Calibri (MS)"/>
                </a:rPr>
                <a:t>Confidential Information Management</a:t>
              </a:r>
            </a:p>
            <a:p>
              <a:pPr algn="l" marL="647694" indent="-323847" lvl="1">
                <a:lnSpc>
                  <a:spcPts val="5219"/>
                </a:lnSpc>
                <a:buFont typeface="Arial"/>
                <a:buChar char="•"/>
              </a:pPr>
              <a:r>
                <a:rPr lang="en-US" sz="2999">
                  <a:solidFill>
                    <a:srgbClr val="646D6E"/>
                  </a:solidFill>
                  <a:latin typeface="Calibri (MS)"/>
                  <a:ea typeface="Calibri (MS)"/>
                  <a:cs typeface="Calibri (MS)"/>
                  <a:sym typeface="Calibri (MS)"/>
                </a:rPr>
                <a:t>Best Practices in Patient-Centered Clinical Documentation</a:t>
              </a:r>
            </a:p>
          </p:txBody>
        </p:sp>
      </p:gr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635199" cy="10287000"/>
            <a:chOff x="0" y="0"/>
            <a:chExt cx="430670" cy="2709333"/>
          </a:xfrm>
        </p:grpSpPr>
        <p:sp>
          <p:nvSpPr>
            <p:cNvPr name="Freeform 3" id="3"/>
            <p:cNvSpPr/>
            <p:nvPr/>
          </p:nvSpPr>
          <p:spPr>
            <a:xfrm flipH="false" flipV="false" rot="0">
              <a:off x="0" y="0"/>
              <a:ext cx="430670" cy="2709333"/>
            </a:xfrm>
            <a:custGeom>
              <a:avLst/>
              <a:gdLst/>
              <a:ahLst/>
              <a:cxnLst/>
              <a:rect r="r" b="b" t="t" l="l"/>
              <a:pathLst>
                <a:path h="2709333" w="430670">
                  <a:moveTo>
                    <a:pt x="0" y="0"/>
                  </a:moveTo>
                  <a:lnTo>
                    <a:pt x="430670" y="0"/>
                  </a:lnTo>
                  <a:lnTo>
                    <a:pt x="430670" y="2709333"/>
                  </a:lnTo>
                  <a:lnTo>
                    <a:pt x="0" y="2709333"/>
                  </a:lnTo>
                  <a:close/>
                </a:path>
              </a:pathLst>
            </a:custGeom>
            <a:solidFill>
              <a:srgbClr val="095D67"/>
            </a:solidFill>
          </p:spPr>
        </p:sp>
        <p:sp>
          <p:nvSpPr>
            <p:cNvPr name="TextBox 4" id="4"/>
            <p:cNvSpPr txBox="true"/>
            <p:nvPr/>
          </p:nvSpPr>
          <p:spPr>
            <a:xfrm>
              <a:off x="0" y="-85725"/>
              <a:ext cx="430670" cy="2795058"/>
            </a:xfrm>
            <a:prstGeom prst="rect">
              <a:avLst/>
            </a:prstGeom>
          </p:spPr>
          <p:txBody>
            <a:bodyPr anchor="ctr" rtlCol="false" tIns="50800" lIns="50800" bIns="50800" rIns="50800"/>
            <a:lstStyle/>
            <a:p>
              <a:pPr algn="ctr">
                <a:lnSpc>
                  <a:spcPts val="2923"/>
                </a:lnSpc>
              </a:pPr>
            </a:p>
          </p:txBody>
        </p:sp>
      </p:grpSp>
      <p:sp>
        <p:nvSpPr>
          <p:cNvPr name="TextBox 5" id="5"/>
          <p:cNvSpPr txBox="true"/>
          <p:nvPr/>
        </p:nvSpPr>
        <p:spPr>
          <a:xfrm rot="0">
            <a:off x="2035940" y="427653"/>
            <a:ext cx="15809020" cy="1078269"/>
          </a:xfrm>
          <a:prstGeom prst="rect">
            <a:avLst/>
          </a:prstGeom>
        </p:spPr>
        <p:txBody>
          <a:bodyPr anchor="t" rtlCol="false" tIns="0" lIns="0" bIns="0" rIns="0">
            <a:spAutoFit/>
          </a:bodyPr>
          <a:lstStyle/>
          <a:p>
            <a:pPr algn="l">
              <a:lnSpc>
                <a:spcPts val="8820"/>
              </a:lnSpc>
            </a:pPr>
            <a:r>
              <a:rPr lang="en-US" sz="6300" spc="585">
                <a:solidFill>
                  <a:srgbClr val="000000"/>
                </a:solidFill>
                <a:latin typeface="Anton"/>
                <a:ea typeface="Anton"/>
                <a:cs typeface="Anton"/>
                <a:sym typeface="Anton"/>
              </a:rPr>
              <a:t>Cultural Safety and Indigenous Training</a:t>
            </a:r>
          </a:p>
        </p:txBody>
      </p:sp>
      <p:sp>
        <p:nvSpPr>
          <p:cNvPr name="TextBox 6" id="6"/>
          <p:cNvSpPr txBox="true"/>
          <p:nvPr/>
        </p:nvSpPr>
        <p:spPr>
          <a:xfrm rot="0">
            <a:off x="2035940" y="1725551"/>
            <a:ext cx="15303818" cy="1393786"/>
          </a:xfrm>
          <a:prstGeom prst="rect">
            <a:avLst/>
          </a:prstGeom>
        </p:spPr>
        <p:txBody>
          <a:bodyPr anchor="t" rtlCol="false" tIns="0" lIns="0" bIns="0" rIns="0">
            <a:spAutoFit/>
          </a:bodyPr>
          <a:lstStyle/>
          <a:p>
            <a:pPr algn="l">
              <a:lnSpc>
                <a:spcPts val="5599"/>
              </a:lnSpc>
            </a:pPr>
            <a:r>
              <a:rPr lang="en-US" sz="3999">
                <a:solidFill>
                  <a:srgbClr val="00395B"/>
                </a:solidFill>
                <a:latin typeface="Bebas Neue"/>
                <a:ea typeface="Bebas Neue"/>
                <a:cs typeface="Bebas Neue"/>
                <a:sym typeface="Bebas Neue"/>
              </a:rPr>
              <a:t>Training Opportunity</a:t>
            </a:r>
          </a:p>
          <a:p>
            <a:pPr algn="l">
              <a:lnSpc>
                <a:spcPts val="5599"/>
              </a:lnSpc>
            </a:pPr>
          </a:p>
        </p:txBody>
      </p:sp>
      <p:sp>
        <p:nvSpPr>
          <p:cNvPr name="TextBox 7" id="7"/>
          <p:cNvSpPr txBox="true"/>
          <p:nvPr/>
        </p:nvSpPr>
        <p:spPr>
          <a:xfrm rot="0">
            <a:off x="2035940" y="2699028"/>
            <a:ext cx="15223360" cy="7600656"/>
          </a:xfrm>
          <a:prstGeom prst="rect">
            <a:avLst/>
          </a:prstGeom>
        </p:spPr>
        <p:txBody>
          <a:bodyPr anchor="t" rtlCol="false" tIns="0" lIns="0" bIns="0" rIns="0">
            <a:spAutoFit/>
          </a:bodyPr>
          <a:lstStyle/>
          <a:p>
            <a:pPr algn="l">
              <a:lnSpc>
                <a:spcPts val="4499"/>
              </a:lnSpc>
            </a:pPr>
            <a:r>
              <a:rPr lang="en-US" sz="2999" b="true">
                <a:solidFill>
                  <a:srgbClr val="646D6E"/>
                </a:solidFill>
                <a:latin typeface="Calibri (MS) Bold"/>
                <a:ea typeface="Calibri (MS) Bold"/>
                <a:cs typeface="Calibri (MS) Bold"/>
                <a:sym typeface="Calibri (MS) Bold"/>
              </a:rPr>
              <a:t>San’yas Core Health or Core Mental Health</a:t>
            </a:r>
          </a:p>
          <a:p>
            <a:pPr algn="l">
              <a:lnSpc>
                <a:spcPts val="4499"/>
              </a:lnSpc>
            </a:pPr>
            <a:r>
              <a:rPr lang="en-US" sz="2999">
                <a:solidFill>
                  <a:srgbClr val="646D6E"/>
                </a:solidFill>
                <a:latin typeface="Calibri (MS)"/>
                <a:ea typeface="Calibri (MS)"/>
                <a:cs typeface="Calibri (MS)"/>
                <a:sym typeface="Calibri (MS)"/>
              </a:rPr>
              <a:t>San'yas is a</a:t>
            </a:r>
            <a:r>
              <a:rPr lang="en-US" sz="2999">
                <a:solidFill>
                  <a:srgbClr val="646D6E"/>
                </a:solidFill>
                <a:latin typeface="Calibri (MS)"/>
                <a:ea typeface="Calibri (MS)"/>
                <a:cs typeface="Calibri (MS)"/>
                <a:sym typeface="Calibri (MS)"/>
              </a:rPr>
              <a:t> facilitated online training program that introduces participants to key aspects of Indigenous cultural safety and the importance of addressing Indigenous-specific racism. ​Recommended to all medical staff.</a:t>
            </a:r>
          </a:p>
          <a:p>
            <a:pPr algn="l">
              <a:lnSpc>
                <a:spcPts val="2100"/>
              </a:lnSpc>
            </a:pPr>
          </a:p>
          <a:p>
            <a:pPr algn="l">
              <a:lnSpc>
                <a:spcPts val="4499"/>
              </a:lnSpc>
            </a:pPr>
            <a:r>
              <a:rPr lang="en-US" sz="2999" b="true">
                <a:solidFill>
                  <a:srgbClr val="646D6E"/>
                </a:solidFill>
                <a:latin typeface="Calibri (MS) Bold"/>
                <a:ea typeface="Calibri (MS) Bold"/>
                <a:cs typeface="Calibri (MS) Bold"/>
                <a:sym typeface="Calibri (MS) Bold"/>
              </a:rPr>
              <a:t>Bystander To Ally - </a:t>
            </a:r>
            <a:r>
              <a:rPr lang="en-US" b="true" sz="2999" u="sng">
                <a:solidFill>
                  <a:srgbClr val="646D6E"/>
                </a:solidFill>
                <a:latin typeface="Calibri (MS) Bold"/>
                <a:ea typeface="Calibri (MS) Bold"/>
                <a:cs typeface="Calibri (MS) Bold"/>
                <a:sym typeface="Calibri (MS) Bold"/>
                <a:hlinkClick r:id="rId3" tooltip="https://sanyas.ca/courses/british-columbia/core-ics-health"/>
              </a:rPr>
              <a:t>Core Health</a:t>
            </a:r>
            <a:r>
              <a:rPr lang="en-US" sz="2999" b="true">
                <a:solidFill>
                  <a:srgbClr val="646D6E"/>
                </a:solidFill>
                <a:latin typeface="Calibri (MS) Bold"/>
                <a:ea typeface="Calibri (MS) Bold"/>
                <a:cs typeface="Calibri (MS) Bold"/>
                <a:sym typeface="Calibri (MS) Bold"/>
              </a:rPr>
              <a:t> or </a:t>
            </a:r>
            <a:r>
              <a:rPr lang="en-US" b="true" sz="2999" u="sng">
                <a:solidFill>
                  <a:srgbClr val="646D6E"/>
                </a:solidFill>
                <a:latin typeface="Calibri (MS) Bold"/>
                <a:ea typeface="Calibri (MS) Bold"/>
                <a:cs typeface="Calibri (MS) Bold"/>
                <a:sym typeface="Calibri (MS) Bold"/>
                <a:hlinkClick r:id="rId4" tooltip="https://sanyas.ca/courses/british-columbia/core-ics-mental-health"/>
              </a:rPr>
              <a:t>Core Mental Health</a:t>
            </a:r>
            <a:r>
              <a:rPr lang="en-US" sz="2999" u="sng">
                <a:solidFill>
                  <a:srgbClr val="646D6E"/>
                </a:solidFill>
                <a:latin typeface="Calibri (MS)"/>
                <a:ea typeface="Calibri (MS)"/>
                <a:cs typeface="Calibri (MS)"/>
                <a:sym typeface="Calibri (MS)"/>
                <a:hlinkClick r:id="rId5" tooltip="https://sanyas.ca/courses/british-columbia/core-ics-mental-health"/>
              </a:rPr>
              <a:t>​</a:t>
            </a:r>
            <a:r>
              <a:rPr lang="en-US" sz="2999">
                <a:solidFill>
                  <a:srgbClr val="646D6E"/>
                </a:solidFill>
                <a:latin typeface="Calibri (MS)"/>
                <a:ea typeface="Calibri (MS)"/>
                <a:cs typeface="Calibri (MS)"/>
                <a:sym typeface="Calibri (MS)"/>
              </a:rPr>
              <a:t> course is a pr</a:t>
            </a:r>
            <a:r>
              <a:rPr lang="en-US" sz="2999" u="none">
                <a:solidFill>
                  <a:srgbClr val="646D6E"/>
                </a:solidFill>
                <a:latin typeface="Calibri (MS)"/>
                <a:ea typeface="Calibri (MS)"/>
                <a:cs typeface="Calibri (MS)"/>
                <a:sym typeface="Calibri (MS)"/>
              </a:rPr>
              <a:t>e</a:t>
            </a:r>
            <a:r>
              <a:rPr lang="en-US" sz="2999">
                <a:solidFill>
                  <a:srgbClr val="646D6E"/>
                </a:solidFill>
                <a:latin typeface="Calibri (MS)"/>
                <a:ea typeface="Calibri (MS)"/>
                <a:cs typeface="Calibri (MS)"/>
                <a:sym typeface="Calibri (MS)"/>
              </a:rPr>
              <a:t>-</a:t>
            </a:r>
            <a:r>
              <a:rPr lang="en-US" sz="2999" u="none">
                <a:solidFill>
                  <a:srgbClr val="646D6E"/>
                </a:solidFill>
                <a:latin typeface="Calibri (MS)"/>
                <a:ea typeface="Calibri (MS)"/>
                <a:cs typeface="Calibri (MS)"/>
                <a:sym typeface="Calibri (MS)"/>
              </a:rPr>
              <a:t>re</a:t>
            </a:r>
            <a:r>
              <a:rPr lang="en-US" sz="2999">
                <a:solidFill>
                  <a:srgbClr val="646D6E"/>
                </a:solidFill>
                <a:latin typeface="Calibri (MS)"/>
                <a:ea typeface="Calibri (MS)"/>
                <a:cs typeface="Calibri (MS)"/>
                <a:sym typeface="Calibri (MS)"/>
              </a:rPr>
              <a:t>quisite</a:t>
            </a:r>
          </a:p>
          <a:p>
            <a:pPr algn="l">
              <a:lnSpc>
                <a:spcPts val="4499"/>
              </a:lnSpc>
            </a:pPr>
            <a:r>
              <a:rPr lang="en-US" sz="2999" b="true">
                <a:solidFill>
                  <a:srgbClr val="646D6E"/>
                </a:solidFill>
                <a:latin typeface="Calibri (MS) Bold"/>
                <a:ea typeface="Calibri (MS) Bold"/>
                <a:cs typeface="Calibri (MS) Bold"/>
                <a:sym typeface="Calibri (MS) Bold"/>
              </a:rPr>
              <a:t>Seven Generations:</a:t>
            </a:r>
            <a:r>
              <a:rPr lang="en-US" sz="2999">
                <a:solidFill>
                  <a:srgbClr val="646D6E"/>
                </a:solidFill>
                <a:latin typeface="Calibri (MS)"/>
                <a:ea typeface="Calibri (MS)"/>
                <a:cs typeface="Calibri (MS)"/>
                <a:sym typeface="Calibri (MS)"/>
              </a:rPr>
              <a:t> We highly recommend the Seven Generations course available on our </a:t>
            </a:r>
            <a:r>
              <a:rPr lang="en-US" sz="2999" u="sng">
                <a:solidFill>
                  <a:srgbClr val="646D6E"/>
                </a:solidFill>
                <a:latin typeface="Calibri (MS)"/>
                <a:ea typeface="Calibri (MS)"/>
                <a:cs typeface="Calibri (MS)"/>
                <a:sym typeface="Calibri (MS)"/>
                <a:hlinkClick r:id="rId6" tooltip="https://learninghub.phsa.ca/courses/32755/seven-generations"/>
              </a:rPr>
              <a:t>LearningHub​</a:t>
            </a:r>
            <a:r>
              <a:rPr lang="en-US" sz="2999">
                <a:solidFill>
                  <a:srgbClr val="646D6E"/>
                </a:solidFill>
                <a:latin typeface="Calibri (MS)"/>
                <a:ea typeface="Calibri (MS)"/>
                <a:cs typeface="Calibri (MS)"/>
                <a:sym typeface="Calibri (MS)"/>
              </a:rPr>
              <a:t>.</a:t>
            </a:r>
          </a:p>
          <a:p>
            <a:pPr algn="l">
              <a:lnSpc>
                <a:spcPts val="4499"/>
              </a:lnSpc>
            </a:pPr>
            <a:r>
              <a:rPr lang="en-US" sz="2999">
                <a:solidFill>
                  <a:srgbClr val="646D6E"/>
                </a:solidFill>
                <a:latin typeface="Calibri (MS)"/>
                <a:ea typeface="Calibri (MS)"/>
                <a:cs typeface="Calibri (MS)"/>
                <a:sym typeface="Calibri (MS)"/>
              </a:rPr>
              <a:t>Cultural Safety: </a:t>
            </a:r>
            <a:r>
              <a:rPr lang="en-US" sz="2999" u="sng">
                <a:solidFill>
                  <a:srgbClr val="646D6E"/>
                </a:solidFill>
                <a:latin typeface="Calibri (MS)"/>
                <a:ea typeface="Calibri (MS)"/>
                <a:cs typeface="Calibri (MS)"/>
                <a:sym typeface="Calibri (MS)"/>
                <a:hlinkClick r:id="rId7" tooltip="https://intranet.islandhealth.ca/admin_resources/viha_and_you/cultural/Pages/default.aspx"/>
              </a:rPr>
              <a:t>Island Health Intranet Page​</a:t>
            </a:r>
          </a:p>
          <a:p>
            <a:pPr algn="l">
              <a:lnSpc>
                <a:spcPts val="4499"/>
              </a:lnSpc>
            </a:pPr>
          </a:p>
          <a:p>
            <a:pPr algn="l">
              <a:lnSpc>
                <a:spcPts val="4499"/>
              </a:lnSpc>
            </a:pPr>
          </a:p>
          <a:p>
            <a:pPr algn="l">
              <a:lnSpc>
                <a:spcPts val="4499"/>
              </a:lnSpc>
            </a:pPr>
          </a:p>
          <a:p>
            <a:pPr algn="l">
              <a:lnSpc>
                <a:spcPts val="4499"/>
              </a:lnSpc>
            </a:pPr>
          </a:p>
          <a:p>
            <a:pPr algn="l">
              <a:lnSpc>
                <a:spcPts val="4499"/>
              </a:lnSpc>
            </a:pP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635199" cy="10287000"/>
            <a:chOff x="0" y="0"/>
            <a:chExt cx="430670" cy="2709333"/>
          </a:xfrm>
        </p:grpSpPr>
        <p:sp>
          <p:nvSpPr>
            <p:cNvPr name="Freeform 3" id="3"/>
            <p:cNvSpPr/>
            <p:nvPr/>
          </p:nvSpPr>
          <p:spPr>
            <a:xfrm flipH="false" flipV="false" rot="0">
              <a:off x="0" y="0"/>
              <a:ext cx="430670" cy="2709333"/>
            </a:xfrm>
            <a:custGeom>
              <a:avLst/>
              <a:gdLst/>
              <a:ahLst/>
              <a:cxnLst/>
              <a:rect r="r" b="b" t="t" l="l"/>
              <a:pathLst>
                <a:path h="2709333" w="430670">
                  <a:moveTo>
                    <a:pt x="0" y="0"/>
                  </a:moveTo>
                  <a:lnTo>
                    <a:pt x="430670" y="0"/>
                  </a:lnTo>
                  <a:lnTo>
                    <a:pt x="430670" y="2709333"/>
                  </a:lnTo>
                  <a:lnTo>
                    <a:pt x="0" y="2709333"/>
                  </a:lnTo>
                  <a:close/>
                </a:path>
              </a:pathLst>
            </a:custGeom>
            <a:solidFill>
              <a:srgbClr val="095D67"/>
            </a:solidFill>
          </p:spPr>
        </p:sp>
        <p:sp>
          <p:nvSpPr>
            <p:cNvPr name="TextBox 4" id="4"/>
            <p:cNvSpPr txBox="true"/>
            <p:nvPr/>
          </p:nvSpPr>
          <p:spPr>
            <a:xfrm>
              <a:off x="0" y="-85725"/>
              <a:ext cx="430670" cy="2795058"/>
            </a:xfrm>
            <a:prstGeom prst="rect">
              <a:avLst/>
            </a:prstGeom>
          </p:spPr>
          <p:txBody>
            <a:bodyPr anchor="ctr" rtlCol="false" tIns="50800" lIns="50800" bIns="50800" rIns="50800"/>
            <a:lstStyle/>
            <a:p>
              <a:pPr algn="ctr">
                <a:lnSpc>
                  <a:spcPts val="2923"/>
                </a:lnSpc>
              </a:pPr>
            </a:p>
          </p:txBody>
        </p:sp>
      </p:grpSp>
      <p:sp>
        <p:nvSpPr>
          <p:cNvPr name="Freeform 5" id="5"/>
          <p:cNvSpPr/>
          <p:nvPr/>
        </p:nvSpPr>
        <p:spPr>
          <a:xfrm flipH="false" flipV="false" rot="0">
            <a:off x="1635199" y="-1608565"/>
            <a:ext cx="20945083" cy="3725818"/>
          </a:xfrm>
          <a:custGeom>
            <a:avLst/>
            <a:gdLst/>
            <a:ahLst/>
            <a:cxnLst/>
            <a:rect r="r" b="b" t="t" l="l"/>
            <a:pathLst>
              <a:path h="3725818" w="20945083">
                <a:moveTo>
                  <a:pt x="0" y="0"/>
                </a:moveTo>
                <a:lnTo>
                  <a:pt x="20945083" y="0"/>
                </a:lnTo>
                <a:lnTo>
                  <a:pt x="20945083" y="3725818"/>
                </a:lnTo>
                <a:lnTo>
                  <a:pt x="0" y="3725818"/>
                </a:lnTo>
                <a:lnTo>
                  <a:pt x="0" y="0"/>
                </a:lnTo>
                <a:close/>
              </a:path>
            </a:pathLst>
          </a:custGeom>
          <a:blipFill>
            <a:blip r:embed="rId3">
              <a:alphaModFix amt="40000"/>
              <a:extLst>
                <a:ext uri="{96DAC541-7B7A-43D3-8B79-37D633B846F1}">
                  <asvg:svgBlip xmlns:asvg="http://schemas.microsoft.com/office/drawing/2016/SVG/main" r:embed="rId4"/>
                </a:ext>
              </a:extLst>
            </a:blip>
            <a:stretch>
              <a:fillRect l="-2273" t="-6391" r="0" b="-181080"/>
            </a:stretch>
          </a:blipFill>
        </p:spPr>
      </p:sp>
      <p:sp>
        <p:nvSpPr>
          <p:cNvPr name="TextBox 6" id="6"/>
          <p:cNvSpPr txBox="true"/>
          <p:nvPr/>
        </p:nvSpPr>
        <p:spPr>
          <a:xfrm rot="0">
            <a:off x="1862810" y="130519"/>
            <a:ext cx="15952510" cy="1078269"/>
          </a:xfrm>
          <a:prstGeom prst="rect">
            <a:avLst/>
          </a:prstGeom>
        </p:spPr>
        <p:txBody>
          <a:bodyPr anchor="t" rtlCol="false" tIns="0" lIns="0" bIns="0" rIns="0">
            <a:spAutoFit/>
          </a:bodyPr>
          <a:lstStyle/>
          <a:p>
            <a:pPr algn="l">
              <a:lnSpc>
                <a:spcPts val="8819"/>
              </a:lnSpc>
            </a:pPr>
            <a:r>
              <a:rPr lang="en-US" sz="6300" spc="585">
                <a:solidFill>
                  <a:srgbClr val="000000"/>
                </a:solidFill>
                <a:latin typeface="Anton"/>
                <a:ea typeface="Anton"/>
                <a:cs typeface="Anton"/>
                <a:sym typeface="Anton"/>
              </a:rPr>
              <a:t>NEW</a:t>
            </a:r>
          </a:p>
        </p:txBody>
      </p:sp>
      <p:sp>
        <p:nvSpPr>
          <p:cNvPr name="TextBox 7" id="7"/>
          <p:cNvSpPr txBox="true"/>
          <p:nvPr/>
        </p:nvSpPr>
        <p:spPr>
          <a:xfrm rot="0">
            <a:off x="1862810" y="2222049"/>
            <a:ext cx="15205039" cy="688955"/>
          </a:xfrm>
          <a:prstGeom prst="rect">
            <a:avLst/>
          </a:prstGeom>
        </p:spPr>
        <p:txBody>
          <a:bodyPr anchor="t" rtlCol="false" tIns="0" lIns="0" bIns="0" rIns="0">
            <a:spAutoFit/>
          </a:bodyPr>
          <a:lstStyle/>
          <a:p>
            <a:pPr algn="l">
              <a:lnSpc>
                <a:spcPts val="5599"/>
              </a:lnSpc>
            </a:pPr>
            <a:r>
              <a:rPr lang="en-US" sz="3999">
                <a:solidFill>
                  <a:srgbClr val="00395B"/>
                </a:solidFill>
                <a:latin typeface="Bebas Neue"/>
                <a:ea typeface="Bebas Neue"/>
                <a:cs typeface="Bebas Neue"/>
                <a:sym typeface="Bebas Neue"/>
              </a:rPr>
              <a:t>Physician Health, Safety &amp; Wellness</a:t>
            </a:r>
          </a:p>
        </p:txBody>
      </p:sp>
      <p:sp>
        <p:nvSpPr>
          <p:cNvPr name="TextBox 8" id="8"/>
          <p:cNvSpPr txBox="true"/>
          <p:nvPr/>
        </p:nvSpPr>
        <p:spPr>
          <a:xfrm rot="0">
            <a:off x="2454891" y="2787179"/>
            <a:ext cx="14949913" cy="7791614"/>
          </a:xfrm>
          <a:prstGeom prst="rect">
            <a:avLst/>
          </a:prstGeom>
        </p:spPr>
        <p:txBody>
          <a:bodyPr anchor="t" rtlCol="false" tIns="0" lIns="0" bIns="0" rIns="0">
            <a:spAutoFit/>
          </a:bodyPr>
          <a:lstStyle/>
          <a:p>
            <a:pPr algn="l">
              <a:lnSpc>
                <a:spcPts val="3895"/>
              </a:lnSpc>
            </a:pPr>
          </a:p>
          <a:p>
            <a:pPr algn="l" marL="647002" indent="-323501" lvl="1">
              <a:lnSpc>
                <a:spcPts val="4495"/>
              </a:lnSpc>
              <a:buFont typeface="Arial"/>
              <a:buChar char="•"/>
            </a:pPr>
            <a:r>
              <a:rPr lang="en-US" sz="2996">
                <a:solidFill>
                  <a:srgbClr val="646D6E"/>
                </a:solidFill>
                <a:latin typeface="Calibri (MS)"/>
                <a:ea typeface="Calibri (MS)"/>
                <a:cs typeface="Calibri (MS)"/>
                <a:sym typeface="Calibri (MS)"/>
              </a:rPr>
              <a:t>Island Health works closely with Doctors of BC, MSAs, and the Ministry of Health to provide physicians with health and safety resources and support</a:t>
            </a:r>
          </a:p>
          <a:p>
            <a:pPr algn="l" marL="647002" indent="-323501" lvl="1">
              <a:lnSpc>
                <a:spcPts val="4495"/>
              </a:lnSpc>
              <a:buFont typeface="Arial"/>
              <a:buChar char="•"/>
            </a:pPr>
            <a:r>
              <a:rPr lang="en-US" sz="2996">
                <a:solidFill>
                  <a:srgbClr val="646D6E"/>
                </a:solidFill>
                <a:latin typeface="Calibri (MS)"/>
                <a:ea typeface="Calibri (MS)"/>
                <a:cs typeface="Calibri (MS)"/>
                <a:sym typeface="Calibri (MS)"/>
              </a:rPr>
              <a:t>Provincial Physician Health &amp; Safety Working Group (PPHSWG) provides a funding structure to enhance provincial alignment, encourage shared learning, and increase overall efficiency and impact across Health Organizations outlined in the Memorandum of Agreement (MOA) on Physical and Psychological Health and Safety in the 2022 Physician Master Agreement (PMA).</a:t>
            </a:r>
          </a:p>
          <a:p>
            <a:pPr algn="l" marL="647002" indent="-323501" lvl="1">
              <a:lnSpc>
                <a:spcPts val="4495"/>
              </a:lnSpc>
              <a:buFont typeface="Arial"/>
              <a:buChar char="•"/>
            </a:pPr>
            <a:r>
              <a:rPr lang="en-US" sz="2996">
                <a:solidFill>
                  <a:srgbClr val="646D6E"/>
                </a:solidFill>
                <a:latin typeface="Calibri (MS)"/>
                <a:ea typeface="Calibri (MS)"/>
                <a:cs typeface="Calibri (MS)"/>
                <a:sym typeface="Calibri (MS)"/>
              </a:rPr>
              <a:t>Island Health is currently working with provincial partners to develop and improve: </a:t>
            </a:r>
          </a:p>
          <a:p>
            <a:pPr algn="l">
              <a:lnSpc>
                <a:spcPts val="4495"/>
              </a:lnSpc>
            </a:pPr>
            <a:r>
              <a:rPr lang="en-US" sz="2996">
                <a:solidFill>
                  <a:srgbClr val="646D6E"/>
                </a:solidFill>
                <a:latin typeface="Calibri (MS)"/>
                <a:ea typeface="Calibri (MS)"/>
                <a:cs typeface="Calibri (MS)"/>
                <a:sym typeface="Calibri (MS)"/>
              </a:rPr>
              <a:t>                    </a:t>
            </a:r>
            <a:r>
              <a:rPr lang="en-US" sz="2996">
                <a:solidFill>
                  <a:srgbClr val="646D6E"/>
                </a:solidFill>
                <a:latin typeface="Calibri (MS)"/>
                <a:ea typeface="Calibri (MS)"/>
                <a:cs typeface="Calibri (MS)"/>
                <a:sym typeface="Calibri (MS)"/>
              </a:rPr>
              <a:t> o Violence prevention training programs</a:t>
            </a:r>
          </a:p>
          <a:p>
            <a:pPr algn="l">
              <a:lnSpc>
                <a:spcPts val="4495"/>
              </a:lnSpc>
            </a:pPr>
            <a:r>
              <a:rPr lang="en-US" sz="2996">
                <a:solidFill>
                  <a:srgbClr val="646D6E"/>
                </a:solidFill>
                <a:latin typeface="Calibri (MS)"/>
                <a:ea typeface="Calibri (MS)"/>
                <a:cs typeface="Calibri (MS)"/>
                <a:sym typeface="Calibri (MS)"/>
              </a:rPr>
              <a:t>                     o Respectful workplace processes</a:t>
            </a:r>
          </a:p>
          <a:p>
            <a:pPr algn="l">
              <a:lnSpc>
                <a:spcPts val="4495"/>
              </a:lnSpc>
            </a:pPr>
            <a:r>
              <a:rPr lang="en-US" sz="2996">
                <a:solidFill>
                  <a:srgbClr val="646D6E"/>
                </a:solidFill>
                <a:latin typeface="Calibri (MS)"/>
                <a:ea typeface="Calibri (MS)"/>
                <a:cs typeface="Calibri (MS)"/>
                <a:sym typeface="Calibri (MS)"/>
              </a:rPr>
              <a:t>                     o Workplace incident reporting processes</a:t>
            </a:r>
          </a:p>
          <a:p>
            <a:pPr algn="l">
              <a:lnSpc>
                <a:spcPts val="4495"/>
              </a:lnSpc>
            </a:pPr>
            <a:r>
              <a:rPr lang="en-US" sz="2996">
                <a:solidFill>
                  <a:srgbClr val="646D6E"/>
                </a:solidFill>
                <a:latin typeface="Calibri (MS)"/>
                <a:ea typeface="Calibri (MS)"/>
                <a:cs typeface="Calibri (MS)"/>
                <a:sym typeface="Calibri (MS)"/>
              </a:rPr>
              <a:t>                     o Equity, diversity and inclusion collaborations</a:t>
            </a:r>
          </a:p>
          <a:p>
            <a:pPr algn="l">
              <a:lnSpc>
                <a:spcPts val="4327"/>
              </a:lnSpc>
            </a:pPr>
          </a:p>
        </p:txBody>
      </p:sp>
      <p:sp>
        <p:nvSpPr>
          <p:cNvPr name="TextBox 9" id="9"/>
          <p:cNvSpPr txBox="true"/>
          <p:nvPr/>
        </p:nvSpPr>
        <p:spPr>
          <a:xfrm rot="0">
            <a:off x="3684017" y="5545198"/>
            <a:ext cx="13962451" cy="590551"/>
          </a:xfrm>
          <a:prstGeom prst="rect">
            <a:avLst/>
          </a:prstGeom>
        </p:spPr>
        <p:txBody>
          <a:bodyPr anchor="t" rtlCol="false" tIns="0" lIns="0" bIns="0" rIns="0">
            <a:spAutoFit/>
          </a:bodyPr>
          <a:lstStyle/>
          <a:p>
            <a:pPr algn="l">
              <a:lnSpc>
                <a:spcPts val="4499"/>
              </a:lnSpc>
            </a:pP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bg>
      <p:bgPr>
        <a:solidFill>
          <a:srgbClr val="095D67"/>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21236709" cy="10686494"/>
          </a:xfrm>
          <a:custGeom>
            <a:avLst/>
            <a:gdLst/>
            <a:ahLst/>
            <a:cxnLst/>
            <a:rect r="r" b="b" t="t" l="l"/>
            <a:pathLst>
              <a:path h="10686494" w="21236709">
                <a:moveTo>
                  <a:pt x="0" y="0"/>
                </a:moveTo>
                <a:lnTo>
                  <a:pt x="21236709" y="0"/>
                </a:lnTo>
                <a:lnTo>
                  <a:pt x="21236709" y="10686494"/>
                </a:lnTo>
                <a:lnTo>
                  <a:pt x="0" y="10686494"/>
                </a:lnTo>
                <a:lnTo>
                  <a:pt x="0" y="0"/>
                </a:lnTo>
                <a:close/>
              </a:path>
            </a:pathLst>
          </a:custGeom>
          <a:blipFill>
            <a:blip r:embed="rId3">
              <a:extLst>
                <a:ext uri="{96DAC541-7B7A-43D3-8B79-37D633B846F1}">
                  <asvg:svgBlip xmlns:asvg="http://schemas.microsoft.com/office/drawing/2016/SVG/main" r:embed="rId4"/>
                </a:ext>
              </a:extLst>
            </a:blip>
            <a:stretch>
              <a:fillRect l="-2288" t="-2273" r="-641" b="0"/>
            </a:stretch>
          </a:blipFill>
        </p:spPr>
      </p:sp>
      <p:sp>
        <p:nvSpPr>
          <p:cNvPr name="TextBox 3" id="3"/>
          <p:cNvSpPr txBox="true"/>
          <p:nvPr/>
        </p:nvSpPr>
        <p:spPr>
          <a:xfrm rot="0">
            <a:off x="3517170" y="4698619"/>
            <a:ext cx="14074929" cy="6389454"/>
          </a:xfrm>
          <a:prstGeom prst="rect">
            <a:avLst/>
          </a:prstGeom>
        </p:spPr>
        <p:txBody>
          <a:bodyPr anchor="t" rtlCol="false" tIns="0" lIns="0" bIns="0" rIns="0">
            <a:spAutoFit/>
          </a:bodyPr>
          <a:lstStyle/>
          <a:p>
            <a:pPr algn="r">
              <a:lnSpc>
                <a:spcPts val="12700"/>
              </a:lnSpc>
            </a:pPr>
            <a:r>
              <a:rPr lang="en-US" sz="9071">
                <a:solidFill>
                  <a:srgbClr val="FFFFFF"/>
                </a:solidFill>
                <a:latin typeface="Raleway"/>
                <a:ea typeface="Raleway"/>
                <a:cs typeface="Raleway"/>
                <a:sym typeface="Raleway"/>
              </a:rPr>
              <a:t>ISLAND HEALTH IMPROVEMENT INITIATIVES</a:t>
            </a:r>
          </a:p>
          <a:p>
            <a:pPr algn="r">
              <a:lnSpc>
                <a:spcPts val="12700"/>
              </a:lnSpc>
              <a:spcBef>
                <a:spcPct val="0"/>
              </a:spcBef>
            </a:pPr>
          </a:p>
        </p:txBody>
      </p:sp>
      <p:sp>
        <p:nvSpPr>
          <p:cNvPr name="Freeform 4" id="4"/>
          <p:cNvSpPr/>
          <p:nvPr/>
        </p:nvSpPr>
        <p:spPr>
          <a:xfrm flipH="false" flipV="false" rot="0">
            <a:off x="1028700" y="7688807"/>
            <a:ext cx="2488470" cy="1569493"/>
          </a:xfrm>
          <a:custGeom>
            <a:avLst/>
            <a:gdLst/>
            <a:ahLst/>
            <a:cxnLst/>
            <a:rect r="r" b="b" t="t" l="l"/>
            <a:pathLst>
              <a:path h="1569493" w="2488470">
                <a:moveTo>
                  <a:pt x="0" y="0"/>
                </a:moveTo>
                <a:lnTo>
                  <a:pt x="2488470" y="0"/>
                </a:lnTo>
                <a:lnTo>
                  <a:pt x="2488470" y="1569493"/>
                </a:lnTo>
                <a:lnTo>
                  <a:pt x="0" y="1569493"/>
                </a:lnTo>
                <a:lnTo>
                  <a:pt x="0" y="0"/>
                </a:lnTo>
                <a:close/>
              </a:path>
            </a:pathLst>
          </a:custGeom>
          <a:blipFill>
            <a:blip r:embed="rId5"/>
            <a:stretch>
              <a:fillRect l="0" t="0" r="-247815" b="-152986"/>
            </a:stretch>
          </a:blipFill>
        </p:spPr>
      </p:sp>
    </p:spTree>
  </p:cSld>
  <p:clrMapOvr>
    <a:masterClrMapping/>
  </p:clrMapOvr>
</p:sld>
</file>

<file path=ppt/slides/slide3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635199" cy="10287000"/>
            <a:chOff x="0" y="0"/>
            <a:chExt cx="430670" cy="2709333"/>
          </a:xfrm>
        </p:grpSpPr>
        <p:sp>
          <p:nvSpPr>
            <p:cNvPr name="Freeform 3" id="3"/>
            <p:cNvSpPr/>
            <p:nvPr/>
          </p:nvSpPr>
          <p:spPr>
            <a:xfrm flipH="false" flipV="false" rot="0">
              <a:off x="0" y="0"/>
              <a:ext cx="430670" cy="2709333"/>
            </a:xfrm>
            <a:custGeom>
              <a:avLst/>
              <a:gdLst/>
              <a:ahLst/>
              <a:cxnLst/>
              <a:rect r="r" b="b" t="t" l="l"/>
              <a:pathLst>
                <a:path h="2709333" w="430670">
                  <a:moveTo>
                    <a:pt x="0" y="0"/>
                  </a:moveTo>
                  <a:lnTo>
                    <a:pt x="430670" y="0"/>
                  </a:lnTo>
                  <a:lnTo>
                    <a:pt x="430670" y="2709333"/>
                  </a:lnTo>
                  <a:lnTo>
                    <a:pt x="0" y="2709333"/>
                  </a:lnTo>
                  <a:close/>
                </a:path>
              </a:pathLst>
            </a:custGeom>
            <a:solidFill>
              <a:srgbClr val="5E97A1"/>
            </a:solidFill>
          </p:spPr>
        </p:sp>
        <p:sp>
          <p:nvSpPr>
            <p:cNvPr name="TextBox 4" id="4"/>
            <p:cNvSpPr txBox="true"/>
            <p:nvPr/>
          </p:nvSpPr>
          <p:spPr>
            <a:xfrm>
              <a:off x="0" y="-85725"/>
              <a:ext cx="430670" cy="2795058"/>
            </a:xfrm>
            <a:prstGeom prst="rect">
              <a:avLst/>
            </a:prstGeom>
          </p:spPr>
          <p:txBody>
            <a:bodyPr anchor="ctr" rtlCol="false" tIns="50800" lIns="50800" bIns="50800" rIns="50800"/>
            <a:lstStyle/>
            <a:p>
              <a:pPr algn="ctr">
                <a:lnSpc>
                  <a:spcPts val="2923"/>
                </a:lnSpc>
              </a:pPr>
            </a:p>
          </p:txBody>
        </p:sp>
      </p:grpSp>
      <p:sp>
        <p:nvSpPr>
          <p:cNvPr name="TextBox 5" id="5"/>
          <p:cNvSpPr txBox="true"/>
          <p:nvPr/>
        </p:nvSpPr>
        <p:spPr>
          <a:xfrm rot="0">
            <a:off x="2665581" y="384218"/>
            <a:ext cx="13487606" cy="1988860"/>
          </a:xfrm>
          <a:prstGeom prst="rect">
            <a:avLst/>
          </a:prstGeom>
        </p:spPr>
        <p:txBody>
          <a:bodyPr anchor="t" rtlCol="false" tIns="0" lIns="0" bIns="0" rIns="0">
            <a:spAutoFit/>
          </a:bodyPr>
          <a:lstStyle/>
          <a:p>
            <a:pPr algn="l">
              <a:lnSpc>
                <a:spcPts val="7979"/>
              </a:lnSpc>
            </a:pPr>
            <a:r>
              <a:rPr lang="en-US" sz="5699" spc="530">
                <a:solidFill>
                  <a:srgbClr val="000000"/>
                </a:solidFill>
                <a:latin typeface="Anton"/>
                <a:ea typeface="Anton"/>
                <a:cs typeface="Anton"/>
                <a:sym typeface="Anton"/>
              </a:rPr>
              <a:t> Quality Structures</a:t>
            </a:r>
          </a:p>
          <a:p>
            <a:pPr algn="l">
              <a:lnSpc>
                <a:spcPts val="7979"/>
              </a:lnSpc>
            </a:pPr>
          </a:p>
        </p:txBody>
      </p:sp>
      <p:sp>
        <p:nvSpPr>
          <p:cNvPr name="TextBox 6" id="6"/>
          <p:cNvSpPr txBox="true"/>
          <p:nvPr/>
        </p:nvSpPr>
        <p:spPr>
          <a:xfrm rot="0">
            <a:off x="2665581" y="4581267"/>
            <a:ext cx="13027571" cy="688956"/>
          </a:xfrm>
          <a:prstGeom prst="rect">
            <a:avLst/>
          </a:prstGeom>
        </p:spPr>
        <p:txBody>
          <a:bodyPr anchor="t" rtlCol="false" tIns="0" lIns="0" bIns="0" rIns="0">
            <a:spAutoFit/>
          </a:bodyPr>
          <a:lstStyle/>
          <a:p>
            <a:pPr algn="l">
              <a:lnSpc>
                <a:spcPts val="5599"/>
              </a:lnSpc>
            </a:pPr>
            <a:r>
              <a:rPr lang="en-US" sz="3999">
                <a:solidFill>
                  <a:srgbClr val="00395B"/>
                </a:solidFill>
                <a:latin typeface="Bebas Neue"/>
                <a:ea typeface="Bebas Neue"/>
                <a:cs typeface="Bebas Neue"/>
                <a:sym typeface="Bebas Neue"/>
              </a:rPr>
              <a:t>Patient Care Quality Office (PCQO)</a:t>
            </a:r>
          </a:p>
        </p:txBody>
      </p:sp>
      <p:sp>
        <p:nvSpPr>
          <p:cNvPr name="TextBox 7" id="7"/>
          <p:cNvSpPr txBox="true"/>
          <p:nvPr/>
        </p:nvSpPr>
        <p:spPr>
          <a:xfrm rot="0">
            <a:off x="3336905" y="5319216"/>
            <a:ext cx="13788814" cy="4286094"/>
          </a:xfrm>
          <a:prstGeom prst="rect">
            <a:avLst/>
          </a:prstGeom>
        </p:spPr>
        <p:txBody>
          <a:bodyPr anchor="t" rtlCol="false" tIns="0" lIns="0" bIns="0" rIns="0">
            <a:spAutoFit/>
          </a:bodyPr>
          <a:lstStyle/>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PCQO provides an accessible and transparent point of contact for patients, family members and /or their representatives to share feedback, compliments, obtain clarification and information, and to resolve concerns about quality of care received</a:t>
            </a:r>
          </a:p>
          <a:p>
            <a:pPr algn="l">
              <a:lnSpc>
                <a:spcPts val="4499"/>
              </a:lnSpc>
            </a:pPr>
          </a:p>
          <a:p>
            <a:pPr algn="l">
              <a:lnSpc>
                <a:spcPts val="2550"/>
              </a:lnSpc>
            </a:pP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The BC PSLS is a web-based reporting tool that helps healthcare providers manage patient safety events and share lessons learned to improved patients’ safety and quality of care</a:t>
            </a:r>
          </a:p>
        </p:txBody>
      </p:sp>
      <p:sp>
        <p:nvSpPr>
          <p:cNvPr name="TextBox 8" id="8"/>
          <p:cNvSpPr txBox="true"/>
          <p:nvPr/>
        </p:nvSpPr>
        <p:spPr>
          <a:xfrm rot="0">
            <a:off x="2665581" y="1831434"/>
            <a:ext cx="14109781" cy="688975"/>
          </a:xfrm>
          <a:prstGeom prst="rect">
            <a:avLst/>
          </a:prstGeom>
        </p:spPr>
        <p:txBody>
          <a:bodyPr anchor="t" rtlCol="false" tIns="0" lIns="0" bIns="0" rIns="0">
            <a:spAutoFit/>
          </a:bodyPr>
          <a:lstStyle/>
          <a:p>
            <a:pPr algn="l">
              <a:lnSpc>
                <a:spcPts val="5599"/>
              </a:lnSpc>
            </a:pPr>
            <a:r>
              <a:rPr lang="en-US" sz="3999">
                <a:solidFill>
                  <a:srgbClr val="00395B"/>
                </a:solidFill>
                <a:latin typeface="Bebas Neue"/>
                <a:ea typeface="Bebas Neue"/>
                <a:cs typeface="Bebas Neue"/>
                <a:sym typeface="Bebas Neue"/>
              </a:rPr>
              <a:t>WHO </a:t>
            </a:r>
          </a:p>
        </p:txBody>
      </p:sp>
      <p:sp>
        <p:nvSpPr>
          <p:cNvPr name="TextBox 9" id="9"/>
          <p:cNvSpPr txBox="true"/>
          <p:nvPr/>
        </p:nvSpPr>
        <p:spPr>
          <a:xfrm rot="0">
            <a:off x="3336905" y="2377534"/>
            <a:ext cx="13560350" cy="1714442"/>
          </a:xfrm>
          <a:prstGeom prst="rect">
            <a:avLst/>
          </a:prstGeom>
        </p:spPr>
        <p:txBody>
          <a:bodyPr anchor="t" rtlCol="false" tIns="0" lIns="0" bIns="0" rIns="0">
            <a:spAutoFit/>
          </a:bodyPr>
          <a:lstStyle/>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Dr. Jeff Kerrie, Executive Medical Director, Quality, Safety, Improvement, Risk, Experience &amp; Research</a:t>
            </a:r>
          </a:p>
          <a:p>
            <a:pPr algn="l" marL="647694" indent="-323847" lvl="1">
              <a:lnSpc>
                <a:spcPts val="4499"/>
              </a:lnSpc>
              <a:buFont typeface="Arial"/>
              <a:buChar char="•"/>
            </a:pPr>
            <a:r>
              <a:rPr lang="en-US" sz="2999">
                <a:solidFill>
                  <a:srgbClr val="646D6E"/>
                </a:solidFill>
                <a:latin typeface="Calibri (MS)"/>
                <a:ea typeface="Calibri (MS)"/>
                <a:cs typeface="Calibri (MS)"/>
                <a:sym typeface="Calibri (MS)"/>
              </a:rPr>
              <a:t>Dr. Ali Yakhshi Tafti, Patient Safety, Patient Care Quality Office &amp; Risk</a:t>
            </a:r>
          </a:p>
        </p:txBody>
      </p:sp>
      <p:sp>
        <p:nvSpPr>
          <p:cNvPr name="TextBox 10" id="10"/>
          <p:cNvSpPr txBox="true"/>
          <p:nvPr/>
        </p:nvSpPr>
        <p:spPr>
          <a:xfrm rot="0">
            <a:off x="2630215" y="7146359"/>
            <a:ext cx="13027571" cy="688956"/>
          </a:xfrm>
          <a:prstGeom prst="rect">
            <a:avLst/>
          </a:prstGeom>
        </p:spPr>
        <p:txBody>
          <a:bodyPr anchor="t" rtlCol="false" tIns="0" lIns="0" bIns="0" rIns="0">
            <a:spAutoFit/>
          </a:bodyPr>
          <a:lstStyle/>
          <a:p>
            <a:pPr algn="l">
              <a:lnSpc>
                <a:spcPts val="5599"/>
              </a:lnSpc>
            </a:pPr>
            <a:r>
              <a:rPr lang="en-US" sz="3999">
                <a:solidFill>
                  <a:srgbClr val="00395B"/>
                </a:solidFill>
                <a:latin typeface="Bebas Neue"/>
                <a:ea typeface="Bebas Neue"/>
                <a:cs typeface="Bebas Neue"/>
                <a:sym typeface="Bebas Neue"/>
              </a:rPr>
              <a:t>Patient Safety Learning System (PSLS)</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635199" cy="10287000"/>
            <a:chOff x="0" y="0"/>
            <a:chExt cx="430670" cy="2709333"/>
          </a:xfrm>
        </p:grpSpPr>
        <p:sp>
          <p:nvSpPr>
            <p:cNvPr name="Freeform 3" id="3"/>
            <p:cNvSpPr/>
            <p:nvPr/>
          </p:nvSpPr>
          <p:spPr>
            <a:xfrm flipH="false" flipV="false" rot="0">
              <a:off x="0" y="0"/>
              <a:ext cx="430670" cy="2709333"/>
            </a:xfrm>
            <a:custGeom>
              <a:avLst/>
              <a:gdLst/>
              <a:ahLst/>
              <a:cxnLst/>
              <a:rect r="r" b="b" t="t" l="l"/>
              <a:pathLst>
                <a:path h="2709333" w="430670">
                  <a:moveTo>
                    <a:pt x="0" y="0"/>
                  </a:moveTo>
                  <a:lnTo>
                    <a:pt x="430670" y="0"/>
                  </a:lnTo>
                  <a:lnTo>
                    <a:pt x="430670" y="2709333"/>
                  </a:lnTo>
                  <a:lnTo>
                    <a:pt x="0" y="2709333"/>
                  </a:lnTo>
                  <a:close/>
                </a:path>
              </a:pathLst>
            </a:custGeom>
            <a:solidFill>
              <a:srgbClr val="5E97A1"/>
            </a:solidFill>
          </p:spPr>
        </p:sp>
        <p:sp>
          <p:nvSpPr>
            <p:cNvPr name="TextBox 4" id="4"/>
            <p:cNvSpPr txBox="true"/>
            <p:nvPr/>
          </p:nvSpPr>
          <p:spPr>
            <a:xfrm>
              <a:off x="0" y="-85725"/>
              <a:ext cx="430670" cy="2795058"/>
            </a:xfrm>
            <a:prstGeom prst="rect">
              <a:avLst/>
            </a:prstGeom>
          </p:spPr>
          <p:txBody>
            <a:bodyPr anchor="ctr" rtlCol="false" tIns="50800" lIns="50800" bIns="50800" rIns="50800"/>
            <a:lstStyle/>
            <a:p>
              <a:pPr algn="ctr">
                <a:lnSpc>
                  <a:spcPts val="2923"/>
                </a:lnSpc>
              </a:pPr>
            </a:p>
          </p:txBody>
        </p:sp>
      </p:grpSp>
      <p:sp>
        <p:nvSpPr>
          <p:cNvPr name="Freeform 5" id="5"/>
          <p:cNvSpPr/>
          <p:nvPr/>
        </p:nvSpPr>
        <p:spPr>
          <a:xfrm flipH="false" flipV="false" rot="0">
            <a:off x="6825908" y="4692218"/>
            <a:ext cx="5245108" cy="5594782"/>
          </a:xfrm>
          <a:custGeom>
            <a:avLst/>
            <a:gdLst/>
            <a:ahLst/>
            <a:cxnLst/>
            <a:rect r="r" b="b" t="t" l="l"/>
            <a:pathLst>
              <a:path h="5594782" w="5245108">
                <a:moveTo>
                  <a:pt x="0" y="0"/>
                </a:moveTo>
                <a:lnTo>
                  <a:pt x="5245108" y="0"/>
                </a:lnTo>
                <a:lnTo>
                  <a:pt x="5245108" y="5594782"/>
                </a:lnTo>
                <a:lnTo>
                  <a:pt x="0" y="5594782"/>
                </a:lnTo>
                <a:lnTo>
                  <a:pt x="0" y="0"/>
                </a:lnTo>
                <a:close/>
              </a:path>
            </a:pathLst>
          </a:custGeom>
          <a:blipFill>
            <a:blip r:embed="rId3"/>
            <a:stretch>
              <a:fillRect l="0" t="0" r="0" b="0"/>
            </a:stretch>
          </a:blipFill>
        </p:spPr>
      </p:sp>
      <p:sp>
        <p:nvSpPr>
          <p:cNvPr name="TextBox 6" id="6"/>
          <p:cNvSpPr txBox="true"/>
          <p:nvPr/>
        </p:nvSpPr>
        <p:spPr>
          <a:xfrm rot="0">
            <a:off x="1998585" y="146051"/>
            <a:ext cx="15777393" cy="2192734"/>
          </a:xfrm>
          <a:prstGeom prst="rect">
            <a:avLst/>
          </a:prstGeom>
        </p:spPr>
        <p:txBody>
          <a:bodyPr anchor="t" rtlCol="false" tIns="0" lIns="0" bIns="0" rIns="0">
            <a:spAutoFit/>
          </a:bodyPr>
          <a:lstStyle/>
          <a:p>
            <a:pPr algn="l">
              <a:lnSpc>
                <a:spcPts val="8819"/>
              </a:lnSpc>
            </a:pPr>
            <a:r>
              <a:rPr lang="en-US" sz="6300" spc="585">
                <a:solidFill>
                  <a:srgbClr val="000000"/>
                </a:solidFill>
                <a:latin typeface="Anton"/>
                <a:ea typeface="Anton"/>
                <a:cs typeface="Anton"/>
                <a:sym typeface="Anton"/>
              </a:rPr>
              <a:t>Clinical Governance Improvement Initiative (CGII)</a:t>
            </a:r>
          </a:p>
        </p:txBody>
      </p:sp>
      <p:sp>
        <p:nvSpPr>
          <p:cNvPr name="TextBox 7" id="7"/>
          <p:cNvSpPr txBox="true"/>
          <p:nvPr/>
        </p:nvSpPr>
        <p:spPr>
          <a:xfrm rot="0">
            <a:off x="2120910" y="2792305"/>
            <a:ext cx="14655104" cy="988656"/>
          </a:xfrm>
          <a:prstGeom prst="rect">
            <a:avLst/>
          </a:prstGeom>
        </p:spPr>
        <p:txBody>
          <a:bodyPr anchor="t" rtlCol="false" tIns="0" lIns="0" bIns="0" rIns="0">
            <a:spAutoFit/>
          </a:bodyPr>
          <a:lstStyle/>
          <a:p>
            <a:pPr algn="l" marL="647700" indent="-323850" lvl="1">
              <a:lnSpc>
                <a:spcPts val="3690"/>
              </a:lnSpc>
              <a:buFont typeface="Arial"/>
              <a:buChar char="•"/>
            </a:pPr>
            <a:r>
              <a:rPr lang="en-US" sz="3000">
                <a:solidFill>
                  <a:srgbClr val="646D6E"/>
                </a:solidFill>
                <a:latin typeface="Calibri (MS)"/>
                <a:ea typeface="Calibri (MS)"/>
                <a:cs typeface="Calibri (MS)"/>
                <a:sym typeface="Calibri (MS)"/>
              </a:rPr>
              <a:t>CGII is the structure of quality committees in Island Health. It allows for effective and transparent quality-focused decision making</a:t>
            </a: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635199" cy="10287000"/>
            <a:chOff x="0" y="0"/>
            <a:chExt cx="430670" cy="2709333"/>
          </a:xfrm>
        </p:grpSpPr>
        <p:sp>
          <p:nvSpPr>
            <p:cNvPr name="Freeform 3" id="3"/>
            <p:cNvSpPr/>
            <p:nvPr/>
          </p:nvSpPr>
          <p:spPr>
            <a:xfrm flipH="false" flipV="false" rot="0">
              <a:off x="0" y="0"/>
              <a:ext cx="430670" cy="2709333"/>
            </a:xfrm>
            <a:custGeom>
              <a:avLst/>
              <a:gdLst/>
              <a:ahLst/>
              <a:cxnLst/>
              <a:rect r="r" b="b" t="t" l="l"/>
              <a:pathLst>
                <a:path h="2709333" w="430670">
                  <a:moveTo>
                    <a:pt x="0" y="0"/>
                  </a:moveTo>
                  <a:lnTo>
                    <a:pt x="430670" y="0"/>
                  </a:lnTo>
                  <a:lnTo>
                    <a:pt x="430670" y="2709333"/>
                  </a:lnTo>
                  <a:lnTo>
                    <a:pt x="0" y="2709333"/>
                  </a:lnTo>
                  <a:close/>
                </a:path>
              </a:pathLst>
            </a:custGeom>
            <a:solidFill>
              <a:srgbClr val="5E97A1"/>
            </a:solidFill>
          </p:spPr>
        </p:sp>
        <p:sp>
          <p:nvSpPr>
            <p:cNvPr name="TextBox 4" id="4"/>
            <p:cNvSpPr txBox="true"/>
            <p:nvPr/>
          </p:nvSpPr>
          <p:spPr>
            <a:xfrm>
              <a:off x="0" y="-85725"/>
              <a:ext cx="430670" cy="2795058"/>
            </a:xfrm>
            <a:prstGeom prst="rect">
              <a:avLst/>
            </a:prstGeom>
          </p:spPr>
          <p:txBody>
            <a:bodyPr anchor="ctr" rtlCol="false" tIns="50800" lIns="50800" bIns="50800" rIns="50800"/>
            <a:lstStyle/>
            <a:p>
              <a:pPr algn="ctr">
                <a:lnSpc>
                  <a:spcPts val="2923"/>
                </a:lnSpc>
              </a:pPr>
            </a:p>
          </p:txBody>
        </p:sp>
      </p:grpSp>
      <p:sp>
        <p:nvSpPr>
          <p:cNvPr name="Freeform 5" id="5"/>
          <p:cNvSpPr/>
          <p:nvPr/>
        </p:nvSpPr>
        <p:spPr>
          <a:xfrm flipH="false" flipV="false" rot="0">
            <a:off x="2789837" y="2096421"/>
            <a:ext cx="14234648" cy="7736683"/>
          </a:xfrm>
          <a:custGeom>
            <a:avLst/>
            <a:gdLst/>
            <a:ahLst/>
            <a:cxnLst/>
            <a:rect r="r" b="b" t="t" l="l"/>
            <a:pathLst>
              <a:path h="7736683" w="14234648">
                <a:moveTo>
                  <a:pt x="0" y="0"/>
                </a:moveTo>
                <a:lnTo>
                  <a:pt x="14234648" y="0"/>
                </a:lnTo>
                <a:lnTo>
                  <a:pt x="14234648" y="7736683"/>
                </a:lnTo>
                <a:lnTo>
                  <a:pt x="0" y="7736683"/>
                </a:lnTo>
                <a:lnTo>
                  <a:pt x="0" y="0"/>
                </a:lnTo>
                <a:close/>
              </a:path>
            </a:pathLst>
          </a:custGeom>
          <a:blipFill>
            <a:blip r:embed="rId3"/>
            <a:stretch>
              <a:fillRect l="0" t="-12735" r="0" b="0"/>
            </a:stretch>
          </a:blipFill>
        </p:spPr>
      </p:sp>
      <p:sp>
        <p:nvSpPr>
          <p:cNvPr name="TextBox 6" id="6"/>
          <p:cNvSpPr txBox="true"/>
          <p:nvPr/>
        </p:nvSpPr>
        <p:spPr>
          <a:xfrm rot="0">
            <a:off x="2229523" y="156663"/>
            <a:ext cx="12544132" cy="1078230"/>
          </a:xfrm>
          <a:prstGeom prst="rect">
            <a:avLst/>
          </a:prstGeom>
        </p:spPr>
        <p:txBody>
          <a:bodyPr anchor="t" rtlCol="false" tIns="0" lIns="0" bIns="0" rIns="0">
            <a:spAutoFit/>
          </a:bodyPr>
          <a:lstStyle/>
          <a:p>
            <a:pPr algn="l">
              <a:lnSpc>
                <a:spcPts val="8820"/>
              </a:lnSpc>
            </a:pPr>
            <a:r>
              <a:rPr lang="en-US" sz="6300" spc="585">
                <a:solidFill>
                  <a:srgbClr val="000000"/>
                </a:solidFill>
                <a:latin typeface="Anton"/>
                <a:ea typeface="Anton"/>
                <a:cs typeface="Anton"/>
                <a:sym typeface="Anton"/>
              </a:rPr>
              <a:t>Clinical Governance Model</a:t>
            </a:r>
          </a:p>
        </p:txBody>
      </p:sp>
      <p:sp>
        <p:nvSpPr>
          <p:cNvPr name="AutoShape 7" id="7"/>
          <p:cNvSpPr/>
          <p:nvPr/>
        </p:nvSpPr>
        <p:spPr>
          <a:xfrm flipV="true">
            <a:off x="2235220" y="7640926"/>
            <a:ext cx="3162339" cy="991042"/>
          </a:xfrm>
          <a:prstGeom prst="line">
            <a:avLst/>
          </a:prstGeom>
          <a:ln cap="flat" w="38100">
            <a:solidFill>
              <a:srgbClr val="C02039"/>
            </a:solidFill>
            <a:prstDash val="solid"/>
            <a:headEnd type="none" len="sm" w="sm"/>
            <a:tailEnd type="triangle" len="med" w="lg"/>
          </a:ln>
        </p:spPr>
      </p:sp>
      <p:sp>
        <p:nvSpPr>
          <p:cNvPr name="TextBox 8" id="8"/>
          <p:cNvSpPr txBox="true"/>
          <p:nvPr/>
        </p:nvSpPr>
        <p:spPr>
          <a:xfrm rot="0">
            <a:off x="1951920" y="8574818"/>
            <a:ext cx="1025709" cy="431819"/>
          </a:xfrm>
          <a:prstGeom prst="rect">
            <a:avLst/>
          </a:prstGeom>
        </p:spPr>
        <p:txBody>
          <a:bodyPr anchor="t" rtlCol="false" tIns="0" lIns="0" bIns="0" rIns="0">
            <a:spAutoFit/>
          </a:bodyPr>
          <a:lstStyle/>
          <a:p>
            <a:pPr algn="ctr">
              <a:lnSpc>
                <a:spcPts val="3500"/>
              </a:lnSpc>
            </a:pPr>
            <a:r>
              <a:rPr lang="en-US" sz="2500">
                <a:solidFill>
                  <a:srgbClr val="97152A"/>
                </a:solidFill>
                <a:latin typeface="BC Sans"/>
                <a:ea typeface="BC Sans"/>
                <a:cs typeface="BC Sans"/>
                <a:sym typeface="BC Sans"/>
              </a:rPr>
              <a:t>LMACS</a:t>
            </a:r>
          </a:p>
        </p:txBody>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635199" cy="10287000"/>
            <a:chOff x="0" y="0"/>
            <a:chExt cx="430670" cy="2709333"/>
          </a:xfrm>
        </p:grpSpPr>
        <p:sp>
          <p:nvSpPr>
            <p:cNvPr name="Freeform 3" id="3"/>
            <p:cNvSpPr/>
            <p:nvPr/>
          </p:nvSpPr>
          <p:spPr>
            <a:xfrm flipH="false" flipV="false" rot="0">
              <a:off x="0" y="0"/>
              <a:ext cx="430670" cy="2709333"/>
            </a:xfrm>
            <a:custGeom>
              <a:avLst/>
              <a:gdLst/>
              <a:ahLst/>
              <a:cxnLst/>
              <a:rect r="r" b="b" t="t" l="l"/>
              <a:pathLst>
                <a:path h="2709333" w="430670">
                  <a:moveTo>
                    <a:pt x="0" y="0"/>
                  </a:moveTo>
                  <a:lnTo>
                    <a:pt x="430670" y="0"/>
                  </a:lnTo>
                  <a:lnTo>
                    <a:pt x="430670" y="2709333"/>
                  </a:lnTo>
                  <a:lnTo>
                    <a:pt x="0" y="2709333"/>
                  </a:lnTo>
                  <a:close/>
                </a:path>
              </a:pathLst>
            </a:custGeom>
            <a:solidFill>
              <a:srgbClr val="5E97A1"/>
            </a:solidFill>
          </p:spPr>
        </p:sp>
        <p:sp>
          <p:nvSpPr>
            <p:cNvPr name="TextBox 4" id="4"/>
            <p:cNvSpPr txBox="true"/>
            <p:nvPr/>
          </p:nvSpPr>
          <p:spPr>
            <a:xfrm>
              <a:off x="0" y="-85725"/>
              <a:ext cx="430670" cy="2795058"/>
            </a:xfrm>
            <a:prstGeom prst="rect">
              <a:avLst/>
            </a:prstGeom>
          </p:spPr>
          <p:txBody>
            <a:bodyPr anchor="ctr" rtlCol="false" tIns="50800" lIns="50800" bIns="50800" rIns="50800"/>
            <a:lstStyle/>
            <a:p>
              <a:pPr algn="ctr">
                <a:lnSpc>
                  <a:spcPts val="2923"/>
                </a:lnSpc>
              </a:pPr>
            </a:p>
          </p:txBody>
        </p:sp>
      </p:grpSp>
      <p:grpSp>
        <p:nvGrpSpPr>
          <p:cNvPr name="Group 5" id="5"/>
          <p:cNvGrpSpPr/>
          <p:nvPr/>
        </p:nvGrpSpPr>
        <p:grpSpPr>
          <a:xfrm rot="0">
            <a:off x="2665581" y="1676256"/>
            <a:ext cx="14860045" cy="8101886"/>
            <a:chOff x="0" y="0"/>
            <a:chExt cx="19813393" cy="10802515"/>
          </a:xfrm>
        </p:grpSpPr>
        <p:sp>
          <p:nvSpPr>
            <p:cNvPr name="Freeform 6" id="6"/>
            <p:cNvSpPr/>
            <p:nvPr/>
          </p:nvSpPr>
          <p:spPr>
            <a:xfrm flipH="false" flipV="false" rot="0">
              <a:off x="0" y="0"/>
              <a:ext cx="6538652" cy="10448362"/>
            </a:xfrm>
            <a:custGeom>
              <a:avLst/>
              <a:gdLst/>
              <a:ahLst/>
              <a:cxnLst/>
              <a:rect r="r" b="b" t="t" l="l"/>
              <a:pathLst>
                <a:path h="10448362" w="6538652">
                  <a:moveTo>
                    <a:pt x="0" y="0"/>
                  </a:moveTo>
                  <a:lnTo>
                    <a:pt x="6538652" y="0"/>
                  </a:lnTo>
                  <a:lnTo>
                    <a:pt x="6538652" y="10448362"/>
                  </a:lnTo>
                  <a:lnTo>
                    <a:pt x="0" y="10448362"/>
                  </a:lnTo>
                  <a:lnTo>
                    <a:pt x="0" y="0"/>
                  </a:lnTo>
                  <a:close/>
                </a:path>
              </a:pathLst>
            </a:custGeom>
            <a:blipFill>
              <a:blip r:embed="rId2"/>
              <a:stretch>
                <a:fillRect l="0" t="0" r="0" b="0"/>
              </a:stretch>
            </a:blipFill>
          </p:spPr>
        </p:sp>
        <p:sp>
          <p:nvSpPr>
            <p:cNvPr name="Freeform 7" id="7"/>
            <p:cNvSpPr/>
            <p:nvPr/>
          </p:nvSpPr>
          <p:spPr>
            <a:xfrm flipH="false" flipV="false" rot="0">
              <a:off x="13097534" y="22254"/>
              <a:ext cx="6715859" cy="10780261"/>
            </a:xfrm>
            <a:custGeom>
              <a:avLst/>
              <a:gdLst/>
              <a:ahLst/>
              <a:cxnLst/>
              <a:rect r="r" b="b" t="t" l="l"/>
              <a:pathLst>
                <a:path h="10780261" w="6715859">
                  <a:moveTo>
                    <a:pt x="0" y="0"/>
                  </a:moveTo>
                  <a:lnTo>
                    <a:pt x="6715859" y="0"/>
                  </a:lnTo>
                  <a:lnTo>
                    <a:pt x="6715859" y="10780261"/>
                  </a:lnTo>
                  <a:lnTo>
                    <a:pt x="0" y="10780261"/>
                  </a:lnTo>
                  <a:lnTo>
                    <a:pt x="0" y="0"/>
                  </a:lnTo>
                  <a:close/>
                </a:path>
              </a:pathLst>
            </a:custGeom>
            <a:blipFill>
              <a:blip r:embed="rId3"/>
              <a:stretch>
                <a:fillRect l="0" t="0" r="0" b="0"/>
              </a:stretch>
            </a:blipFill>
          </p:spPr>
        </p:sp>
        <p:sp>
          <p:nvSpPr>
            <p:cNvPr name="Freeform 8" id="8"/>
            <p:cNvSpPr/>
            <p:nvPr/>
          </p:nvSpPr>
          <p:spPr>
            <a:xfrm flipH="false" flipV="false" rot="0">
              <a:off x="6409598" y="0"/>
              <a:ext cx="6492869" cy="7067068"/>
            </a:xfrm>
            <a:custGeom>
              <a:avLst/>
              <a:gdLst/>
              <a:ahLst/>
              <a:cxnLst/>
              <a:rect r="r" b="b" t="t" l="l"/>
              <a:pathLst>
                <a:path h="7067068" w="6492869">
                  <a:moveTo>
                    <a:pt x="0" y="0"/>
                  </a:moveTo>
                  <a:lnTo>
                    <a:pt x="6492869" y="0"/>
                  </a:lnTo>
                  <a:lnTo>
                    <a:pt x="6492869" y="7067068"/>
                  </a:lnTo>
                  <a:lnTo>
                    <a:pt x="0" y="7067068"/>
                  </a:lnTo>
                  <a:lnTo>
                    <a:pt x="0" y="0"/>
                  </a:lnTo>
                  <a:close/>
                </a:path>
              </a:pathLst>
            </a:custGeom>
            <a:blipFill>
              <a:blip r:embed="rId4"/>
              <a:stretch>
                <a:fillRect l="0" t="0" r="0" b="0"/>
              </a:stretch>
            </a:blipFill>
          </p:spPr>
        </p:sp>
        <p:sp>
          <p:nvSpPr>
            <p:cNvPr name="Freeform 9" id="9"/>
            <p:cNvSpPr/>
            <p:nvPr/>
          </p:nvSpPr>
          <p:spPr>
            <a:xfrm flipH="false" flipV="false" rot="0">
              <a:off x="7040918" y="7067068"/>
              <a:ext cx="5406975" cy="3042323"/>
            </a:xfrm>
            <a:custGeom>
              <a:avLst/>
              <a:gdLst/>
              <a:ahLst/>
              <a:cxnLst/>
              <a:rect r="r" b="b" t="t" l="l"/>
              <a:pathLst>
                <a:path h="3042323" w="5406975">
                  <a:moveTo>
                    <a:pt x="0" y="0"/>
                  </a:moveTo>
                  <a:lnTo>
                    <a:pt x="5406975" y="0"/>
                  </a:lnTo>
                  <a:lnTo>
                    <a:pt x="5406975" y="3042324"/>
                  </a:lnTo>
                  <a:lnTo>
                    <a:pt x="0" y="3042324"/>
                  </a:lnTo>
                  <a:lnTo>
                    <a:pt x="0" y="0"/>
                  </a:lnTo>
                  <a:close/>
                </a:path>
              </a:pathLst>
            </a:custGeom>
            <a:blipFill>
              <a:blip r:embed="rId5"/>
              <a:stretch>
                <a:fillRect l="0" t="0" r="-1776" b="0"/>
              </a:stretch>
            </a:blipFill>
          </p:spPr>
        </p:sp>
      </p:grpSp>
      <p:sp>
        <p:nvSpPr>
          <p:cNvPr name="TextBox 10" id="10"/>
          <p:cNvSpPr txBox="true"/>
          <p:nvPr/>
        </p:nvSpPr>
        <p:spPr>
          <a:xfrm rot="0">
            <a:off x="2665581" y="374693"/>
            <a:ext cx="14964619" cy="1078230"/>
          </a:xfrm>
          <a:prstGeom prst="rect">
            <a:avLst/>
          </a:prstGeom>
        </p:spPr>
        <p:txBody>
          <a:bodyPr anchor="t" rtlCol="false" tIns="0" lIns="0" bIns="0" rIns="0">
            <a:spAutoFit/>
          </a:bodyPr>
          <a:lstStyle/>
          <a:p>
            <a:pPr algn="l">
              <a:lnSpc>
                <a:spcPts val="8820"/>
              </a:lnSpc>
            </a:pPr>
            <a:r>
              <a:rPr lang="en-US" sz="6300" spc="585">
                <a:solidFill>
                  <a:srgbClr val="000000"/>
                </a:solidFill>
                <a:latin typeface="Anton"/>
                <a:ea typeface="Anton"/>
                <a:cs typeface="Anton"/>
                <a:sym typeface="Anton"/>
              </a:rPr>
              <a:t>Local Clinical Governance Structure</a:t>
            </a:r>
          </a:p>
        </p:txBody>
      </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635199" cy="10287000"/>
            <a:chOff x="0" y="0"/>
            <a:chExt cx="430670" cy="2709333"/>
          </a:xfrm>
        </p:grpSpPr>
        <p:sp>
          <p:nvSpPr>
            <p:cNvPr name="Freeform 3" id="3"/>
            <p:cNvSpPr/>
            <p:nvPr/>
          </p:nvSpPr>
          <p:spPr>
            <a:xfrm flipH="false" flipV="false" rot="0">
              <a:off x="0" y="0"/>
              <a:ext cx="430670" cy="2709333"/>
            </a:xfrm>
            <a:custGeom>
              <a:avLst/>
              <a:gdLst/>
              <a:ahLst/>
              <a:cxnLst/>
              <a:rect r="r" b="b" t="t" l="l"/>
              <a:pathLst>
                <a:path h="2709333" w="430670">
                  <a:moveTo>
                    <a:pt x="0" y="0"/>
                  </a:moveTo>
                  <a:lnTo>
                    <a:pt x="430670" y="0"/>
                  </a:lnTo>
                  <a:lnTo>
                    <a:pt x="430670" y="2709333"/>
                  </a:lnTo>
                  <a:lnTo>
                    <a:pt x="0" y="2709333"/>
                  </a:lnTo>
                  <a:close/>
                </a:path>
              </a:pathLst>
            </a:custGeom>
            <a:solidFill>
              <a:srgbClr val="5E97A1"/>
            </a:solidFill>
          </p:spPr>
        </p:sp>
        <p:sp>
          <p:nvSpPr>
            <p:cNvPr name="TextBox 4" id="4"/>
            <p:cNvSpPr txBox="true"/>
            <p:nvPr/>
          </p:nvSpPr>
          <p:spPr>
            <a:xfrm>
              <a:off x="0" y="-85725"/>
              <a:ext cx="430670" cy="2795058"/>
            </a:xfrm>
            <a:prstGeom prst="rect">
              <a:avLst/>
            </a:prstGeom>
          </p:spPr>
          <p:txBody>
            <a:bodyPr anchor="ctr" rtlCol="false" tIns="50800" lIns="50800" bIns="50800" rIns="50800"/>
            <a:lstStyle/>
            <a:p>
              <a:pPr algn="ctr">
                <a:lnSpc>
                  <a:spcPts val="2923"/>
                </a:lnSpc>
              </a:pPr>
            </a:p>
          </p:txBody>
        </p:sp>
      </p:grpSp>
      <p:sp>
        <p:nvSpPr>
          <p:cNvPr name="Freeform 5" id="5"/>
          <p:cNvSpPr/>
          <p:nvPr/>
        </p:nvSpPr>
        <p:spPr>
          <a:xfrm flipH="false" flipV="false" rot="0">
            <a:off x="3764805" y="2444472"/>
            <a:ext cx="12457144" cy="7123406"/>
          </a:xfrm>
          <a:custGeom>
            <a:avLst/>
            <a:gdLst/>
            <a:ahLst/>
            <a:cxnLst/>
            <a:rect r="r" b="b" t="t" l="l"/>
            <a:pathLst>
              <a:path h="7123406" w="12457144">
                <a:moveTo>
                  <a:pt x="0" y="0"/>
                </a:moveTo>
                <a:lnTo>
                  <a:pt x="12457144" y="0"/>
                </a:lnTo>
                <a:lnTo>
                  <a:pt x="12457144" y="7123405"/>
                </a:lnTo>
                <a:lnTo>
                  <a:pt x="0" y="7123405"/>
                </a:lnTo>
                <a:lnTo>
                  <a:pt x="0" y="0"/>
                </a:lnTo>
                <a:close/>
              </a:path>
            </a:pathLst>
          </a:custGeom>
          <a:blipFill>
            <a:blip r:embed="rId3"/>
            <a:stretch>
              <a:fillRect l="0" t="0" r="0" b="0"/>
            </a:stretch>
          </a:blipFill>
        </p:spPr>
      </p:sp>
      <p:sp>
        <p:nvSpPr>
          <p:cNvPr name="TextBox 6" id="6"/>
          <p:cNvSpPr txBox="true"/>
          <p:nvPr/>
        </p:nvSpPr>
        <p:spPr>
          <a:xfrm rot="0">
            <a:off x="2665581" y="374693"/>
            <a:ext cx="12974640" cy="2192655"/>
          </a:xfrm>
          <a:prstGeom prst="rect">
            <a:avLst/>
          </a:prstGeom>
        </p:spPr>
        <p:txBody>
          <a:bodyPr anchor="t" rtlCol="false" tIns="0" lIns="0" bIns="0" rIns="0">
            <a:spAutoFit/>
          </a:bodyPr>
          <a:lstStyle/>
          <a:p>
            <a:pPr algn="l">
              <a:lnSpc>
                <a:spcPts val="8820"/>
              </a:lnSpc>
            </a:pPr>
            <a:r>
              <a:rPr lang="en-US" sz="6300" spc="585">
                <a:solidFill>
                  <a:srgbClr val="000000"/>
                </a:solidFill>
                <a:latin typeface="Anton"/>
                <a:ea typeface="Anton"/>
                <a:cs typeface="Anton"/>
                <a:sym typeface="Anton"/>
              </a:rPr>
              <a:t>Direction Setting—Strategic Planning</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95D67"/>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21236709" cy="10686494"/>
          </a:xfrm>
          <a:custGeom>
            <a:avLst/>
            <a:gdLst/>
            <a:ahLst/>
            <a:cxnLst/>
            <a:rect r="r" b="b" t="t" l="l"/>
            <a:pathLst>
              <a:path h="10686494" w="21236709">
                <a:moveTo>
                  <a:pt x="0" y="0"/>
                </a:moveTo>
                <a:lnTo>
                  <a:pt x="21236709" y="0"/>
                </a:lnTo>
                <a:lnTo>
                  <a:pt x="21236709" y="10686494"/>
                </a:lnTo>
                <a:lnTo>
                  <a:pt x="0" y="10686494"/>
                </a:lnTo>
                <a:lnTo>
                  <a:pt x="0" y="0"/>
                </a:lnTo>
                <a:close/>
              </a:path>
            </a:pathLst>
          </a:custGeom>
          <a:blipFill>
            <a:blip r:embed="rId2">
              <a:extLst>
                <a:ext uri="{96DAC541-7B7A-43D3-8B79-37D633B846F1}">
                  <asvg:svgBlip xmlns:asvg="http://schemas.microsoft.com/office/drawing/2016/SVG/main" r:embed="rId3"/>
                </a:ext>
              </a:extLst>
            </a:blip>
            <a:stretch>
              <a:fillRect l="-2288" t="-2273" r="-641" b="0"/>
            </a:stretch>
          </a:blipFill>
        </p:spPr>
      </p:sp>
      <p:sp>
        <p:nvSpPr>
          <p:cNvPr name="TextBox 3" id="3"/>
          <p:cNvSpPr txBox="true"/>
          <p:nvPr/>
        </p:nvSpPr>
        <p:spPr>
          <a:xfrm rot="0">
            <a:off x="1177242" y="7479257"/>
            <a:ext cx="15933517" cy="2738866"/>
          </a:xfrm>
          <a:prstGeom prst="rect">
            <a:avLst/>
          </a:prstGeom>
        </p:spPr>
        <p:txBody>
          <a:bodyPr anchor="t" rtlCol="false" tIns="0" lIns="0" bIns="0" rIns="0">
            <a:spAutoFit/>
          </a:bodyPr>
          <a:lstStyle/>
          <a:p>
            <a:pPr algn="r">
              <a:lnSpc>
                <a:spcPts val="15079"/>
              </a:lnSpc>
            </a:pPr>
            <a:r>
              <a:rPr lang="en-US" sz="10771">
                <a:solidFill>
                  <a:srgbClr val="FFFFFF"/>
                </a:solidFill>
                <a:latin typeface="Raleway"/>
                <a:ea typeface="Raleway"/>
                <a:cs typeface="Raleway"/>
                <a:sym typeface="Raleway"/>
              </a:rPr>
              <a:t>GOVERNANCE</a:t>
            </a:r>
          </a:p>
          <a:p>
            <a:pPr algn="r">
              <a:lnSpc>
                <a:spcPts val="6397"/>
              </a:lnSpc>
              <a:spcBef>
                <a:spcPct val="0"/>
              </a:spcBef>
            </a:pPr>
          </a:p>
        </p:txBody>
      </p:sp>
      <p:sp>
        <p:nvSpPr>
          <p:cNvPr name="Freeform 4" id="4"/>
          <p:cNvSpPr/>
          <p:nvPr/>
        </p:nvSpPr>
        <p:spPr>
          <a:xfrm flipH="false" flipV="false" rot="0">
            <a:off x="1028700" y="7688807"/>
            <a:ext cx="2488470" cy="1569493"/>
          </a:xfrm>
          <a:custGeom>
            <a:avLst/>
            <a:gdLst/>
            <a:ahLst/>
            <a:cxnLst/>
            <a:rect r="r" b="b" t="t" l="l"/>
            <a:pathLst>
              <a:path h="1569493" w="2488470">
                <a:moveTo>
                  <a:pt x="0" y="0"/>
                </a:moveTo>
                <a:lnTo>
                  <a:pt x="2488470" y="0"/>
                </a:lnTo>
                <a:lnTo>
                  <a:pt x="2488470" y="1569493"/>
                </a:lnTo>
                <a:lnTo>
                  <a:pt x="0" y="1569493"/>
                </a:lnTo>
                <a:lnTo>
                  <a:pt x="0" y="0"/>
                </a:lnTo>
                <a:close/>
              </a:path>
            </a:pathLst>
          </a:custGeom>
          <a:blipFill>
            <a:blip r:embed="rId4"/>
            <a:stretch>
              <a:fillRect l="0" t="0" r="-247815" b="-152986"/>
            </a:stretch>
          </a:blipFill>
        </p:spPr>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635199" cy="10287000"/>
            <a:chOff x="0" y="0"/>
            <a:chExt cx="430670" cy="2709333"/>
          </a:xfrm>
        </p:grpSpPr>
        <p:sp>
          <p:nvSpPr>
            <p:cNvPr name="Freeform 3" id="3"/>
            <p:cNvSpPr/>
            <p:nvPr/>
          </p:nvSpPr>
          <p:spPr>
            <a:xfrm flipH="false" flipV="false" rot="0">
              <a:off x="0" y="0"/>
              <a:ext cx="430670" cy="2709333"/>
            </a:xfrm>
            <a:custGeom>
              <a:avLst/>
              <a:gdLst/>
              <a:ahLst/>
              <a:cxnLst/>
              <a:rect r="r" b="b" t="t" l="l"/>
              <a:pathLst>
                <a:path h="2709333" w="430670">
                  <a:moveTo>
                    <a:pt x="0" y="0"/>
                  </a:moveTo>
                  <a:lnTo>
                    <a:pt x="430670" y="0"/>
                  </a:lnTo>
                  <a:lnTo>
                    <a:pt x="430670" y="2709333"/>
                  </a:lnTo>
                  <a:lnTo>
                    <a:pt x="0" y="2709333"/>
                  </a:lnTo>
                  <a:close/>
                </a:path>
              </a:pathLst>
            </a:custGeom>
            <a:solidFill>
              <a:srgbClr val="5E97A1"/>
            </a:solidFill>
          </p:spPr>
        </p:sp>
        <p:sp>
          <p:nvSpPr>
            <p:cNvPr name="TextBox 4" id="4"/>
            <p:cNvSpPr txBox="true"/>
            <p:nvPr/>
          </p:nvSpPr>
          <p:spPr>
            <a:xfrm>
              <a:off x="0" y="-85725"/>
              <a:ext cx="430670" cy="2795058"/>
            </a:xfrm>
            <a:prstGeom prst="rect">
              <a:avLst/>
            </a:prstGeom>
          </p:spPr>
          <p:txBody>
            <a:bodyPr anchor="ctr" rtlCol="false" tIns="50800" lIns="50800" bIns="50800" rIns="50800"/>
            <a:lstStyle/>
            <a:p>
              <a:pPr algn="ctr">
                <a:lnSpc>
                  <a:spcPts val="2923"/>
                </a:lnSpc>
              </a:pPr>
            </a:p>
          </p:txBody>
        </p:sp>
      </p:grpSp>
      <p:sp>
        <p:nvSpPr>
          <p:cNvPr name="Freeform 5" id="5"/>
          <p:cNvSpPr/>
          <p:nvPr/>
        </p:nvSpPr>
        <p:spPr>
          <a:xfrm flipH="false" flipV="false" rot="0">
            <a:off x="3108551" y="1500497"/>
            <a:ext cx="13824968" cy="8786503"/>
          </a:xfrm>
          <a:custGeom>
            <a:avLst/>
            <a:gdLst/>
            <a:ahLst/>
            <a:cxnLst/>
            <a:rect r="r" b="b" t="t" l="l"/>
            <a:pathLst>
              <a:path h="8786503" w="13824968">
                <a:moveTo>
                  <a:pt x="0" y="0"/>
                </a:moveTo>
                <a:lnTo>
                  <a:pt x="13824968" y="0"/>
                </a:lnTo>
                <a:lnTo>
                  <a:pt x="13824968" y="8786503"/>
                </a:lnTo>
                <a:lnTo>
                  <a:pt x="0" y="8786503"/>
                </a:lnTo>
                <a:lnTo>
                  <a:pt x="0" y="0"/>
                </a:lnTo>
                <a:close/>
              </a:path>
            </a:pathLst>
          </a:custGeom>
          <a:blipFill>
            <a:blip r:embed="rId3"/>
            <a:stretch>
              <a:fillRect l="0" t="0" r="0" b="0"/>
            </a:stretch>
          </a:blipFill>
        </p:spPr>
      </p:sp>
      <p:grpSp>
        <p:nvGrpSpPr>
          <p:cNvPr name="Group 6" id="6"/>
          <p:cNvGrpSpPr/>
          <p:nvPr/>
        </p:nvGrpSpPr>
        <p:grpSpPr>
          <a:xfrm rot="0">
            <a:off x="14196095" y="9942381"/>
            <a:ext cx="2399248" cy="201323"/>
            <a:chOff x="0" y="0"/>
            <a:chExt cx="631901" cy="53023"/>
          </a:xfrm>
        </p:grpSpPr>
        <p:sp>
          <p:nvSpPr>
            <p:cNvPr name="Freeform 7" id="7"/>
            <p:cNvSpPr/>
            <p:nvPr/>
          </p:nvSpPr>
          <p:spPr>
            <a:xfrm flipH="false" flipV="false" rot="0">
              <a:off x="0" y="0"/>
              <a:ext cx="631901" cy="53023"/>
            </a:xfrm>
            <a:custGeom>
              <a:avLst/>
              <a:gdLst/>
              <a:ahLst/>
              <a:cxnLst/>
              <a:rect r="r" b="b" t="t" l="l"/>
              <a:pathLst>
                <a:path h="53023" w="631901">
                  <a:moveTo>
                    <a:pt x="0" y="0"/>
                  </a:moveTo>
                  <a:lnTo>
                    <a:pt x="631901" y="0"/>
                  </a:lnTo>
                  <a:lnTo>
                    <a:pt x="631901" y="53023"/>
                  </a:lnTo>
                  <a:lnTo>
                    <a:pt x="0" y="53023"/>
                  </a:lnTo>
                  <a:close/>
                </a:path>
              </a:pathLst>
            </a:custGeom>
            <a:solidFill>
              <a:srgbClr val="FFFFFF"/>
            </a:solidFill>
          </p:spPr>
        </p:sp>
        <p:sp>
          <p:nvSpPr>
            <p:cNvPr name="TextBox 8" id="8"/>
            <p:cNvSpPr txBox="true"/>
            <p:nvPr/>
          </p:nvSpPr>
          <p:spPr>
            <a:xfrm>
              <a:off x="0" y="-38100"/>
              <a:ext cx="631901" cy="91123"/>
            </a:xfrm>
            <a:prstGeom prst="rect">
              <a:avLst/>
            </a:prstGeom>
          </p:spPr>
          <p:txBody>
            <a:bodyPr anchor="ctr" rtlCol="false" tIns="50800" lIns="50800" bIns="50800" rIns="50800"/>
            <a:lstStyle/>
            <a:p>
              <a:pPr algn="ctr">
                <a:lnSpc>
                  <a:spcPts val="2929"/>
                </a:lnSpc>
              </a:pPr>
            </a:p>
          </p:txBody>
        </p:sp>
      </p:grpSp>
      <p:sp>
        <p:nvSpPr>
          <p:cNvPr name="TextBox 9" id="9"/>
          <p:cNvSpPr txBox="true"/>
          <p:nvPr/>
        </p:nvSpPr>
        <p:spPr>
          <a:xfrm rot="0">
            <a:off x="2665581" y="412793"/>
            <a:ext cx="10609478" cy="802961"/>
          </a:xfrm>
          <a:prstGeom prst="rect">
            <a:avLst/>
          </a:prstGeom>
        </p:spPr>
        <p:txBody>
          <a:bodyPr anchor="t" rtlCol="false" tIns="0" lIns="0" bIns="0" rIns="0">
            <a:spAutoFit/>
          </a:bodyPr>
          <a:lstStyle/>
          <a:p>
            <a:pPr algn="l">
              <a:lnSpc>
                <a:spcPts val="6667"/>
              </a:lnSpc>
            </a:pPr>
            <a:r>
              <a:rPr lang="en-US" sz="4762" spc="442">
                <a:solidFill>
                  <a:srgbClr val="000000"/>
                </a:solidFill>
                <a:latin typeface="Anton"/>
                <a:ea typeface="Anton"/>
                <a:cs typeface="Anton"/>
                <a:sym typeface="Anton"/>
              </a:rPr>
              <a:t>2024/25 Priorities &amp; Outcome Goals</a:t>
            </a:r>
          </a:p>
        </p:txBody>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635199" cy="10287000"/>
            <a:chOff x="0" y="0"/>
            <a:chExt cx="430670" cy="2709333"/>
          </a:xfrm>
        </p:grpSpPr>
        <p:sp>
          <p:nvSpPr>
            <p:cNvPr name="Freeform 3" id="3"/>
            <p:cNvSpPr/>
            <p:nvPr/>
          </p:nvSpPr>
          <p:spPr>
            <a:xfrm flipH="false" flipV="false" rot="0">
              <a:off x="0" y="0"/>
              <a:ext cx="430670" cy="2709333"/>
            </a:xfrm>
            <a:custGeom>
              <a:avLst/>
              <a:gdLst/>
              <a:ahLst/>
              <a:cxnLst/>
              <a:rect r="r" b="b" t="t" l="l"/>
              <a:pathLst>
                <a:path h="2709333" w="430670">
                  <a:moveTo>
                    <a:pt x="0" y="0"/>
                  </a:moveTo>
                  <a:lnTo>
                    <a:pt x="430670" y="0"/>
                  </a:lnTo>
                  <a:lnTo>
                    <a:pt x="430670" y="2709333"/>
                  </a:lnTo>
                  <a:lnTo>
                    <a:pt x="0" y="2709333"/>
                  </a:lnTo>
                  <a:close/>
                </a:path>
              </a:pathLst>
            </a:custGeom>
            <a:solidFill>
              <a:srgbClr val="5E97A1"/>
            </a:solidFill>
          </p:spPr>
        </p:sp>
        <p:sp>
          <p:nvSpPr>
            <p:cNvPr name="TextBox 4" id="4"/>
            <p:cNvSpPr txBox="true"/>
            <p:nvPr/>
          </p:nvSpPr>
          <p:spPr>
            <a:xfrm>
              <a:off x="0" y="-85725"/>
              <a:ext cx="430670" cy="2795058"/>
            </a:xfrm>
            <a:prstGeom prst="rect">
              <a:avLst/>
            </a:prstGeom>
          </p:spPr>
          <p:txBody>
            <a:bodyPr anchor="ctr" rtlCol="false" tIns="50800" lIns="50800" bIns="50800" rIns="50800"/>
            <a:lstStyle/>
            <a:p>
              <a:pPr algn="ctr">
                <a:lnSpc>
                  <a:spcPts val="2923"/>
                </a:lnSpc>
              </a:pPr>
            </a:p>
          </p:txBody>
        </p:sp>
      </p:grpSp>
      <p:grpSp>
        <p:nvGrpSpPr>
          <p:cNvPr name="Group 5" id="5"/>
          <p:cNvGrpSpPr/>
          <p:nvPr/>
        </p:nvGrpSpPr>
        <p:grpSpPr>
          <a:xfrm rot="-1831411">
            <a:off x="1950497" y="767947"/>
            <a:ext cx="2826766" cy="1465100"/>
            <a:chOff x="0" y="0"/>
            <a:chExt cx="744498" cy="385870"/>
          </a:xfrm>
        </p:grpSpPr>
        <p:sp>
          <p:nvSpPr>
            <p:cNvPr name="Freeform 6" id="6"/>
            <p:cNvSpPr/>
            <p:nvPr/>
          </p:nvSpPr>
          <p:spPr>
            <a:xfrm flipH="false" flipV="false" rot="0">
              <a:off x="0" y="0"/>
              <a:ext cx="744498" cy="385870"/>
            </a:xfrm>
            <a:custGeom>
              <a:avLst/>
              <a:gdLst/>
              <a:ahLst/>
              <a:cxnLst/>
              <a:rect r="r" b="b" t="t" l="l"/>
              <a:pathLst>
                <a:path h="385870" w="744498">
                  <a:moveTo>
                    <a:pt x="0" y="0"/>
                  </a:moveTo>
                  <a:lnTo>
                    <a:pt x="744498" y="0"/>
                  </a:lnTo>
                  <a:lnTo>
                    <a:pt x="744498" y="385870"/>
                  </a:lnTo>
                  <a:lnTo>
                    <a:pt x="0" y="385870"/>
                  </a:lnTo>
                  <a:close/>
                </a:path>
              </a:pathLst>
            </a:custGeom>
            <a:solidFill>
              <a:srgbClr val="FFFFFF"/>
            </a:solidFill>
          </p:spPr>
        </p:sp>
        <p:sp>
          <p:nvSpPr>
            <p:cNvPr name="TextBox 7" id="7"/>
            <p:cNvSpPr txBox="true"/>
            <p:nvPr/>
          </p:nvSpPr>
          <p:spPr>
            <a:xfrm>
              <a:off x="0" y="-38100"/>
              <a:ext cx="744498" cy="423970"/>
            </a:xfrm>
            <a:prstGeom prst="rect">
              <a:avLst/>
            </a:prstGeom>
          </p:spPr>
          <p:txBody>
            <a:bodyPr anchor="ctr" rtlCol="false" tIns="50800" lIns="50800" bIns="50800" rIns="50800"/>
            <a:lstStyle/>
            <a:p>
              <a:pPr algn="ctr">
                <a:lnSpc>
                  <a:spcPts val="2929"/>
                </a:lnSpc>
              </a:pPr>
            </a:p>
          </p:txBody>
        </p:sp>
      </p:grpSp>
      <p:grpSp>
        <p:nvGrpSpPr>
          <p:cNvPr name="Group 8" id="8"/>
          <p:cNvGrpSpPr/>
          <p:nvPr/>
        </p:nvGrpSpPr>
        <p:grpSpPr>
          <a:xfrm rot="0">
            <a:off x="14196095" y="9942381"/>
            <a:ext cx="2399248" cy="201323"/>
            <a:chOff x="0" y="0"/>
            <a:chExt cx="631901" cy="53023"/>
          </a:xfrm>
        </p:grpSpPr>
        <p:sp>
          <p:nvSpPr>
            <p:cNvPr name="Freeform 9" id="9"/>
            <p:cNvSpPr/>
            <p:nvPr/>
          </p:nvSpPr>
          <p:spPr>
            <a:xfrm flipH="false" flipV="false" rot="0">
              <a:off x="0" y="0"/>
              <a:ext cx="631901" cy="53023"/>
            </a:xfrm>
            <a:custGeom>
              <a:avLst/>
              <a:gdLst/>
              <a:ahLst/>
              <a:cxnLst/>
              <a:rect r="r" b="b" t="t" l="l"/>
              <a:pathLst>
                <a:path h="53023" w="631901">
                  <a:moveTo>
                    <a:pt x="0" y="0"/>
                  </a:moveTo>
                  <a:lnTo>
                    <a:pt x="631901" y="0"/>
                  </a:lnTo>
                  <a:lnTo>
                    <a:pt x="631901" y="53023"/>
                  </a:lnTo>
                  <a:lnTo>
                    <a:pt x="0" y="53023"/>
                  </a:lnTo>
                  <a:close/>
                </a:path>
              </a:pathLst>
            </a:custGeom>
            <a:solidFill>
              <a:srgbClr val="FFFFFF"/>
            </a:solidFill>
          </p:spPr>
        </p:sp>
        <p:sp>
          <p:nvSpPr>
            <p:cNvPr name="TextBox 10" id="10"/>
            <p:cNvSpPr txBox="true"/>
            <p:nvPr/>
          </p:nvSpPr>
          <p:spPr>
            <a:xfrm>
              <a:off x="0" y="-38100"/>
              <a:ext cx="631901" cy="91123"/>
            </a:xfrm>
            <a:prstGeom prst="rect">
              <a:avLst/>
            </a:prstGeom>
          </p:spPr>
          <p:txBody>
            <a:bodyPr anchor="ctr" rtlCol="false" tIns="50800" lIns="50800" bIns="50800" rIns="50800"/>
            <a:lstStyle/>
            <a:p>
              <a:pPr algn="ctr">
                <a:lnSpc>
                  <a:spcPts val="2929"/>
                </a:lnSpc>
              </a:pPr>
            </a:p>
          </p:txBody>
        </p:sp>
      </p:grpSp>
      <p:sp>
        <p:nvSpPr>
          <p:cNvPr name="Freeform 11" id="11"/>
          <p:cNvSpPr/>
          <p:nvPr/>
        </p:nvSpPr>
        <p:spPr>
          <a:xfrm flipH="false" flipV="false" rot="0">
            <a:off x="2002138" y="1731782"/>
            <a:ext cx="16034694" cy="8210599"/>
          </a:xfrm>
          <a:custGeom>
            <a:avLst/>
            <a:gdLst/>
            <a:ahLst/>
            <a:cxnLst/>
            <a:rect r="r" b="b" t="t" l="l"/>
            <a:pathLst>
              <a:path h="8210599" w="16034694">
                <a:moveTo>
                  <a:pt x="0" y="0"/>
                </a:moveTo>
                <a:lnTo>
                  <a:pt x="16034694" y="0"/>
                </a:lnTo>
                <a:lnTo>
                  <a:pt x="16034694" y="8210599"/>
                </a:lnTo>
                <a:lnTo>
                  <a:pt x="0" y="8210599"/>
                </a:lnTo>
                <a:lnTo>
                  <a:pt x="0" y="0"/>
                </a:lnTo>
                <a:close/>
              </a:path>
            </a:pathLst>
          </a:custGeom>
          <a:blipFill>
            <a:blip r:embed="rId3"/>
            <a:stretch>
              <a:fillRect l="0" t="0" r="0" b="0"/>
            </a:stretch>
          </a:blipFill>
        </p:spPr>
      </p:sp>
      <p:sp>
        <p:nvSpPr>
          <p:cNvPr name="TextBox 12" id="12"/>
          <p:cNvSpPr txBox="true"/>
          <p:nvPr/>
        </p:nvSpPr>
        <p:spPr>
          <a:xfrm rot="0">
            <a:off x="2319798" y="369570"/>
            <a:ext cx="14614806" cy="802961"/>
          </a:xfrm>
          <a:prstGeom prst="rect">
            <a:avLst/>
          </a:prstGeom>
        </p:spPr>
        <p:txBody>
          <a:bodyPr anchor="t" rtlCol="false" tIns="0" lIns="0" bIns="0" rIns="0">
            <a:spAutoFit/>
          </a:bodyPr>
          <a:lstStyle/>
          <a:p>
            <a:pPr algn="l">
              <a:lnSpc>
                <a:spcPts val="6667"/>
              </a:lnSpc>
            </a:pPr>
            <a:r>
              <a:rPr lang="en-US" sz="4762" spc="442">
                <a:solidFill>
                  <a:srgbClr val="000000"/>
                </a:solidFill>
                <a:latin typeface="Anton"/>
                <a:ea typeface="Anton"/>
                <a:cs typeface="Anton"/>
                <a:sym typeface="Anton"/>
              </a:rPr>
              <a:t>2024/25 Priorities &amp; Outcome Goals (Cont.)</a:t>
            </a:r>
          </a:p>
        </p:txBody>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21236709" cy="10686494"/>
          </a:xfrm>
          <a:custGeom>
            <a:avLst/>
            <a:gdLst/>
            <a:ahLst/>
            <a:cxnLst/>
            <a:rect r="r" b="b" t="t" l="l"/>
            <a:pathLst>
              <a:path h="10686494" w="21236709">
                <a:moveTo>
                  <a:pt x="0" y="0"/>
                </a:moveTo>
                <a:lnTo>
                  <a:pt x="21236709" y="0"/>
                </a:lnTo>
                <a:lnTo>
                  <a:pt x="21236709" y="10686494"/>
                </a:lnTo>
                <a:lnTo>
                  <a:pt x="0" y="10686494"/>
                </a:lnTo>
                <a:lnTo>
                  <a:pt x="0" y="0"/>
                </a:lnTo>
                <a:close/>
              </a:path>
            </a:pathLst>
          </a:custGeom>
          <a:blipFill>
            <a:blip r:embed="rId3">
              <a:extLst>
                <a:ext uri="{96DAC541-7B7A-43D3-8B79-37D633B846F1}">
                  <asvg:svgBlip xmlns:asvg="http://schemas.microsoft.com/office/drawing/2016/SVG/main" r:embed="rId4"/>
                </a:ext>
              </a:extLst>
            </a:blip>
            <a:stretch>
              <a:fillRect l="-2288" t="-2273" r="-641" b="0"/>
            </a:stretch>
          </a:blipFill>
        </p:spPr>
      </p:sp>
      <p:sp>
        <p:nvSpPr>
          <p:cNvPr name="TextBox 3" id="3"/>
          <p:cNvSpPr txBox="true"/>
          <p:nvPr/>
        </p:nvSpPr>
        <p:spPr>
          <a:xfrm rot="0">
            <a:off x="1325783" y="1614689"/>
            <a:ext cx="15933517" cy="7643611"/>
          </a:xfrm>
          <a:prstGeom prst="rect">
            <a:avLst/>
          </a:prstGeom>
        </p:spPr>
        <p:txBody>
          <a:bodyPr anchor="t" rtlCol="false" tIns="0" lIns="0" bIns="0" rIns="0">
            <a:spAutoFit/>
          </a:bodyPr>
          <a:lstStyle/>
          <a:p>
            <a:pPr algn="r">
              <a:lnSpc>
                <a:spcPts val="4158"/>
              </a:lnSpc>
            </a:pPr>
          </a:p>
          <a:p>
            <a:pPr algn="r">
              <a:lnSpc>
                <a:spcPts val="4158"/>
              </a:lnSpc>
            </a:pPr>
          </a:p>
          <a:p>
            <a:pPr algn="r">
              <a:lnSpc>
                <a:spcPts val="4158"/>
              </a:lnSpc>
            </a:pPr>
            <a:r>
              <a:rPr lang="en-US" sz="2970">
                <a:solidFill>
                  <a:srgbClr val="FFFFFF"/>
                </a:solidFill>
                <a:latin typeface="Calibri (MS)"/>
                <a:ea typeface="Calibri (MS)"/>
                <a:cs typeface="Calibri (MS)"/>
                <a:sym typeface="Calibri (MS)"/>
              </a:rPr>
              <a:t>CONTACT:</a:t>
            </a:r>
          </a:p>
          <a:p>
            <a:pPr algn="r">
              <a:lnSpc>
                <a:spcPts val="4158"/>
              </a:lnSpc>
            </a:pPr>
            <a:r>
              <a:rPr lang="en-US" sz="2970">
                <a:solidFill>
                  <a:srgbClr val="FFFFFF"/>
                </a:solidFill>
                <a:latin typeface="Calibri (MS)"/>
                <a:ea typeface="Calibri (MS)"/>
                <a:cs typeface="Calibri (MS)"/>
                <a:sym typeface="Calibri (MS)"/>
              </a:rPr>
              <a:t>Medical Staff Communication, Education &amp; Development</a:t>
            </a:r>
          </a:p>
          <a:p>
            <a:pPr algn="r">
              <a:lnSpc>
                <a:spcPts val="4158"/>
              </a:lnSpc>
            </a:pPr>
            <a:r>
              <a:rPr lang="en-US" sz="2970">
                <a:solidFill>
                  <a:srgbClr val="FFFFFF"/>
                </a:solidFill>
                <a:latin typeface="Calibri (MS)"/>
                <a:ea typeface="Calibri (MS)"/>
                <a:cs typeface="Calibri (MS)"/>
                <a:sym typeface="Calibri (MS)"/>
              </a:rPr>
              <a:t>MedStaffDevelopment@islandhealth.ca</a:t>
            </a:r>
          </a:p>
          <a:p>
            <a:pPr algn="r">
              <a:lnSpc>
                <a:spcPts val="4158"/>
              </a:lnSpc>
            </a:pPr>
          </a:p>
          <a:p>
            <a:pPr algn="r">
              <a:lnSpc>
                <a:spcPts val="4158"/>
              </a:lnSpc>
            </a:pPr>
          </a:p>
          <a:p>
            <a:pPr algn="r">
              <a:lnSpc>
                <a:spcPts val="12697"/>
              </a:lnSpc>
            </a:pPr>
            <a:r>
              <a:rPr lang="en-US" sz="9069">
                <a:solidFill>
                  <a:srgbClr val="FFFFFF"/>
                </a:solidFill>
                <a:latin typeface="Raleway"/>
                <a:ea typeface="Raleway"/>
                <a:cs typeface="Raleway"/>
                <a:sym typeface="Raleway"/>
              </a:rPr>
              <a:t>THANK YOU FOR YOUR LEADERSHIP</a:t>
            </a:r>
          </a:p>
          <a:p>
            <a:pPr algn="r">
              <a:lnSpc>
                <a:spcPts val="5838"/>
              </a:lnSpc>
              <a:spcBef>
                <a:spcPct val="0"/>
              </a:spcBef>
            </a:pPr>
          </a:p>
        </p:txBody>
      </p:sp>
      <p:sp>
        <p:nvSpPr>
          <p:cNvPr name="Freeform 4" id="4"/>
          <p:cNvSpPr/>
          <p:nvPr/>
        </p:nvSpPr>
        <p:spPr>
          <a:xfrm flipH="false" flipV="false" rot="0">
            <a:off x="1028700" y="7688807"/>
            <a:ext cx="2488470" cy="1569493"/>
          </a:xfrm>
          <a:custGeom>
            <a:avLst/>
            <a:gdLst/>
            <a:ahLst/>
            <a:cxnLst/>
            <a:rect r="r" b="b" t="t" l="l"/>
            <a:pathLst>
              <a:path h="1569493" w="2488470">
                <a:moveTo>
                  <a:pt x="0" y="0"/>
                </a:moveTo>
                <a:lnTo>
                  <a:pt x="2488470" y="0"/>
                </a:lnTo>
                <a:lnTo>
                  <a:pt x="2488470" y="1569493"/>
                </a:lnTo>
                <a:lnTo>
                  <a:pt x="0" y="1569493"/>
                </a:lnTo>
                <a:lnTo>
                  <a:pt x="0" y="0"/>
                </a:lnTo>
                <a:close/>
              </a:path>
            </a:pathLst>
          </a:custGeom>
          <a:blipFill>
            <a:blip r:embed="rId5"/>
            <a:stretch>
              <a:fillRect l="0" t="0" r="-247815" b="-152986"/>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635199" cy="10287000"/>
            <a:chOff x="0" y="0"/>
            <a:chExt cx="430670" cy="2709333"/>
          </a:xfrm>
        </p:grpSpPr>
        <p:sp>
          <p:nvSpPr>
            <p:cNvPr name="Freeform 3" id="3"/>
            <p:cNvSpPr/>
            <p:nvPr/>
          </p:nvSpPr>
          <p:spPr>
            <a:xfrm flipH="false" flipV="false" rot="0">
              <a:off x="0" y="0"/>
              <a:ext cx="430670" cy="2709333"/>
            </a:xfrm>
            <a:custGeom>
              <a:avLst/>
              <a:gdLst/>
              <a:ahLst/>
              <a:cxnLst/>
              <a:rect r="r" b="b" t="t" l="l"/>
              <a:pathLst>
                <a:path h="2709333" w="430670">
                  <a:moveTo>
                    <a:pt x="0" y="0"/>
                  </a:moveTo>
                  <a:lnTo>
                    <a:pt x="430670" y="0"/>
                  </a:lnTo>
                  <a:lnTo>
                    <a:pt x="430670" y="2709333"/>
                  </a:lnTo>
                  <a:lnTo>
                    <a:pt x="0" y="2709333"/>
                  </a:lnTo>
                  <a:close/>
                </a:path>
              </a:pathLst>
            </a:custGeom>
            <a:solidFill>
              <a:srgbClr val="095D67"/>
            </a:solidFill>
          </p:spPr>
        </p:sp>
        <p:sp>
          <p:nvSpPr>
            <p:cNvPr name="TextBox 4" id="4"/>
            <p:cNvSpPr txBox="true"/>
            <p:nvPr/>
          </p:nvSpPr>
          <p:spPr>
            <a:xfrm>
              <a:off x="0" y="-85725"/>
              <a:ext cx="430670" cy="2795058"/>
            </a:xfrm>
            <a:prstGeom prst="rect">
              <a:avLst/>
            </a:prstGeom>
          </p:spPr>
          <p:txBody>
            <a:bodyPr anchor="ctr" rtlCol="false" tIns="50800" lIns="50800" bIns="50800" rIns="50800"/>
            <a:lstStyle/>
            <a:p>
              <a:pPr algn="ctr">
                <a:lnSpc>
                  <a:spcPts val="2923"/>
                </a:lnSpc>
              </a:pPr>
            </a:p>
          </p:txBody>
        </p:sp>
      </p:grpSp>
      <p:sp>
        <p:nvSpPr>
          <p:cNvPr name="Freeform 5" id="5"/>
          <p:cNvSpPr/>
          <p:nvPr/>
        </p:nvSpPr>
        <p:spPr>
          <a:xfrm flipH="false" flipV="false" rot="0">
            <a:off x="1808599" y="2567347"/>
            <a:ext cx="16095338" cy="7967192"/>
          </a:xfrm>
          <a:custGeom>
            <a:avLst/>
            <a:gdLst/>
            <a:ahLst/>
            <a:cxnLst/>
            <a:rect r="r" b="b" t="t" l="l"/>
            <a:pathLst>
              <a:path h="7967192" w="16095338">
                <a:moveTo>
                  <a:pt x="0" y="0"/>
                </a:moveTo>
                <a:lnTo>
                  <a:pt x="16095338" y="0"/>
                </a:lnTo>
                <a:lnTo>
                  <a:pt x="16095338" y="7967193"/>
                </a:lnTo>
                <a:lnTo>
                  <a:pt x="0" y="7967193"/>
                </a:lnTo>
                <a:lnTo>
                  <a:pt x="0" y="0"/>
                </a:lnTo>
                <a:close/>
              </a:path>
            </a:pathLst>
          </a:custGeom>
          <a:blipFill>
            <a:blip r:embed="rId3"/>
            <a:stretch>
              <a:fillRect l="0" t="0" r="0" b="0"/>
            </a:stretch>
          </a:blipFill>
        </p:spPr>
      </p:sp>
      <p:sp>
        <p:nvSpPr>
          <p:cNvPr name="TextBox 6" id="6"/>
          <p:cNvSpPr txBox="true"/>
          <p:nvPr/>
        </p:nvSpPr>
        <p:spPr>
          <a:xfrm rot="0">
            <a:off x="2620430" y="374693"/>
            <a:ext cx="12544132" cy="2192655"/>
          </a:xfrm>
          <a:prstGeom prst="rect">
            <a:avLst/>
          </a:prstGeom>
        </p:spPr>
        <p:txBody>
          <a:bodyPr anchor="t" rtlCol="false" tIns="0" lIns="0" bIns="0" rIns="0">
            <a:spAutoFit/>
          </a:bodyPr>
          <a:lstStyle/>
          <a:p>
            <a:pPr algn="l">
              <a:lnSpc>
                <a:spcPts val="8820"/>
              </a:lnSpc>
            </a:pPr>
            <a:r>
              <a:rPr lang="en-US" sz="6300" spc="585">
                <a:solidFill>
                  <a:srgbClr val="000000"/>
                </a:solidFill>
                <a:latin typeface="Anton"/>
                <a:ea typeface="Anton"/>
                <a:cs typeface="Anton"/>
                <a:sym typeface="Anton"/>
              </a:rPr>
              <a:t>Island Health </a:t>
            </a:r>
          </a:p>
          <a:p>
            <a:pPr algn="l">
              <a:lnSpc>
                <a:spcPts val="8820"/>
              </a:lnSpc>
            </a:pPr>
            <a:r>
              <a:rPr lang="en-US" sz="6300" spc="585">
                <a:solidFill>
                  <a:srgbClr val="000000"/>
                </a:solidFill>
                <a:latin typeface="Anton"/>
                <a:ea typeface="Anton"/>
                <a:cs typeface="Anton"/>
                <a:sym typeface="Anton"/>
              </a:rPr>
              <a:t>Executive Leadership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635199" cy="10287000"/>
            <a:chOff x="0" y="0"/>
            <a:chExt cx="430670" cy="2709333"/>
          </a:xfrm>
        </p:grpSpPr>
        <p:sp>
          <p:nvSpPr>
            <p:cNvPr name="Freeform 3" id="3"/>
            <p:cNvSpPr/>
            <p:nvPr/>
          </p:nvSpPr>
          <p:spPr>
            <a:xfrm flipH="false" flipV="false" rot="0">
              <a:off x="0" y="0"/>
              <a:ext cx="430670" cy="2709333"/>
            </a:xfrm>
            <a:custGeom>
              <a:avLst/>
              <a:gdLst/>
              <a:ahLst/>
              <a:cxnLst/>
              <a:rect r="r" b="b" t="t" l="l"/>
              <a:pathLst>
                <a:path h="2709333" w="430670">
                  <a:moveTo>
                    <a:pt x="0" y="0"/>
                  </a:moveTo>
                  <a:lnTo>
                    <a:pt x="430670" y="0"/>
                  </a:lnTo>
                  <a:lnTo>
                    <a:pt x="430670" y="2709333"/>
                  </a:lnTo>
                  <a:lnTo>
                    <a:pt x="0" y="2709333"/>
                  </a:lnTo>
                  <a:close/>
                </a:path>
              </a:pathLst>
            </a:custGeom>
            <a:solidFill>
              <a:srgbClr val="095D67"/>
            </a:solidFill>
          </p:spPr>
        </p:sp>
        <p:sp>
          <p:nvSpPr>
            <p:cNvPr name="TextBox 4" id="4"/>
            <p:cNvSpPr txBox="true"/>
            <p:nvPr/>
          </p:nvSpPr>
          <p:spPr>
            <a:xfrm>
              <a:off x="0" y="-85725"/>
              <a:ext cx="430670" cy="2795058"/>
            </a:xfrm>
            <a:prstGeom prst="rect">
              <a:avLst/>
            </a:prstGeom>
          </p:spPr>
          <p:txBody>
            <a:bodyPr anchor="ctr" rtlCol="false" tIns="50800" lIns="50800" bIns="50800" rIns="50800"/>
            <a:lstStyle/>
            <a:p>
              <a:pPr algn="ctr">
                <a:lnSpc>
                  <a:spcPts val="2923"/>
                </a:lnSpc>
              </a:pPr>
            </a:p>
          </p:txBody>
        </p:sp>
      </p:grpSp>
      <p:grpSp>
        <p:nvGrpSpPr>
          <p:cNvPr name="Group 5" id="5"/>
          <p:cNvGrpSpPr/>
          <p:nvPr/>
        </p:nvGrpSpPr>
        <p:grpSpPr>
          <a:xfrm rot="0">
            <a:off x="2756839" y="3447213"/>
            <a:ext cx="7615790" cy="746028"/>
            <a:chOff x="0" y="0"/>
            <a:chExt cx="10154387" cy="994704"/>
          </a:xfrm>
        </p:grpSpPr>
        <p:grpSp>
          <p:nvGrpSpPr>
            <p:cNvPr name="Group 6" id="6"/>
            <p:cNvGrpSpPr/>
            <p:nvPr/>
          </p:nvGrpSpPr>
          <p:grpSpPr>
            <a:xfrm rot="0">
              <a:off x="0" y="0"/>
              <a:ext cx="7523614" cy="994704"/>
              <a:chOff x="0" y="0"/>
              <a:chExt cx="1491669" cy="197215"/>
            </a:xfrm>
          </p:grpSpPr>
          <p:sp>
            <p:nvSpPr>
              <p:cNvPr name="Freeform 7" id="7"/>
              <p:cNvSpPr/>
              <p:nvPr/>
            </p:nvSpPr>
            <p:spPr>
              <a:xfrm flipH="false" flipV="false" rot="0">
                <a:off x="0" y="0"/>
                <a:ext cx="1491669" cy="197215"/>
              </a:xfrm>
              <a:custGeom>
                <a:avLst/>
                <a:gdLst/>
                <a:ahLst/>
                <a:cxnLst/>
                <a:rect r="r" b="b" t="t" l="l"/>
                <a:pathLst>
                  <a:path h="197215" w="1491669">
                    <a:moveTo>
                      <a:pt x="0" y="0"/>
                    </a:moveTo>
                    <a:lnTo>
                      <a:pt x="1491669" y="0"/>
                    </a:lnTo>
                    <a:lnTo>
                      <a:pt x="1491669" y="197215"/>
                    </a:lnTo>
                    <a:lnTo>
                      <a:pt x="0" y="197215"/>
                    </a:lnTo>
                    <a:close/>
                  </a:path>
                </a:pathLst>
              </a:custGeom>
              <a:solidFill>
                <a:srgbClr val="FFFFFF"/>
              </a:solidFill>
            </p:spPr>
          </p:sp>
          <p:sp>
            <p:nvSpPr>
              <p:cNvPr name="TextBox 8" id="8"/>
              <p:cNvSpPr txBox="true"/>
              <p:nvPr/>
            </p:nvSpPr>
            <p:spPr>
              <a:xfrm>
                <a:off x="0" y="-38100"/>
                <a:ext cx="1491669" cy="235315"/>
              </a:xfrm>
              <a:prstGeom prst="rect">
                <a:avLst/>
              </a:prstGeom>
            </p:spPr>
            <p:txBody>
              <a:bodyPr anchor="ctr" rtlCol="false" tIns="50800" lIns="50800" bIns="50800" rIns="50800"/>
              <a:lstStyle/>
              <a:p>
                <a:pPr algn="ctr">
                  <a:lnSpc>
                    <a:spcPts val="2929"/>
                  </a:lnSpc>
                </a:pPr>
              </a:p>
            </p:txBody>
          </p:sp>
        </p:grpSp>
        <p:sp>
          <p:nvSpPr>
            <p:cNvPr name="TextBox 9" id="9"/>
            <p:cNvSpPr txBox="true"/>
            <p:nvPr/>
          </p:nvSpPr>
          <p:spPr>
            <a:xfrm rot="0">
              <a:off x="1133607" y="-33794"/>
              <a:ext cx="9020780" cy="909893"/>
            </a:xfrm>
            <a:prstGeom prst="rect">
              <a:avLst/>
            </a:prstGeom>
          </p:spPr>
          <p:txBody>
            <a:bodyPr anchor="t" rtlCol="false" tIns="0" lIns="0" bIns="0" rIns="0">
              <a:spAutoFit/>
            </a:bodyPr>
            <a:lstStyle/>
            <a:p>
              <a:pPr algn="ctr">
                <a:lnSpc>
                  <a:spcPts val="5300"/>
                </a:lnSpc>
              </a:pPr>
              <a:r>
                <a:rPr lang="en-US" sz="3785" b="true">
                  <a:solidFill>
                    <a:srgbClr val="000000"/>
                  </a:solidFill>
                  <a:latin typeface="Calibri (MS) Bold"/>
                  <a:ea typeface="Calibri (MS) Bold"/>
                  <a:cs typeface="Calibri (MS) Bold"/>
                  <a:sym typeface="Calibri (MS) Bold"/>
                </a:rPr>
                <a:t>Chief of Staff</a:t>
              </a:r>
            </a:p>
          </p:txBody>
        </p:sp>
      </p:grpSp>
      <p:sp>
        <p:nvSpPr>
          <p:cNvPr name="Freeform 10" id="10"/>
          <p:cNvSpPr/>
          <p:nvPr/>
        </p:nvSpPr>
        <p:spPr>
          <a:xfrm flipH="false" flipV="false" rot="0">
            <a:off x="1828420" y="4841261"/>
            <a:ext cx="10330038" cy="5495237"/>
          </a:xfrm>
          <a:custGeom>
            <a:avLst/>
            <a:gdLst/>
            <a:ahLst/>
            <a:cxnLst/>
            <a:rect r="r" b="b" t="t" l="l"/>
            <a:pathLst>
              <a:path h="5495237" w="10330038">
                <a:moveTo>
                  <a:pt x="0" y="0"/>
                </a:moveTo>
                <a:lnTo>
                  <a:pt x="10330038" y="0"/>
                </a:lnTo>
                <a:lnTo>
                  <a:pt x="10330038" y="5495237"/>
                </a:lnTo>
                <a:lnTo>
                  <a:pt x="0" y="5495237"/>
                </a:lnTo>
                <a:lnTo>
                  <a:pt x="0" y="0"/>
                </a:lnTo>
                <a:close/>
              </a:path>
            </a:pathLst>
          </a:custGeom>
          <a:blipFill>
            <a:blip r:embed="rId3"/>
            <a:stretch>
              <a:fillRect l="0" t="0" r="-9401" b="0"/>
            </a:stretch>
          </a:blipFill>
        </p:spPr>
      </p:sp>
      <p:sp>
        <p:nvSpPr>
          <p:cNvPr name="TextBox 11" id="11"/>
          <p:cNvSpPr txBox="true"/>
          <p:nvPr/>
        </p:nvSpPr>
        <p:spPr>
          <a:xfrm rot="0">
            <a:off x="10263881" y="1769828"/>
            <a:ext cx="7170277" cy="527323"/>
          </a:xfrm>
          <a:prstGeom prst="rect">
            <a:avLst/>
          </a:prstGeom>
        </p:spPr>
        <p:txBody>
          <a:bodyPr anchor="t" rtlCol="false" tIns="0" lIns="0" bIns="0" rIns="0">
            <a:spAutoFit/>
          </a:bodyPr>
          <a:lstStyle/>
          <a:p>
            <a:pPr algn="ctr">
              <a:lnSpc>
                <a:spcPts val="3843"/>
              </a:lnSpc>
            </a:pPr>
            <a:r>
              <a:rPr lang="en-US" sz="2745" b="true">
                <a:solidFill>
                  <a:srgbClr val="000000"/>
                </a:solidFill>
                <a:latin typeface="Calibri (MS) Bold"/>
                <a:ea typeface="Calibri (MS) Bold"/>
                <a:cs typeface="Calibri (MS) Bold"/>
                <a:sym typeface="Calibri (MS) Bold"/>
              </a:rPr>
              <a:t>Island Health Medical Staff Department Structure</a:t>
            </a:r>
          </a:p>
        </p:txBody>
      </p:sp>
      <p:sp>
        <p:nvSpPr>
          <p:cNvPr name="Freeform 12" id="12"/>
          <p:cNvSpPr/>
          <p:nvPr/>
        </p:nvSpPr>
        <p:spPr>
          <a:xfrm flipH="false" flipV="false" rot="0">
            <a:off x="8429143" y="1738124"/>
            <a:ext cx="10012662" cy="8598374"/>
          </a:xfrm>
          <a:custGeom>
            <a:avLst/>
            <a:gdLst/>
            <a:ahLst/>
            <a:cxnLst/>
            <a:rect r="r" b="b" t="t" l="l"/>
            <a:pathLst>
              <a:path h="8598374" w="10012662">
                <a:moveTo>
                  <a:pt x="0" y="0"/>
                </a:moveTo>
                <a:lnTo>
                  <a:pt x="10012662" y="0"/>
                </a:lnTo>
                <a:lnTo>
                  <a:pt x="10012662" y="8598374"/>
                </a:lnTo>
                <a:lnTo>
                  <a:pt x="0" y="8598374"/>
                </a:lnTo>
                <a:lnTo>
                  <a:pt x="0" y="0"/>
                </a:lnTo>
                <a:close/>
              </a:path>
            </a:pathLst>
          </a:custGeom>
          <a:blipFill>
            <a:blip r:embed="rId4"/>
            <a:stretch>
              <a:fillRect l="0" t="0" r="0" b="0"/>
            </a:stretch>
          </a:blipFill>
        </p:spPr>
      </p:sp>
      <p:sp>
        <p:nvSpPr>
          <p:cNvPr name="TextBox 13" id="13"/>
          <p:cNvSpPr txBox="true"/>
          <p:nvPr/>
        </p:nvSpPr>
        <p:spPr>
          <a:xfrm rot="0">
            <a:off x="2620430" y="374693"/>
            <a:ext cx="12544132" cy="1078230"/>
          </a:xfrm>
          <a:prstGeom prst="rect">
            <a:avLst/>
          </a:prstGeom>
        </p:spPr>
        <p:txBody>
          <a:bodyPr anchor="t" rtlCol="false" tIns="0" lIns="0" bIns="0" rIns="0">
            <a:spAutoFit/>
          </a:bodyPr>
          <a:lstStyle/>
          <a:p>
            <a:pPr algn="l">
              <a:lnSpc>
                <a:spcPts val="8820"/>
              </a:lnSpc>
            </a:pPr>
            <a:r>
              <a:rPr lang="en-US" sz="6300" spc="585">
                <a:solidFill>
                  <a:srgbClr val="000000"/>
                </a:solidFill>
                <a:latin typeface="Anton"/>
                <a:ea typeface="Anton"/>
                <a:cs typeface="Anton"/>
                <a:sym typeface="Anton"/>
              </a:rPr>
              <a:t>Medical Staff Leadership </a:t>
            </a: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635199" cy="10287000"/>
            <a:chOff x="0" y="0"/>
            <a:chExt cx="430670" cy="2709333"/>
          </a:xfrm>
        </p:grpSpPr>
        <p:sp>
          <p:nvSpPr>
            <p:cNvPr name="Freeform 3" id="3"/>
            <p:cNvSpPr/>
            <p:nvPr/>
          </p:nvSpPr>
          <p:spPr>
            <a:xfrm flipH="false" flipV="false" rot="0">
              <a:off x="0" y="0"/>
              <a:ext cx="430670" cy="2709333"/>
            </a:xfrm>
            <a:custGeom>
              <a:avLst/>
              <a:gdLst/>
              <a:ahLst/>
              <a:cxnLst/>
              <a:rect r="r" b="b" t="t" l="l"/>
              <a:pathLst>
                <a:path h="2709333" w="430670">
                  <a:moveTo>
                    <a:pt x="0" y="0"/>
                  </a:moveTo>
                  <a:lnTo>
                    <a:pt x="430670" y="0"/>
                  </a:lnTo>
                  <a:lnTo>
                    <a:pt x="430670" y="2709333"/>
                  </a:lnTo>
                  <a:lnTo>
                    <a:pt x="0" y="2709333"/>
                  </a:lnTo>
                  <a:close/>
                </a:path>
              </a:pathLst>
            </a:custGeom>
            <a:solidFill>
              <a:srgbClr val="095D67"/>
            </a:solidFill>
          </p:spPr>
        </p:sp>
        <p:sp>
          <p:nvSpPr>
            <p:cNvPr name="TextBox 4" id="4"/>
            <p:cNvSpPr txBox="true"/>
            <p:nvPr/>
          </p:nvSpPr>
          <p:spPr>
            <a:xfrm>
              <a:off x="0" y="-85725"/>
              <a:ext cx="430670" cy="2795058"/>
            </a:xfrm>
            <a:prstGeom prst="rect">
              <a:avLst/>
            </a:prstGeom>
          </p:spPr>
          <p:txBody>
            <a:bodyPr anchor="ctr" rtlCol="false" tIns="50800" lIns="50800" bIns="50800" rIns="50800"/>
            <a:lstStyle/>
            <a:p>
              <a:pPr algn="ctr">
                <a:lnSpc>
                  <a:spcPts val="2923"/>
                </a:lnSpc>
              </a:pPr>
            </a:p>
          </p:txBody>
        </p:sp>
      </p:grpSp>
      <p:graphicFrame>
        <p:nvGraphicFramePr>
          <p:cNvPr name="Table 5" id="5"/>
          <p:cNvGraphicFramePr>
            <a:graphicFrameLocks noGrp="true"/>
          </p:cNvGraphicFramePr>
          <p:nvPr/>
        </p:nvGraphicFramePr>
        <p:xfrm>
          <a:off x="2665581" y="1560079"/>
          <a:ext cx="13514976" cy="8508076"/>
        </p:xfrm>
        <a:graphic>
          <a:graphicData uri="http://schemas.openxmlformats.org/drawingml/2006/table">
            <a:tbl>
              <a:tblPr/>
              <a:tblGrid>
                <a:gridCol w="2966684"/>
                <a:gridCol w="2439306"/>
                <a:gridCol w="1729630"/>
                <a:gridCol w="3968370"/>
                <a:gridCol w="2410986"/>
              </a:tblGrid>
              <a:tr h="774188">
                <a:tc>
                  <a:txBody>
                    <a:bodyPr anchor="t" rtlCol="false"/>
                    <a:lstStyle/>
                    <a:p>
                      <a:pPr algn="ctr">
                        <a:lnSpc>
                          <a:spcPts val="2275"/>
                        </a:lnSpc>
                        <a:defRPr/>
                      </a:pPr>
                      <a:r>
                        <a:rPr lang="en-US" sz="1625" b="true">
                          <a:solidFill>
                            <a:srgbClr val="FFFFFF"/>
                          </a:solidFill>
                          <a:latin typeface="Canva Sans Bold"/>
                          <a:ea typeface="Canva Sans Bold"/>
                          <a:cs typeface="Canva Sans Bold"/>
                          <a:sym typeface="Canva Sans Bold"/>
                        </a:rPr>
                        <a:t>Position</a:t>
                      </a:r>
                      <a:endParaRPr lang="en-US" sz="1100"/>
                    </a:p>
                  </a:txBody>
                  <a:tcPr marL="190500" marR="190500" marT="190500" marB="190500"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095D67"/>
                    </a:solidFill>
                  </a:tcPr>
                </a:tc>
                <a:tc>
                  <a:txBody>
                    <a:bodyPr anchor="t" rtlCol="false"/>
                    <a:lstStyle/>
                    <a:p>
                      <a:pPr algn="ctr">
                        <a:lnSpc>
                          <a:spcPts val="2275"/>
                        </a:lnSpc>
                        <a:defRPr/>
                      </a:pPr>
                      <a:r>
                        <a:rPr lang="en-US" sz="1625" b="true">
                          <a:solidFill>
                            <a:srgbClr val="FFFFFF"/>
                          </a:solidFill>
                          <a:latin typeface="Canva Sans Bold"/>
                          <a:ea typeface="Canva Sans Bold"/>
                          <a:cs typeface="Canva Sans Bold"/>
                          <a:sym typeface="Canva Sans Bold"/>
                        </a:rPr>
                        <a:t>Role</a:t>
                      </a:r>
                      <a:endParaRPr lang="en-US" sz="1100"/>
                    </a:p>
                  </a:txBody>
                  <a:tcPr marL="190500" marR="190500" marT="190500" marB="190500"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095D67"/>
                    </a:solidFill>
                  </a:tcPr>
                </a:tc>
                <a:tc>
                  <a:txBody>
                    <a:bodyPr anchor="t" rtlCol="false"/>
                    <a:lstStyle/>
                    <a:p>
                      <a:pPr algn="ctr">
                        <a:lnSpc>
                          <a:spcPts val="2275"/>
                        </a:lnSpc>
                        <a:defRPr/>
                      </a:pPr>
                      <a:r>
                        <a:rPr lang="en-US" sz="1625" b="true">
                          <a:solidFill>
                            <a:srgbClr val="FFFFFF"/>
                          </a:solidFill>
                          <a:latin typeface="Canva Sans Bold"/>
                          <a:ea typeface="Canva Sans Bold"/>
                          <a:cs typeface="Canva Sans Bold"/>
                          <a:sym typeface="Canva Sans Bold"/>
                        </a:rPr>
                        <a:t>Focus</a:t>
                      </a:r>
                      <a:endParaRPr lang="en-US" sz="1100"/>
                    </a:p>
                  </a:txBody>
                  <a:tcPr marL="190500" marR="190500" marT="190500" marB="190500"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095D67"/>
                    </a:solidFill>
                  </a:tcPr>
                </a:tc>
                <a:tc>
                  <a:txBody>
                    <a:bodyPr anchor="t" rtlCol="false"/>
                    <a:lstStyle/>
                    <a:p>
                      <a:pPr algn="ctr">
                        <a:lnSpc>
                          <a:spcPts val="2275"/>
                        </a:lnSpc>
                        <a:defRPr/>
                      </a:pPr>
                      <a:r>
                        <a:rPr lang="en-US" sz="1625" b="true">
                          <a:solidFill>
                            <a:srgbClr val="FFFFFF"/>
                          </a:solidFill>
                          <a:latin typeface="Canva Sans Bold"/>
                          <a:ea typeface="Canva Sans Bold"/>
                          <a:cs typeface="Canva Sans Bold"/>
                          <a:sym typeface="Canva Sans Bold"/>
                        </a:rPr>
                        <a:t>Example Function</a:t>
                      </a:r>
                      <a:endParaRPr lang="en-US" sz="1100"/>
                    </a:p>
                  </a:txBody>
                  <a:tcPr marL="190500" marR="190500" marT="190500" marB="190500"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095D67"/>
                    </a:solidFill>
                  </a:tcPr>
                </a:tc>
                <a:tc>
                  <a:txBody>
                    <a:bodyPr anchor="t" rtlCol="false"/>
                    <a:lstStyle/>
                    <a:p>
                      <a:pPr algn="ctr">
                        <a:lnSpc>
                          <a:spcPts val="2275"/>
                        </a:lnSpc>
                        <a:defRPr/>
                      </a:pPr>
                      <a:r>
                        <a:rPr lang="en-US" sz="1625" b="true">
                          <a:solidFill>
                            <a:srgbClr val="FFFFFF"/>
                          </a:solidFill>
                          <a:latin typeface="Canva Sans Bold"/>
                          <a:ea typeface="Canva Sans Bold"/>
                          <a:cs typeface="Canva Sans Bold"/>
                          <a:sym typeface="Canva Sans Bold"/>
                        </a:rPr>
                        <a:t>Accountability</a:t>
                      </a:r>
                      <a:endParaRPr lang="en-US" sz="1100"/>
                    </a:p>
                  </a:txBody>
                  <a:tcPr marL="190500" marR="190500" marT="190500" marB="190500"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095D67"/>
                    </a:solidFill>
                  </a:tcPr>
                </a:tc>
              </a:tr>
              <a:tr h="774188">
                <a:tc gridSpan="5">
                  <a:txBody>
                    <a:bodyPr anchor="t" rtlCol="false"/>
                    <a:lstStyle/>
                    <a:p>
                      <a:pPr algn="ctr">
                        <a:lnSpc>
                          <a:spcPts val="2275"/>
                        </a:lnSpc>
                        <a:defRPr/>
                      </a:pPr>
                      <a:r>
                        <a:rPr lang="en-US" sz="1625" b="true">
                          <a:solidFill>
                            <a:srgbClr val="FFFFFF"/>
                          </a:solidFill>
                          <a:latin typeface="Canva Sans Bold"/>
                          <a:ea typeface="Canva Sans Bold"/>
                          <a:cs typeface="Canva Sans Bold"/>
                          <a:sym typeface="Canva Sans Bold"/>
                        </a:rPr>
                        <a:t>DEPARTMENTAL LEADERSHIP</a:t>
                      </a:r>
                      <a:endParaRPr lang="en-US" sz="1100"/>
                    </a:p>
                  </a:txBody>
                  <a:tcPr marL="190500" marR="190500" marT="190500" marB="190500"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095D67"/>
                    </a:solidFill>
                  </a:tcPr>
                </a:tc>
                <a:tc hMerge="true">
                  <a:txBody>
                    <a:bodyPr anchor="t" rtlCol="false"/>
                    <a:lstStyle/>
                    <a:p>
                      <a:pPr algn="ctr">
                        <a:lnSpc>
                          <a:spcPts val="2275"/>
                        </a:lnSpc>
                        <a:defRPr/>
                      </a:pPr>
                      <a:r>
                        <a:rPr lang="en-US" sz="1625" b="true">
                          <a:solidFill>
                            <a:srgbClr val="FFFFFF"/>
                          </a:solidFill>
                          <a:latin typeface="Canva Sans Bold"/>
                          <a:ea typeface="Canva Sans Bold"/>
                          <a:cs typeface="Canva Sans Bold"/>
                          <a:sym typeface="Canva Sans Bold"/>
                        </a:rPr>
                        <a:t>DEPARTMENTAL LEADERSHIP</a:t>
                      </a:r>
                      <a:endParaRPr lang="en-US" sz="1100"/>
                    </a:p>
                  </a:txBody>
                  <a:tcPr marL="190500" marR="190500" marT="190500" marB="190500"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095D67"/>
                    </a:solidFill>
                  </a:tcPr>
                </a:tc>
                <a:tc hMerge="true">
                  <a:txBody>
                    <a:bodyPr anchor="t" rtlCol="false"/>
                    <a:lstStyle/>
                    <a:p>
                      <a:pPr algn="ctr">
                        <a:lnSpc>
                          <a:spcPts val="2275"/>
                        </a:lnSpc>
                        <a:defRPr/>
                      </a:pPr>
                      <a:r>
                        <a:rPr lang="en-US" sz="1625" b="true">
                          <a:solidFill>
                            <a:srgbClr val="FFFFFF"/>
                          </a:solidFill>
                          <a:latin typeface="Canva Sans Bold"/>
                          <a:ea typeface="Canva Sans Bold"/>
                          <a:cs typeface="Canva Sans Bold"/>
                          <a:sym typeface="Canva Sans Bold"/>
                        </a:rPr>
                        <a:t>DEPARTMENTAL LEADERSHIP</a:t>
                      </a:r>
                      <a:endParaRPr lang="en-US" sz="1100"/>
                    </a:p>
                  </a:txBody>
                  <a:tcPr marL="190500" marR="190500" marT="190500" marB="190500"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095D67"/>
                    </a:solidFill>
                  </a:tcPr>
                </a:tc>
                <a:tc hMerge="true">
                  <a:txBody>
                    <a:bodyPr anchor="t" rtlCol="false"/>
                    <a:lstStyle/>
                    <a:p>
                      <a:pPr algn="ctr">
                        <a:lnSpc>
                          <a:spcPts val="2275"/>
                        </a:lnSpc>
                        <a:defRPr/>
                      </a:pPr>
                      <a:r>
                        <a:rPr lang="en-US" sz="1625" b="true">
                          <a:solidFill>
                            <a:srgbClr val="FFFFFF"/>
                          </a:solidFill>
                          <a:latin typeface="Canva Sans Bold"/>
                          <a:ea typeface="Canva Sans Bold"/>
                          <a:cs typeface="Canva Sans Bold"/>
                          <a:sym typeface="Canva Sans Bold"/>
                        </a:rPr>
                        <a:t>DEPARTMENTAL LEADERSHIP</a:t>
                      </a:r>
                      <a:endParaRPr lang="en-US" sz="1100"/>
                    </a:p>
                  </a:txBody>
                  <a:tcPr marL="190500" marR="190500" marT="190500" marB="190500"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095D67"/>
                    </a:solidFill>
                  </a:tcPr>
                </a:tc>
                <a:tc hMerge="true">
                  <a:txBody>
                    <a:bodyPr anchor="t" rtlCol="false"/>
                    <a:lstStyle/>
                    <a:p>
                      <a:pPr algn="ctr">
                        <a:lnSpc>
                          <a:spcPts val="2275"/>
                        </a:lnSpc>
                        <a:defRPr/>
                      </a:pPr>
                      <a:r>
                        <a:rPr lang="en-US" sz="1625" b="true">
                          <a:solidFill>
                            <a:srgbClr val="FFFFFF"/>
                          </a:solidFill>
                          <a:latin typeface="Canva Sans Bold"/>
                          <a:ea typeface="Canva Sans Bold"/>
                          <a:cs typeface="Canva Sans Bold"/>
                          <a:sym typeface="Canva Sans Bold"/>
                        </a:rPr>
                        <a:t>DEPARTMENTAL LEADERSHIP</a:t>
                      </a:r>
                      <a:endParaRPr lang="en-US" sz="1100"/>
                    </a:p>
                  </a:txBody>
                  <a:tcPr marL="190500" marR="190500" marT="190500" marB="190500"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095D67"/>
                    </a:solidFill>
                  </a:tcPr>
                </a:tc>
              </a:tr>
              <a:tr h="3096751">
                <a:tc>
                  <a:txBody>
                    <a:bodyPr anchor="t" rtlCol="false"/>
                    <a:lstStyle/>
                    <a:p>
                      <a:pPr algn="l" marL="323850" indent="-161925" lvl="1">
                        <a:lnSpc>
                          <a:spcPts val="2100"/>
                        </a:lnSpc>
                        <a:buFont typeface="Arial"/>
                        <a:buChar char="•"/>
                        <a:defRPr/>
                      </a:pPr>
                      <a:r>
                        <a:rPr lang="en-US" sz="1500">
                          <a:solidFill>
                            <a:srgbClr val="FFFFFF"/>
                          </a:solidFill>
                          <a:latin typeface="Canva Sans"/>
                          <a:ea typeface="Canva Sans"/>
                          <a:cs typeface="Canva Sans"/>
                          <a:sym typeface="Canva Sans"/>
                        </a:rPr>
                        <a:t>Department Head (13)</a:t>
                      </a:r>
                      <a:endParaRPr lang="en-US" sz="1100"/>
                    </a:p>
                    <a:p>
                      <a:pPr algn="l" marL="323850" indent="-161925" lvl="1">
                        <a:lnSpc>
                          <a:spcPts val="2100"/>
                        </a:lnSpc>
                        <a:buFont typeface="Arial"/>
                        <a:buChar char="•"/>
                      </a:pPr>
                      <a:r>
                        <a:rPr lang="en-US" sz="1500">
                          <a:solidFill>
                            <a:srgbClr val="FFFFFF"/>
                          </a:solidFill>
                          <a:latin typeface="Canva Sans"/>
                          <a:ea typeface="Canva Sans"/>
                          <a:cs typeface="Canva Sans"/>
                          <a:sym typeface="Canva Sans"/>
                        </a:rPr>
                        <a:t>Division Head (90)</a:t>
                      </a:r>
                    </a:p>
                    <a:p>
                      <a:pPr algn="l" marL="323850" indent="-161925" lvl="1">
                        <a:lnSpc>
                          <a:spcPts val="2100"/>
                        </a:lnSpc>
                        <a:buFont typeface="Arial"/>
                        <a:buChar char="•"/>
                      </a:pPr>
                      <a:r>
                        <a:rPr lang="en-US" sz="1500">
                          <a:solidFill>
                            <a:srgbClr val="FFFFFF"/>
                          </a:solidFill>
                          <a:latin typeface="Canva Sans"/>
                          <a:ea typeface="Canva Sans"/>
                          <a:cs typeface="Canva Sans"/>
                          <a:sym typeface="Canva Sans"/>
                        </a:rPr>
                        <a:t>Section Head (18)</a:t>
                      </a:r>
                    </a:p>
                  </a:txBody>
                  <a:tcPr marL="190500" marR="190500" marT="190500" marB="190500"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5E97A1"/>
                    </a:solidFill>
                  </a:tcPr>
                </a:tc>
                <a:tc>
                  <a:txBody>
                    <a:bodyPr anchor="t" rtlCol="false"/>
                    <a:lstStyle/>
                    <a:p>
                      <a:pPr algn="l">
                        <a:lnSpc>
                          <a:spcPts val="2100"/>
                        </a:lnSpc>
                        <a:defRPr/>
                      </a:pPr>
                      <a:r>
                        <a:rPr lang="en-US" sz="1500">
                          <a:solidFill>
                            <a:srgbClr val="FFFFFF"/>
                          </a:solidFill>
                          <a:latin typeface="Canva Sans"/>
                          <a:ea typeface="Canva Sans"/>
                          <a:cs typeface="Canva Sans"/>
                          <a:sym typeface="Canva Sans"/>
                        </a:rPr>
                        <a:t>Profession of self-governance, to fulfill the mandates of the Medical Staff Bylaws and Rules, as it applies to individual practitioners and practitioner-delivered care.</a:t>
                      </a:r>
                      <a:endParaRPr lang="en-US" sz="1100"/>
                    </a:p>
                  </a:txBody>
                  <a:tcPr marL="190500" marR="190500" marT="190500" marB="190500"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5E97A1"/>
                    </a:solidFill>
                  </a:tcPr>
                </a:tc>
                <a:tc>
                  <a:txBody>
                    <a:bodyPr anchor="t" rtlCol="false"/>
                    <a:lstStyle/>
                    <a:p>
                      <a:pPr algn="l">
                        <a:lnSpc>
                          <a:spcPts val="2100"/>
                        </a:lnSpc>
                        <a:defRPr/>
                      </a:pPr>
                      <a:r>
                        <a:rPr lang="en-US" sz="1500">
                          <a:solidFill>
                            <a:srgbClr val="FFFFFF"/>
                          </a:solidFill>
                          <a:latin typeface="Canva Sans"/>
                          <a:ea typeface="Canva Sans"/>
                          <a:cs typeface="Canva Sans"/>
                          <a:sym typeface="Canva Sans"/>
                        </a:rPr>
                        <a:t>Individual Practitioners</a:t>
                      </a:r>
                      <a:endParaRPr lang="en-US" sz="1100"/>
                    </a:p>
                  </a:txBody>
                  <a:tcPr marL="190500" marR="190500" marT="190500" marB="190500"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5E97A1"/>
                    </a:solidFill>
                  </a:tcPr>
                </a:tc>
                <a:tc>
                  <a:txBody>
                    <a:bodyPr anchor="t" rtlCol="false"/>
                    <a:lstStyle/>
                    <a:p>
                      <a:pPr algn="l">
                        <a:lnSpc>
                          <a:spcPts val="1960"/>
                        </a:lnSpc>
                        <a:defRPr/>
                      </a:pPr>
                      <a:r>
                        <a:rPr lang="en-US" sz="1400">
                          <a:solidFill>
                            <a:srgbClr val="FFFFFF"/>
                          </a:solidFill>
                          <a:latin typeface="Canva Sans"/>
                          <a:ea typeface="Canva Sans"/>
                          <a:cs typeface="Canva Sans"/>
                          <a:sym typeface="Canva Sans"/>
                        </a:rPr>
                        <a:t>As described in the Medical Staff Rules: </a:t>
                      </a:r>
                      <a:endParaRPr lang="en-US" sz="1100"/>
                    </a:p>
                    <a:p>
                      <a:pPr algn="l" marL="302261" indent="-151130" lvl="1">
                        <a:lnSpc>
                          <a:spcPts val="1960"/>
                        </a:lnSpc>
                        <a:buFont typeface="Arial"/>
                        <a:buChar char="•"/>
                      </a:pPr>
                      <a:r>
                        <a:rPr lang="en-US" sz="1400">
                          <a:solidFill>
                            <a:srgbClr val="FFFFFF"/>
                          </a:solidFill>
                          <a:latin typeface="Canva Sans"/>
                          <a:ea typeface="Canva Sans"/>
                          <a:cs typeface="Canva Sans"/>
                          <a:sym typeface="Canva Sans"/>
                        </a:rPr>
                        <a:t>M</a:t>
                      </a:r>
                      <a:r>
                        <a:rPr lang="en-US" sz="1400">
                          <a:solidFill>
                            <a:srgbClr val="FFFFFF"/>
                          </a:solidFill>
                          <a:latin typeface="Canva Sans"/>
                          <a:ea typeface="Canva Sans"/>
                          <a:cs typeface="Canva Sans"/>
                          <a:sym typeface="Canva Sans"/>
                        </a:rPr>
                        <a:t>edical workforce recruitment, credentialing, privileging, professional development, and professional behavior</a:t>
                      </a:r>
                    </a:p>
                    <a:p>
                      <a:pPr algn="l" marL="302261" indent="-151130" lvl="1">
                        <a:lnSpc>
                          <a:spcPts val="1960"/>
                        </a:lnSpc>
                        <a:buFont typeface="Arial"/>
                        <a:buChar char="•"/>
                      </a:pPr>
                      <a:r>
                        <a:rPr lang="en-US" sz="1400">
                          <a:solidFill>
                            <a:srgbClr val="FFFFFF"/>
                          </a:solidFill>
                          <a:latin typeface="Canva Sans"/>
                          <a:ea typeface="Canva Sans"/>
                          <a:cs typeface="Canva Sans"/>
                          <a:sym typeface="Canva Sans"/>
                        </a:rPr>
                        <a:t>Individual practitioner standards of care and documentation</a:t>
                      </a:r>
                    </a:p>
                    <a:p>
                      <a:pPr algn="l" marL="302261" indent="-151130" lvl="1">
                        <a:lnSpc>
                          <a:spcPts val="1960"/>
                        </a:lnSpc>
                        <a:buFont typeface="Arial"/>
                        <a:buChar char="•"/>
                      </a:pPr>
                      <a:r>
                        <a:rPr lang="en-US" sz="1400">
                          <a:solidFill>
                            <a:srgbClr val="FFFFFF"/>
                          </a:solidFill>
                          <a:latin typeface="Canva Sans"/>
                          <a:ea typeface="Canva Sans"/>
                          <a:cs typeface="Canva Sans"/>
                          <a:sym typeface="Canva Sans"/>
                        </a:rPr>
                        <a:t>Research</a:t>
                      </a:r>
                    </a:p>
                  </a:txBody>
                  <a:tcPr marL="190500" marR="190500" marT="190500" marB="190500"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5E97A1"/>
                    </a:solidFill>
                  </a:tcPr>
                </a:tc>
                <a:tc>
                  <a:txBody>
                    <a:bodyPr anchor="t" rtlCol="false"/>
                    <a:lstStyle/>
                    <a:p>
                      <a:pPr algn="l" marL="302261" indent="-151130" lvl="1">
                        <a:lnSpc>
                          <a:spcPts val="1960"/>
                        </a:lnSpc>
                        <a:buFont typeface="Arial"/>
                        <a:buChar char="•"/>
                        <a:defRPr/>
                      </a:pPr>
                      <a:r>
                        <a:rPr lang="en-US" sz="1400">
                          <a:solidFill>
                            <a:srgbClr val="FFFFFF"/>
                          </a:solidFill>
                          <a:latin typeface="Canva Sans"/>
                          <a:ea typeface="Canva Sans"/>
                          <a:cs typeface="Canva Sans"/>
                          <a:sym typeface="Canva Sans"/>
                        </a:rPr>
                        <a:t>Department Heads report to CMO via MAA EMDs</a:t>
                      </a:r>
                      <a:endParaRPr lang="en-US" sz="1100"/>
                    </a:p>
                    <a:p>
                      <a:pPr algn="l" marL="302261" indent="-151130" lvl="1">
                        <a:lnSpc>
                          <a:spcPts val="1960"/>
                        </a:lnSpc>
                        <a:buFont typeface="Arial"/>
                        <a:buChar char="•"/>
                      </a:pPr>
                      <a:r>
                        <a:rPr lang="en-US" sz="1400">
                          <a:solidFill>
                            <a:srgbClr val="FFFFFF"/>
                          </a:solidFill>
                          <a:latin typeface="Canva Sans"/>
                          <a:ea typeface="Canva Sans"/>
                          <a:cs typeface="Canva Sans"/>
                          <a:sym typeface="Canva Sans"/>
                        </a:rPr>
                        <a:t>Health Authority Medical Advisory Committee (HAMAC) reports to the Board</a:t>
                      </a:r>
                    </a:p>
                  </a:txBody>
                  <a:tcPr marL="190500" marR="190500" marT="190500" marB="190500"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5E97A1"/>
                    </a:solidFill>
                  </a:tcPr>
                </a:tc>
              </a:tr>
              <a:tr h="774188">
                <a:tc gridSpan="5">
                  <a:txBody>
                    <a:bodyPr anchor="t" rtlCol="false"/>
                    <a:lstStyle/>
                    <a:p>
                      <a:pPr algn="ctr">
                        <a:lnSpc>
                          <a:spcPts val="2275"/>
                        </a:lnSpc>
                        <a:defRPr/>
                      </a:pPr>
                      <a:r>
                        <a:rPr lang="en-US" sz="1625" b="true">
                          <a:solidFill>
                            <a:srgbClr val="FFFFFF"/>
                          </a:solidFill>
                          <a:latin typeface="Canva Sans Bold"/>
                          <a:ea typeface="Canva Sans Bold"/>
                          <a:cs typeface="Canva Sans Bold"/>
                          <a:sym typeface="Canva Sans Bold"/>
                        </a:rPr>
                        <a:t>OPERATIONAL LEADERSHIP</a:t>
                      </a:r>
                      <a:endParaRPr lang="en-US" sz="1100"/>
                    </a:p>
                  </a:txBody>
                  <a:tcPr marL="190500" marR="190500" marT="190500" marB="190500"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095D67"/>
                    </a:solidFill>
                  </a:tcPr>
                </a:tc>
                <a:tc hMerge="true">
                  <a:txBody>
                    <a:bodyPr anchor="t" rtlCol="false"/>
                    <a:lstStyle/>
                    <a:p>
                      <a:pPr algn="ctr">
                        <a:lnSpc>
                          <a:spcPts val="2275"/>
                        </a:lnSpc>
                        <a:defRPr/>
                      </a:pPr>
                      <a:r>
                        <a:rPr lang="en-US" sz="1625" b="true">
                          <a:solidFill>
                            <a:srgbClr val="FFFFFF"/>
                          </a:solidFill>
                          <a:latin typeface="Canva Sans Bold"/>
                          <a:ea typeface="Canva Sans Bold"/>
                          <a:cs typeface="Canva Sans Bold"/>
                          <a:sym typeface="Canva Sans Bold"/>
                        </a:rPr>
                        <a:t>OPERATIONAL LEADERSHIP</a:t>
                      </a:r>
                      <a:endParaRPr lang="en-US" sz="1100"/>
                    </a:p>
                  </a:txBody>
                  <a:tcPr marL="190500" marR="190500" marT="190500" marB="190500"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095D67"/>
                    </a:solidFill>
                  </a:tcPr>
                </a:tc>
                <a:tc hMerge="true">
                  <a:txBody>
                    <a:bodyPr anchor="t" rtlCol="false"/>
                    <a:lstStyle/>
                    <a:p>
                      <a:pPr algn="ctr">
                        <a:lnSpc>
                          <a:spcPts val="2275"/>
                        </a:lnSpc>
                        <a:defRPr/>
                      </a:pPr>
                      <a:r>
                        <a:rPr lang="en-US" sz="1625" b="true">
                          <a:solidFill>
                            <a:srgbClr val="FFFFFF"/>
                          </a:solidFill>
                          <a:latin typeface="Canva Sans Bold"/>
                          <a:ea typeface="Canva Sans Bold"/>
                          <a:cs typeface="Canva Sans Bold"/>
                          <a:sym typeface="Canva Sans Bold"/>
                        </a:rPr>
                        <a:t>OPERATIONAL LEADERSHIP</a:t>
                      </a:r>
                      <a:endParaRPr lang="en-US" sz="1100"/>
                    </a:p>
                  </a:txBody>
                  <a:tcPr marL="190500" marR="190500" marT="190500" marB="190500"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095D67"/>
                    </a:solidFill>
                  </a:tcPr>
                </a:tc>
                <a:tc hMerge="true">
                  <a:txBody>
                    <a:bodyPr anchor="t" rtlCol="false"/>
                    <a:lstStyle/>
                    <a:p>
                      <a:pPr algn="ctr">
                        <a:lnSpc>
                          <a:spcPts val="2275"/>
                        </a:lnSpc>
                        <a:defRPr/>
                      </a:pPr>
                      <a:r>
                        <a:rPr lang="en-US" sz="1625" b="true">
                          <a:solidFill>
                            <a:srgbClr val="FFFFFF"/>
                          </a:solidFill>
                          <a:latin typeface="Canva Sans Bold"/>
                          <a:ea typeface="Canva Sans Bold"/>
                          <a:cs typeface="Canva Sans Bold"/>
                          <a:sym typeface="Canva Sans Bold"/>
                        </a:rPr>
                        <a:t>OPERATIONAL LEADERSHIP</a:t>
                      </a:r>
                      <a:endParaRPr lang="en-US" sz="1100"/>
                    </a:p>
                  </a:txBody>
                  <a:tcPr marL="190500" marR="190500" marT="190500" marB="190500"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095D67"/>
                    </a:solidFill>
                  </a:tcPr>
                </a:tc>
                <a:tc hMerge="true">
                  <a:txBody>
                    <a:bodyPr anchor="t" rtlCol="false"/>
                    <a:lstStyle/>
                    <a:p>
                      <a:pPr algn="ctr">
                        <a:lnSpc>
                          <a:spcPts val="2275"/>
                        </a:lnSpc>
                        <a:defRPr/>
                      </a:pPr>
                      <a:r>
                        <a:rPr lang="en-US" sz="1625" b="true">
                          <a:solidFill>
                            <a:srgbClr val="FFFFFF"/>
                          </a:solidFill>
                          <a:latin typeface="Canva Sans Bold"/>
                          <a:ea typeface="Canva Sans Bold"/>
                          <a:cs typeface="Canva Sans Bold"/>
                          <a:sym typeface="Canva Sans Bold"/>
                        </a:rPr>
                        <a:t>OPERATIONAL LEADERSHIP</a:t>
                      </a:r>
                      <a:endParaRPr lang="en-US" sz="1100"/>
                    </a:p>
                  </a:txBody>
                  <a:tcPr marL="190500" marR="190500" marT="190500" marB="190500"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095D67"/>
                    </a:solidFill>
                  </a:tcPr>
                </a:tc>
              </a:tr>
              <a:tr h="3088762">
                <a:tc>
                  <a:txBody>
                    <a:bodyPr anchor="t" rtlCol="false"/>
                    <a:lstStyle/>
                    <a:p>
                      <a:pPr algn="l" marL="323850" indent="-161925" lvl="1">
                        <a:lnSpc>
                          <a:spcPts val="2100"/>
                        </a:lnSpc>
                        <a:buFont typeface="Arial"/>
                        <a:buChar char="•"/>
                        <a:defRPr/>
                      </a:pPr>
                      <a:r>
                        <a:rPr lang="en-US" sz="1500">
                          <a:solidFill>
                            <a:srgbClr val="FFFFFF"/>
                          </a:solidFill>
                          <a:latin typeface="Canva Sans"/>
                          <a:ea typeface="Canva Sans"/>
                          <a:cs typeface="Canva Sans"/>
                          <a:sym typeface="Canva Sans"/>
                        </a:rPr>
                        <a:t>Executive Medical Directors</a:t>
                      </a:r>
                      <a:endParaRPr lang="en-US" sz="1100"/>
                    </a:p>
                    <a:p>
                      <a:pPr algn="l" marL="323850" indent="-161925" lvl="1">
                        <a:lnSpc>
                          <a:spcPts val="2100"/>
                        </a:lnSpc>
                        <a:buFont typeface="Arial"/>
                        <a:buChar char="•"/>
                      </a:pPr>
                      <a:r>
                        <a:rPr lang="en-US" sz="1500">
                          <a:solidFill>
                            <a:srgbClr val="FFFFFF"/>
                          </a:solidFill>
                          <a:latin typeface="Canva Sans"/>
                          <a:ea typeface="Canva Sans"/>
                          <a:cs typeface="Canva Sans"/>
                          <a:sym typeface="Canva Sans"/>
                        </a:rPr>
                        <a:t>Medical Directors</a:t>
                      </a:r>
                    </a:p>
                    <a:p>
                      <a:pPr algn="l" marL="323850" indent="-161925" lvl="1">
                        <a:lnSpc>
                          <a:spcPts val="2100"/>
                        </a:lnSpc>
                        <a:buFont typeface="Arial"/>
                        <a:buChar char="•"/>
                      </a:pPr>
                      <a:r>
                        <a:rPr lang="en-US" sz="1500">
                          <a:solidFill>
                            <a:srgbClr val="FFFFFF"/>
                          </a:solidFill>
                          <a:latin typeface="Canva Sans"/>
                          <a:ea typeface="Canva Sans"/>
                          <a:cs typeface="Canva Sans"/>
                          <a:sym typeface="Canva Sans"/>
                        </a:rPr>
                        <a:t>Medical Site Directors</a:t>
                      </a:r>
                    </a:p>
                    <a:p>
                      <a:pPr algn="l" marL="323850" indent="-161925" lvl="1">
                        <a:lnSpc>
                          <a:spcPts val="2100"/>
                        </a:lnSpc>
                        <a:buFont typeface="Arial"/>
                        <a:buChar char="•"/>
                      </a:pPr>
                      <a:r>
                        <a:rPr lang="en-US" sz="1500">
                          <a:solidFill>
                            <a:srgbClr val="FFFFFF"/>
                          </a:solidFill>
                          <a:latin typeface="Canva Sans"/>
                          <a:ea typeface="Canva Sans"/>
                          <a:cs typeface="Canva Sans"/>
                          <a:sym typeface="Canva Sans"/>
                        </a:rPr>
                        <a:t>Medical leads</a:t>
                      </a:r>
                    </a:p>
                    <a:p>
                      <a:pPr algn="l">
                        <a:lnSpc>
                          <a:spcPts val="2100"/>
                        </a:lnSpc>
                      </a:pPr>
                    </a:p>
                  </a:txBody>
                  <a:tcPr marL="190500" marR="190500" marT="190500" marB="190500"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5E97A1"/>
                    </a:solidFill>
                  </a:tcPr>
                </a:tc>
                <a:tc>
                  <a:txBody>
                    <a:bodyPr anchor="t" rtlCol="false"/>
                    <a:lstStyle/>
                    <a:p>
                      <a:pPr algn="l">
                        <a:lnSpc>
                          <a:spcPts val="2100"/>
                        </a:lnSpc>
                        <a:defRPr/>
                      </a:pPr>
                      <a:r>
                        <a:rPr lang="en-US" sz="1500">
                          <a:solidFill>
                            <a:srgbClr val="FFFFFF"/>
                          </a:solidFill>
                          <a:latin typeface="Canva Sans"/>
                          <a:ea typeface="Canva Sans"/>
                          <a:cs typeface="Canva Sans"/>
                          <a:sym typeface="Canva Sans"/>
                        </a:rPr>
                        <a:t>Co-leadership of Island Health program and services, and co-leadership of the Clinical Governance Structure (for certain positions).</a:t>
                      </a:r>
                      <a:endParaRPr lang="en-US" sz="1100"/>
                    </a:p>
                  </a:txBody>
                  <a:tcPr marL="190500" marR="190500" marT="190500" marB="190500"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5E97A1"/>
                    </a:solidFill>
                  </a:tcPr>
                </a:tc>
                <a:tc>
                  <a:txBody>
                    <a:bodyPr anchor="t" rtlCol="false"/>
                    <a:lstStyle/>
                    <a:p>
                      <a:pPr algn="l">
                        <a:lnSpc>
                          <a:spcPts val="2100"/>
                        </a:lnSpc>
                        <a:defRPr/>
                      </a:pPr>
                      <a:r>
                        <a:rPr lang="en-US" sz="1500">
                          <a:solidFill>
                            <a:srgbClr val="FFFFFF"/>
                          </a:solidFill>
                          <a:latin typeface="Canva Sans"/>
                          <a:ea typeface="Canva Sans"/>
                          <a:cs typeface="Canva Sans"/>
                          <a:sym typeface="Canva Sans"/>
                        </a:rPr>
                        <a:t>Team-Based Care Delivery</a:t>
                      </a:r>
                      <a:endParaRPr lang="en-US" sz="1100"/>
                    </a:p>
                  </a:txBody>
                  <a:tcPr marL="190500" marR="190500" marT="190500" marB="190500"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5E97A1"/>
                    </a:solidFill>
                  </a:tcPr>
                </a:tc>
                <a:tc>
                  <a:txBody>
                    <a:bodyPr anchor="t" rtlCol="false"/>
                    <a:lstStyle/>
                    <a:p>
                      <a:pPr algn="l" marL="302261" indent="-151130" lvl="1">
                        <a:lnSpc>
                          <a:spcPts val="1960"/>
                        </a:lnSpc>
                        <a:buFont typeface="Arial"/>
                        <a:buChar char="•"/>
                        <a:defRPr/>
                      </a:pPr>
                      <a:r>
                        <a:rPr lang="en-US" sz="1400">
                          <a:solidFill>
                            <a:srgbClr val="FFFFFF"/>
                          </a:solidFill>
                          <a:latin typeface="Canva Sans"/>
                          <a:ea typeface="Canva Sans"/>
                          <a:cs typeface="Canva Sans"/>
                          <a:sym typeface="Canva Sans"/>
                        </a:rPr>
                        <a:t>Operations co-leadership and planning</a:t>
                      </a:r>
                      <a:endParaRPr lang="en-US" sz="1100"/>
                    </a:p>
                    <a:p>
                      <a:pPr algn="l" marL="302261" indent="-151130" lvl="1">
                        <a:lnSpc>
                          <a:spcPts val="1960"/>
                        </a:lnSpc>
                        <a:buFont typeface="Arial"/>
                        <a:buChar char="•"/>
                      </a:pPr>
                      <a:r>
                        <a:rPr lang="en-US" sz="1400">
                          <a:solidFill>
                            <a:srgbClr val="FFFFFF"/>
                          </a:solidFill>
                          <a:latin typeface="Canva Sans"/>
                          <a:ea typeface="Canva Sans"/>
                          <a:cs typeface="Canva Sans"/>
                          <a:sym typeface="Canva Sans"/>
                        </a:rPr>
                        <a:t>Team-based quality</a:t>
                      </a:r>
                    </a:p>
                    <a:p>
                      <a:pPr algn="l" marL="302261" indent="-151130" lvl="1">
                        <a:lnSpc>
                          <a:spcPts val="1960"/>
                        </a:lnSpc>
                        <a:buFont typeface="Arial"/>
                        <a:buChar char="•"/>
                      </a:pPr>
                      <a:r>
                        <a:rPr lang="en-US" sz="1400">
                          <a:solidFill>
                            <a:srgbClr val="FFFFFF"/>
                          </a:solidFill>
                          <a:latin typeface="Canva Sans"/>
                          <a:ea typeface="Canva Sans"/>
                          <a:cs typeface="Canva Sans"/>
                          <a:sym typeface="Canva Sans"/>
                        </a:rPr>
                        <a:t>Operational change management</a:t>
                      </a:r>
                    </a:p>
                    <a:p>
                      <a:pPr algn="l" marL="302261" indent="-151130" lvl="1">
                        <a:lnSpc>
                          <a:spcPts val="1960"/>
                        </a:lnSpc>
                        <a:buFont typeface="Arial"/>
                        <a:buChar char="•"/>
                      </a:pPr>
                      <a:r>
                        <a:rPr lang="en-US" sz="1400">
                          <a:solidFill>
                            <a:srgbClr val="FFFFFF"/>
                          </a:solidFill>
                          <a:latin typeface="Canva Sans"/>
                          <a:ea typeface="Canva Sans"/>
                          <a:cs typeface="Canva Sans"/>
                          <a:sym typeface="Canva Sans"/>
                        </a:rPr>
                        <a:t>For clinical governance positions: clinical standards development, deployment and PCQO/PSLS investigation and resolution</a:t>
                      </a:r>
                    </a:p>
                  </a:txBody>
                  <a:tcPr marL="190500" marR="190500" marT="190500" marB="190500"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5E97A1"/>
                    </a:solidFill>
                  </a:tcPr>
                </a:tc>
                <a:tc>
                  <a:txBody>
                    <a:bodyPr anchor="t" rtlCol="false"/>
                    <a:lstStyle/>
                    <a:p>
                      <a:pPr algn="l" marL="323850" indent="-161925" lvl="1">
                        <a:lnSpc>
                          <a:spcPts val="2100"/>
                        </a:lnSpc>
                        <a:buFont typeface="Arial"/>
                        <a:buChar char="•"/>
                        <a:defRPr/>
                      </a:pPr>
                      <a:r>
                        <a:rPr lang="en-US" sz="1500">
                          <a:solidFill>
                            <a:srgbClr val="FFFFFF"/>
                          </a:solidFill>
                          <a:latin typeface="Canva Sans"/>
                          <a:ea typeface="Canva Sans"/>
                          <a:cs typeface="Canva Sans"/>
                          <a:sym typeface="Canva Sans"/>
                        </a:rPr>
                        <a:t>Executive Medical Directors report to CMO</a:t>
                      </a:r>
                      <a:endParaRPr lang="en-US" sz="1100"/>
                    </a:p>
                    <a:p>
                      <a:pPr algn="l" marL="323850" indent="-161925" lvl="1">
                        <a:lnSpc>
                          <a:spcPts val="2100"/>
                        </a:lnSpc>
                        <a:buFont typeface="Arial"/>
                        <a:buChar char="•"/>
                      </a:pPr>
                      <a:r>
                        <a:rPr lang="en-US" sz="1500">
                          <a:solidFill>
                            <a:srgbClr val="FFFFFF"/>
                          </a:solidFill>
                          <a:latin typeface="Canva Sans"/>
                          <a:ea typeface="Canva Sans"/>
                          <a:cs typeface="Canva Sans"/>
                          <a:sym typeface="Canva Sans"/>
                        </a:rPr>
                        <a:t>CMO reports to the CEO, who reports to the Board</a:t>
                      </a:r>
                    </a:p>
                  </a:txBody>
                  <a:tcPr marL="190500" marR="190500" marT="190500" marB="190500"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5E97A1"/>
                    </a:solidFill>
                  </a:tcPr>
                </a:tc>
              </a:tr>
            </a:tbl>
          </a:graphicData>
        </a:graphic>
      </p:graphicFrame>
      <p:sp>
        <p:nvSpPr>
          <p:cNvPr name="TextBox 6" id="6"/>
          <p:cNvSpPr txBox="true"/>
          <p:nvPr/>
        </p:nvSpPr>
        <p:spPr>
          <a:xfrm rot="0">
            <a:off x="2665581" y="374693"/>
            <a:ext cx="12544132" cy="1078230"/>
          </a:xfrm>
          <a:prstGeom prst="rect">
            <a:avLst/>
          </a:prstGeom>
        </p:spPr>
        <p:txBody>
          <a:bodyPr anchor="t" rtlCol="false" tIns="0" lIns="0" bIns="0" rIns="0">
            <a:spAutoFit/>
          </a:bodyPr>
          <a:lstStyle/>
          <a:p>
            <a:pPr algn="l">
              <a:lnSpc>
                <a:spcPts val="8820"/>
              </a:lnSpc>
            </a:pPr>
            <a:r>
              <a:rPr lang="en-US" sz="6300" spc="585">
                <a:solidFill>
                  <a:srgbClr val="000000"/>
                </a:solidFill>
                <a:latin typeface="Anton"/>
                <a:ea typeface="Anton"/>
                <a:cs typeface="Anton"/>
                <a:sym typeface="Anton"/>
              </a:rPr>
              <a:t>Roles &amp; Responsibilities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635199" cy="10287000"/>
            <a:chOff x="0" y="0"/>
            <a:chExt cx="430670" cy="2709333"/>
          </a:xfrm>
        </p:grpSpPr>
        <p:sp>
          <p:nvSpPr>
            <p:cNvPr name="Freeform 3" id="3"/>
            <p:cNvSpPr/>
            <p:nvPr/>
          </p:nvSpPr>
          <p:spPr>
            <a:xfrm flipH="false" flipV="false" rot="0">
              <a:off x="0" y="0"/>
              <a:ext cx="430670" cy="2709333"/>
            </a:xfrm>
            <a:custGeom>
              <a:avLst/>
              <a:gdLst/>
              <a:ahLst/>
              <a:cxnLst/>
              <a:rect r="r" b="b" t="t" l="l"/>
              <a:pathLst>
                <a:path h="2709333" w="430670">
                  <a:moveTo>
                    <a:pt x="0" y="0"/>
                  </a:moveTo>
                  <a:lnTo>
                    <a:pt x="430670" y="0"/>
                  </a:lnTo>
                  <a:lnTo>
                    <a:pt x="430670" y="2709333"/>
                  </a:lnTo>
                  <a:lnTo>
                    <a:pt x="0" y="2709333"/>
                  </a:lnTo>
                  <a:close/>
                </a:path>
              </a:pathLst>
            </a:custGeom>
            <a:solidFill>
              <a:srgbClr val="095D67"/>
            </a:solidFill>
          </p:spPr>
        </p:sp>
        <p:sp>
          <p:nvSpPr>
            <p:cNvPr name="TextBox 4" id="4"/>
            <p:cNvSpPr txBox="true"/>
            <p:nvPr/>
          </p:nvSpPr>
          <p:spPr>
            <a:xfrm>
              <a:off x="0" y="-85725"/>
              <a:ext cx="430670" cy="2795058"/>
            </a:xfrm>
            <a:prstGeom prst="rect">
              <a:avLst/>
            </a:prstGeom>
          </p:spPr>
          <p:txBody>
            <a:bodyPr anchor="ctr" rtlCol="false" tIns="50800" lIns="50800" bIns="50800" rIns="50800"/>
            <a:lstStyle/>
            <a:p>
              <a:pPr algn="ctr">
                <a:lnSpc>
                  <a:spcPts val="2923"/>
                </a:lnSpc>
              </a:pPr>
            </a:p>
          </p:txBody>
        </p:sp>
      </p:grpSp>
      <p:sp>
        <p:nvSpPr>
          <p:cNvPr name="Freeform 5" id="5"/>
          <p:cNvSpPr/>
          <p:nvPr/>
        </p:nvSpPr>
        <p:spPr>
          <a:xfrm flipH="false" flipV="false" rot="0">
            <a:off x="1907703" y="1412917"/>
            <a:ext cx="15841604" cy="8673278"/>
          </a:xfrm>
          <a:custGeom>
            <a:avLst/>
            <a:gdLst/>
            <a:ahLst/>
            <a:cxnLst/>
            <a:rect r="r" b="b" t="t" l="l"/>
            <a:pathLst>
              <a:path h="8673278" w="15841604">
                <a:moveTo>
                  <a:pt x="0" y="0"/>
                </a:moveTo>
                <a:lnTo>
                  <a:pt x="15841604" y="0"/>
                </a:lnTo>
                <a:lnTo>
                  <a:pt x="15841604" y="8673278"/>
                </a:lnTo>
                <a:lnTo>
                  <a:pt x="0" y="8673278"/>
                </a:lnTo>
                <a:lnTo>
                  <a:pt x="0" y="0"/>
                </a:lnTo>
                <a:close/>
              </a:path>
            </a:pathLst>
          </a:custGeom>
          <a:blipFill>
            <a:blip r:embed="rId3"/>
            <a:stretch>
              <a:fillRect l="0" t="0" r="0" b="0"/>
            </a:stretch>
          </a:blipFill>
        </p:spPr>
      </p:sp>
      <p:sp>
        <p:nvSpPr>
          <p:cNvPr name="TextBox 6" id="6"/>
          <p:cNvSpPr txBox="true"/>
          <p:nvPr/>
        </p:nvSpPr>
        <p:spPr>
          <a:xfrm rot="0">
            <a:off x="2620430" y="374693"/>
            <a:ext cx="12544132" cy="1038224"/>
          </a:xfrm>
          <a:prstGeom prst="rect">
            <a:avLst/>
          </a:prstGeom>
        </p:spPr>
        <p:txBody>
          <a:bodyPr anchor="t" rtlCol="false" tIns="0" lIns="0" bIns="0" rIns="0">
            <a:spAutoFit/>
          </a:bodyPr>
          <a:lstStyle/>
          <a:p>
            <a:pPr algn="l">
              <a:lnSpc>
                <a:spcPts val="8400"/>
              </a:lnSpc>
            </a:pPr>
            <a:r>
              <a:rPr lang="en-US" sz="6000" spc="558">
                <a:solidFill>
                  <a:srgbClr val="000000"/>
                </a:solidFill>
                <a:latin typeface="Anton"/>
                <a:ea typeface="Anton"/>
                <a:cs typeface="Anton"/>
                <a:sym typeface="Anton"/>
              </a:rPr>
              <a:t>Medical &amp; Academic Affairs (MAA)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635199" cy="10287000"/>
            <a:chOff x="0" y="0"/>
            <a:chExt cx="430670" cy="2709333"/>
          </a:xfrm>
        </p:grpSpPr>
        <p:sp>
          <p:nvSpPr>
            <p:cNvPr name="Freeform 3" id="3"/>
            <p:cNvSpPr/>
            <p:nvPr/>
          </p:nvSpPr>
          <p:spPr>
            <a:xfrm flipH="false" flipV="false" rot="0">
              <a:off x="0" y="0"/>
              <a:ext cx="430670" cy="2709333"/>
            </a:xfrm>
            <a:custGeom>
              <a:avLst/>
              <a:gdLst/>
              <a:ahLst/>
              <a:cxnLst/>
              <a:rect r="r" b="b" t="t" l="l"/>
              <a:pathLst>
                <a:path h="2709333" w="430670">
                  <a:moveTo>
                    <a:pt x="0" y="0"/>
                  </a:moveTo>
                  <a:lnTo>
                    <a:pt x="430670" y="0"/>
                  </a:lnTo>
                  <a:lnTo>
                    <a:pt x="430670" y="2709333"/>
                  </a:lnTo>
                  <a:lnTo>
                    <a:pt x="0" y="2709333"/>
                  </a:lnTo>
                  <a:close/>
                </a:path>
              </a:pathLst>
            </a:custGeom>
            <a:solidFill>
              <a:srgbClr val="095D67"/>
            </a:solidFill>
          </p:spPr>
        </p:sp>
        <p:sp>
          <p:nvSpPr>
            <p:cNvPr name="TextBox 4" id="4"/>
            <p:cNvSpPr txBox="true"/>
            <p:nvPr/>
          </p:nvSpPr>
          <p:spPr>
            <a:xfrm>
              <a:off x="0" y="-85725"/>
              <a:ext cx="430670" cy="2795058"/>
            </a:xfrm>
            <a:prstGeom prst="rect">
              <a:avLst/>
            </a:prstGeom>
          </p:spPr>
          <p:txBody>
            <a:bodyPr anchor="ctr" rtlCol="false" tIns="50800" lIns="50800" bIns="50800" rIns="50800"/>
            <a:lstStyle/>
            <a:p>
              <a:pPr algn="ctr">
                <a:lnSpc>
                  <a:spcPts val="2923"/>
                </a:lnSpc>
              </a:pPr>
            </a:p>
          </p:txBody>
        </p:sp>
      </p:grpSp>
      <p:sp>
        <p:nvSpPr>
          <p:cNvPr name="Freeform 5" id="5"/>
          <p:cNvSpPr/>
          <p:nvPr/>
        </p:nvSpPr>
        <p:spPr>
          <a:xfrm flipH="false" flipV="false" rot="0">
            <a:off x="3998226" y="5270360"/>
            <a:ext cx="10972800" cy="3987940"/>
          </a:xfrm>
          <a:custGeom>
            <a:avLst/>
            <a:gdLst/>
            <a:ahLst/>
            <a:cxnLst/>
            <a:rect r="r" b="b" t="t" l="l"/>
            <a:pathLst>
              <a:path h="3987940" w="10972800">
                <a:moveTo>
                  <a:pt x="0" y="0"/>
                </a:moveTo>
                <a:lnTo>
                  <a:pt x="10972800" y="0"/>
                </a:lnTo>
                <a:lnTo>
                  <a:pt x="10972800" y="3987940"/>
                </a:lnTo>
                <a:lnTo>
                  <a:pt x="0" y="3987940"/>
                </a:lnTo>
                <a:lnTo>
                  <a:pt x="0" y="0"/>
                </a:lnTo>
                <a:close/>
              </a:path>
            </a:pathLst>
          </a:custGeom>
          <a:blipFill>
            <a:blip r:embed="rId3"/>
            <a:stretch>
              <a:fillRect l="0" t="-48210" r="0" b="-58151"/>
            </a:stretch>
          </a:blipFill>
        </p:spPr>
      </p:sp>
      <p:sp>
        <p:nvSpPr>
          <p:cNvPr name="TextBox 6" id="6"/>
          <p:cNvSpPr txBox="true"/>
          <p:nvPr/>
        </p:nvSpPr>
        <p:spPr>
          <a:xfrm rot="0">
            <a:off x="7320427" y="2082962"/>
            <a:ext cx="2029459" cy="401940"/>
          </a:xfrm>
          <a:prstGeom prst="rect">
            <a:avLst/>
          </a:prstGeom>
        </p:spPr>
        <p:txBody>
          <a:bodyPr anchor="t" rtlCol="false" tIns="0" lIns="0" bIns="0" rIns="0">
            <a:spAutoFit/>
          </a:bodyPr>
          <a:lstStyle/>
          <a:p>
            <a:pPr algn="ctr">
              <a:lnSpc>
                <a:spcPts val="3312"/>
              </a:lnSpc>
            </a:pPr>
            <a:r>
              <a:rPr lang="en-US" sz="2366">
                <a:solidFill>
                  <a:srgbClr val="FFFFFF"/>
                </a:solidFill>
                <a:latin typeface="Canva Sans"/>
                <a:ea typeface="Canva Sans"/>
                <a:cs typeface="Canva Sans"/>
                <a:sym typeface="Canva Sans"/>
              </a:rPr>
              <a:t>Doctors of BC</a:t>
            </a:r>
          </a:p>
        </p:txBody>
      </p:sp>
      <p:sp>
        <p:nvSpPr>
          <p:cNvPr name="TextBox 7" id="7"/>
          <p:cNvSpPr txBox="true"/>
          <p:nvPr/>
        </p:nvSpPr>
        <p:spPr>
          <a:xfrm rot="0">
            <a:off x="10268050" y="2082962"/>
            <a:ext cx="2770060" cy="401940"/>
          </a:xfrm>
          <a:prstGeom prst="rect">
            <a:avLst/>
          </a:prstGeom>
        </p:spPr>
        <p:txBody>
          <a:bodyPr anchor="t" rtlCol="false" tIns="0" lIns="0" bIns="0" rIns="0">
            <a:spAutoFit/>
          </a:bodyPr>
          <a:lstStyle/>
          <a:p>
            <a:pPr algn="ctr">
              <a:lnSpc>
                <a:spcPts val="3312"/>
              </a:lnSpc>
            </a:pPr>
            <a:r>
              <a:rPr lang="en-US" sz="2366">
                <a:solidFill>
                  <a:srgbClr val="FFFFFF"/>
                </a:solidFill>
                <a:latin typeface="Canva Sans"/>
                <a:ea typeface="Canva Sans"/>
                <a:cs typeface="Canva Sans"/>
                <a:sym typeface="Canva Sans"/>
              </a:rPr>
              <a:t>Ministry of Health</a:t>
            </a:r>
          </a:p>
        </p:txBody>
      </p:sp>
      <p:sp>
        <p:nvSpPr>
          <p:cNvPr name="TextBox 8" id="8"/>
          <p:cNvSpPr txBox="true"/>
          <p:nvPr/>
        </p:nvSpPr>
        <p:spPr>
          <a:xfrm rot="0">
            <a:off x="2665581" y="379372"/>
            <a:ext cx="12974640" cy="1078269"/>
          </a:xfrm>
          <a:prstGeom prst="rect">
            <a:avLst/>
          </a:prstGeom>
        </p:spPr>
        <p:txBody>
          <a:bodyPr anchor="t" rtlCol="false" tIns="0" lIns="0" bIns="0" rIns="0">
            <a:spAutoFit/>
          </a:bodyPr>
          <a:lstStyle/>
          <a:p>
            <a:pPr algn="l">
              <a:lnSpc>
                <a:spcPts val="8820"/>
              </a:lnSpc>
            </a:pPr>
            <a:r>
              <a:rPr lang="en-US" sz="6300" spc="585">
                <a:solidFill>
                  <a:srgbClr val="000000"/>
                </a:solidFill>
                <a:latin typeface="Anton"/>
                <a:ea typeface="Anton"/>
                <a:cs typeface="Anton"/>
                <a:sym typeface="Anton"/>
              </a:rPr>
              <a:t>Medical Staff Bylaws and Rules</a:t>
            </a:r>
          </a:p>
        </p:txBody>
      </p:sp>
      <p:sp>
        <p:nvSpPr>
          <p:cNvPr name="TextBox 9" id="9"/>
          <p:cNvSpPr txBox="true"/>
          <p:nvPr/>
        </p:nvSpPr>
        <p:spPr>
          <a:xfrm rot="0">
            <a:off x="2665581" y="2250595"/>
            <a:ext cx="13638089" cy="1047789"/>
          </a:xfrm>
          <a:prstGeom prst="rect">
            <a:avLst/>
          </a:prstGeom>
        </p:spPr>
        <p:txBody>
          <a:bodyPr anchor="t" rtlCol="false" tIns="0" lIns="0" bIns="0" rIns="0">
            <a:spAutoFit/>
          </a:bodyPr>
          <a:lstStyle/>
          <a:p>
            <a:pPr algn="l" marL="647700" indent="-323850" lvl="1">
              <a:lnSpc>
                <a:spcPts val="4200"/>
              </a:lnSpc>
              <a:buFont typeface="Arial"/>
              <a:buChar char="•"/>
            </a:pPr>
            <a:r>
              <a:rPr lang="en-US" sz="3000">
                <a:solidFill>
                  <a:srgbClr val="646D6E"/>
                </a:solidFill>
                <a:latin typeface="Canva Sans"/>
                <a:ea typeface="Canva Sans"/>
                <a:cs typeface="Canva Sans"/>
                <a:sym typeface="Canva Sans"/>
              </a:rPr>
              <a:t>Contractually required to read and outline responsibilities between the Board of Directors, HAMAC and all medical staff.</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DAGFgpZkSi4</dc:identifier>
  <dcterms:modified xsi:type="dcterms:W3CDTF">2011-08-01T06:04:30Z</dcterms:modified>
  <cp:revision>1</cp:revision>
  <dc:title>Foundations Onboarding</dc:title>
</cp:coreProperties>
</file>