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BC Sans Bold" panose="020B0604020202020204" charset="0"/>
      <p:regular r:id="rId3"/>
    </p:embeddedFont>
    <p:embeddedFont>
      <p:font typeface="Canva Sans" panose="020B0604020202020204" charset="0"/>
      <p:regular r:id="rId4"/>
    </p:embeddedFont>
    <p:embeddedFont>
      <p:font typeface="Lato" panose="020F0502020204030203" pitchFamily="34" charset="0"/>
      <p:regular r:id="rId5"/>
    </p:embeddedFont>
    <p:embeddedFont>
      <p:font typeface="Lato Bold" panose="020F0502020204030203" charset="0"/>
      <p:regular r:id="rId6"/>
    </p:embeddedFont>
    <p:embeddedFont>
      <p:font typeface="Lato Italics" panose="020B0604020202020204" charset="0"/>
      <p:regular r:id="rId7"/>
    </p:embeddedFont>
    <p:embeddedFont>
      <p:font typeface="Proxima Nova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4" y="48"/>
      </p:cViewPr>
      <p:guideLst>
        <p:guide orient="horz" pos="2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3917"/>
            <a:ext cx="7772400" cy="1382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5428"/>
            <a:ext cx="6400800" cy="1648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8331"/>
            <a:ext cx="2057400" cy="55040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8331"/>
            <a:ext cx="6019800" cy="5504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45209"/>
            <a:ext cx="7772400" cy="1281192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34107"/>
            <a:ext cx="7772400" cy="14111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5178"/>
            <a:ext cx="4038600" cy="4257200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5178"/>
            <a:ext cx="4038600" cy="4257200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954"/>
            <a:ext cx="4040188" cy="60177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4" indent="0">
              <a:buNone/>
              <a:defRPr sz="1600" b="1"/>
            </a:lvl4pPr>
            <a:lvl5pPr marL="1828712" indent="0">
              <a:buNone/>
              <a:defRPr sz="1600" b="1"/>
            </a:lvl5pPr>
            <a:lvl6pPr marL="2285890" indent="0">
              <a:buNone/>
              <a:defRPr sz="1600" b="1"/>
            </a:lvl6pPr>
            <a:lvl7pPr marL="2743068" indent="0">
              <a:buNone/>
              <a:defRPr sz="1600" b="1"/>
            </a:lvl7pPr>
            <a:lvl8pPr marL="3200246" indent="0">
              <a:buNone/>
              <a:defRPr sz="1600" b="1"/>
            </a:lvl8pPr>
            <a:lvl9pPr marL="36574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5727"/>
            <a:ext cx="4040188" cy="3716651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43954"/>
            <a:ext cx="4041775" cy="60177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4" indent="0">
              <a:buNone/>
              <a:defRPr sz="1600" b="1"/>
            </a:lvl4pPr>
            <a:lvl5pPr marL="1828712" indent="0">
              <a:buNone/>
              <a:defRPr sz="1600" b="1"/>
            </a:lvl5pPr>
            <a:lvl6pPr marL="2285890" indent="0">
              <a:buNone/>
              <a:defRPr sz="1600" b="1"/>
            </a:lvl6pPr>
            <a:lvl7pPr marL="2743068" indent="0">
              <a:buNone/>
              <a:defRPr sz="1600" b="1"/>
            </a:lvl7pPr>
            <a:lvl8pPr marL="3200246" indent="0">
              <a:buNone/>
              <a:defRPr sz="1600" b="1"/>
            </a:lvl8pPr>
            <a:lvl9pPr marL="36574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045727"/>
            <a:ext cx="4041775" cy="3716651"/>
          </a:xfrm>
        </p:spPr>
        <p:txBody>
          <a:bodyPr/>
          <a:lstStyle>
            <a:lvl1pPr>
              <a:defRPr sz="2399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56835"/>
            <a:ext cx="3008313" cy="10930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6837"/>
            <a:ext cx="5111750" cy="55055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349882"/>
            <a:ext cx="3008313" cy="4412496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4" indent="0">
              <a:buNone/>
              <a:defRPr sz="900"/>
            </a:lvl4pPr>
            <a:lvl5pPr marL="1828712" indent="0">
              <a:buNone/>
              <a:defRPr sz="900"/>
            </a:lvl5pPr>
            <a:lvl6pPr marL="2285890" indent="0">
              <a:buNone/>
              <a:defRPr sz="900"/>
            </a:lvl6pPr>
            <a:lvl7pPr marL="2743068" indent="0">
              <a:buNone/>
              <a:defRPr sz="900"/>
            </a:lvl7pPr>
            <a:lvl8pPr marL="3200246" indent="0">
              <a:buNone/>
              <a:defRPr sz="900"/>
            </a:lvl8pPr>
            <a:lvl9pPr marL="36574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15529"/>
            <a:ext cx="5486400" cy="5330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6387"/>
            <a:ext cx="5486400" cy="3870453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399"/>
            </a:lvl3pPr>
            <a:lvl4pPr marL="1371534" indent="0">
              <a:buNone/>
              <a:defRPr sz="2000"/>
            </a:lvl4pPr>
            <a:lvl5pPr marL="1828712" indent="0">
              <a:buNone/>
              <a:defRPr sz="2000"/>
            </a:lvl5pPr>
            <a:lvl6pPr marL="2285890" indent="0">
              <a:buNone/>
              <a:defRPr sz="2000"/>
            </a:lvl6pPr>
            <a:lvl7pPr marL="2743068" indent="0">
              <a:buNone/>
              <a:defRPr sz="2000"/>
            </a:lvl7pPr>
            <a:lvl8pPr marL="3200246" indent="0">
              <a:buNone/>
              <a:defRPr sz="2000"/>
            </a:lvl8pPr>
            <a:lvl9pPr marL="365742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48614"/>
            <a:ext cx="5486400" cy="75706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4" indent="0">
              <a:buNone/>
              <a:defRPr sz="900"/>
            </a:lvl4pPr>
            <a:lvl5pPr marL="1828712" indent="0">
              <a:buNone/>
              <a:defRPr sz="900"/>
            </a:lvl5pPr>
            <a:lvl6pPr marL="2285890" indent="0">
              <a:buNone/>
              <a:defRPr sz="900"/>
            </a:lvl6pPr>
            <a:lvl7pPr marL="2743068" indent="0">
              <a:buNone/>
              <a:defRPr sz="900"/>
            </a:lvl7pPr>
            <a:lvl8pPr marL="3200246" indent="0">
              <a:buNone/>
              <a:defRPr sz="900"/>
            </a:lvl8pPr>
            <a:lvl9pPr marL="36574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8329"/>
            <a:ext cx="8229600" cy="107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5178"/>
            <a:ext cx="8229600" cy="42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8896"/>
            <a:ext cx="2133600" cy="343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17-Jun-2026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8896"/>
            <a:ext cx="2895600" cy="343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8896"/>
            <a:ext cx="2133600" cy="343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4" indent="-285736" algn="l" defTabSz="9143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5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3" indent="-228589" algn="l" defTabSz="9143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0" indent="-228589" algn="l" defTabSz="9143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7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5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13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4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24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medicalstaff.islandhealth.ca/medical-leadership-strateg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hyperlink" Target="mailto:MedicalLeadership@islandhealth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458" y="9017277"/>
            <a:ext cx="7809857" cy="1117324"/>
            <a:chOff x="0" y="-9525"/>
            <a:chExt cx="2722390" cy="854389"/>
          </a:xfrm>
        </p:grpSpPr>
        <p:sp>
          <p:nvSpPr>
            <p:cNvPr id="3" name="Freeform 3"/>
            <p:cNvSpPr/>
            <p:nvPr/>
          </p:nvSpPr>
          <p:spPr>
            <a:xfrm>
              <a:off x="13057" y="32316"/>
              <a:ext cx="2709333" cy="812548"/>
            </a:xfrm>
            <a:custGeom>
              <a:avLst/>
              <a:gdLst/>
              <a:ahLst/>
              <a:cxnLst/>
              <a:rect l="l" t="t" r="r" b="b"/>
              <a:pathLst>
                <a:path w="2709333" h="812548">
                  <a:moveTo>
                    <a:pt x="0" y="0"/>
                  </a:moveTo>
                  <a:lnTo>
                    <a:pt x="2709333" y="0"/>
                  </a:lnTo>
                  <a:lnTo>
                    <a:pt x="2709333" y="812548"/>
                  </a:lnTo>
                  <a:lnTo>
                    <a:pt x="0" y="812548"/>
                  </a:lnTo>
                  <a:close/>
                </a:path>
              </a:pathLst>
            </a:custGeom>
            <a:solidFill>
              <a:srgbClr val="0039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2709333" cy="8220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423972" y="9239603"/>
            <a:ext cx="1026416" cy="432298"/>
          </a:xfrm>
          <a:custGeom>
            <a:avLst/>
            <a:gdLst/>
            <a:ahLst/>
            <a:cxnLst/>
            <a:rect l="l" t="t" r="r" b="b"/>
            <a:pathLst>
              <a:path w="1465573" h="728178">
                <a:moveTo>
                  <a:pt x="0" y="0"/>
                </a:moveTo>
                <a:lnTo>
                  <a:pt x="1465573" y="0"/>
                </a:lnTo>
                <a:lnTo>
                  <a:pt x="1465573" y="728177"/>
                </a:lnTo>
                <a:lnTo>
                  <a:pt x="0" y="728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8450"/>
            <a:ext cx="7772400" cy="1013160"/>
            <a:chOff x="0" y="0"/>
            <a:chExt cx="2793616" cy="736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93616" cy="736182"/>
            </a:xfrm>
            <a:custGeom>
              <a:avLst/>
              <a:gdLst/>
              <a:ahLst/>
              <a:cxnLst/>
              <a:rect l="l" t="t" r="r" b="b"/>
              <a:pathLst>
                <a:path w="2793616" h="736182">
                  <a:moveTo>
                    <a:pt x="0" y="0"/>
                  </a:moveTo>
                  <a:lnTo>
                    <a:pt x="2793616" y="0"/>
                  </a:lnTo>
                  <a:lnTo>
                    <a:pt x="2793616" y="736182"/>
                  </a:lnTo>
                  <a:lnTo>
                    <a:pt x="0" y="736182"/>
                  </a:lnTo>
                  <a:close/>
                </a:path>
              </a:pathLst>
            </a:custGeom>
            <a:solidFill>
              <a:srgbClr val="0039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2793616" cy="745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2210" y="6186762"/>
            <a:ext cx="6368885" cy="769441"/>
            <a:chOff x="0" y="0"/>
            <a:chExt cx="8491846" cy="10259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5166" cy="585166"/>
            </a:xfrm>
            <a:custGeom>
              <a:avLst/>
              <a:gdLst/>
              <a:ahLst/>
              <a:cxnLst/>
              <a:rect l="l" t="t" r="r" b="b"/>
              <a:pathLst>
                <a:path w="585166" h="585166">
                  <a:moveTo>
                    <a:pt x="0" y="0"/>
                  </a:moveTo>
                  <a:lnTo>
                    <a:pt x="585166" y="0"/>
                  </a:lnTo>
                  <a:lnTo>
                    <a:pt x="585166" y="585166"/>
                  </a:lnTo>
                  <a:lnTo>
                    <a:pt x="0" y="585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5455" y="75480"/>
              <a:ext cx="263899" cy="400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5"/>
                </a:lnSpc>
              </a:pPr>
              <a:r>
                <a:rPr lang="en-US" sz="1764" b="1">
                  <a:solidFill>
                    <a:srgbClr val="FCFFF9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0087" y="0"/>
              <a:ext cx="7731759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300" b="1" dirty="0">
                  <a:solidFill>
                    <a:srgbClr val="002440"/>
                  </a:solidFill>
                  <a:latin typeface="Lato Bold"/>
                  <a:ea typeface="Lato Bold"/>
                  <a:cs typeface="Lato Bold"/>
                  <a:sym typeface="Lato Bold"/>
                </a:rPr>
                <a:t>Your </a:t>
              </a:r>
              <a:r>
                <a:rPr lang="en-US" sz="1300" b="1" dirty="0">
                  <a:solidFill>
                    <a:srgbClr val="004A88"/>
                  </a:solidFill>
                  <a:latin typeface="Lato Bold"/>
                  <a:ea typeface="Lato Bold"/>
                  <a:cs typeface="Lato Bold"/>
                  <a:sym typeface="Lato Bold"/>
                </a:rPr>
                <a:t>U</a:t>
              </a:r>
              <a:r>
                <a:rPr lang="en-US" sz="1300" b="1" dirty="0">
                  <a:solidFill>
                    <a:srgbClr val="002440"/>
                  </a:solidFill>
                  <a:latin typeface="Lato Bold"/>
                  <a:ea typeface="Lato Bold"/>
                  <a:cs typeface="Lato Bold"/>
                  <a:sym typeface="Lato Bold"/>
                </a:rPr>
                <a:t>nit Manager</a:t>
              </a:r>
            </a:p>
            <a:p>
              <a:pPr marL="280657" lvl="1" indent="-140329">
                <a:lnSpc>
                  <a:spcPts val="1493"/>
                </a:lnSpc>
                <a:buFont typeface="Arial"/>
                <a:buChar char="•"/>
              </a:pPr>
              <a:r>
                <a:rPr lang="en-US" sz="1300" dirty="0">
                  <a:solidFill>
                    <a:srgbClr val="002440"/>
                  </a:solidFill>
                  <a:latin typeface="Lato"/>
                  <a:ea typeface="Lato"/>
                  <a:cs typeface="Lato"/>
                  <a:sym typeface="Lato"/>
                </a:rPr>
                <a:t>Manages local PSLS and PCQO cases</a:t>
              </a:r>
            </a:p>
            <a:p>
              <a:pPr marL="280657" lvl="1" indent="-140329">
                <a:lnSpc>
                  <a:spcPts val="1493"/>
                </a:lnSpc>
                <a:buFont typeface="Arial"/>
                <a:buChar char="•"/>
              </a:pPr>
              <a:r>
                <a:rPr lang="en-US" sz="1300" dirty="0">
                  <a:solidFill>
                    <a:srgbClr val="002440"/>
                  </a:solidFill>
                  <a:latin typeface="Lato"/>
                  <a:ea typeface="Lato"/>
                  <a:cs typeface="Lato"/>
                  <a:sym typeface="Lato"/>
                </a:rPr>
                <a:t>Key contact related to nurses and other staff</a:t>
              </a:r>
            </a:p>
            <a:p>
              <a:pPr>
                <a:lnSpc>
                  <a:spcPts val="1495"/>
                </a:lnSpc>
              </a:pPr>
              <a:endParaRPr lang="en-US" sz="1300" dirty="0">
                <a:solidFill>
                  <a:srgbClr val="00244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2210" y="7130095"/>
            <a:ext cx="6787985" cy="579377"/>
            <a:chOff x="0" y="0"/>
            <a:chExt cx="9050646" cy="7725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85166" cy="585166"/>
            </a:xfrm>
            <a:custGeom>
              <a:avLst/>
              <a:gdLst/>
              <a:ahLst/>
              <a:cxnLst/>
              <a:rect l="l" t="t" r="r" b="b"/>
              <a:pathLst>
                <a:path w="585166" h="585166">
                  <a:moveTo>
                    <a:pt x="0" y="0"/>
                  </a:moveTo>
                  <a:lnTo>
                    <a:pt x="585166" y="0"/>
                  </a:lnTo>
                  <a:lnTo>
                    <a:pt x="585166" y="585166"/>
                  </a:lnTo>
                  <a:lnTo>
                    <a:pt x="0" y="585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5455" y="75478"/>
              <a:ext cx="263899" cy="400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5"/>
                </a:lnSpc>
              </a:pPr>
              <a:r>
                <a:rPr lang="en-US" sz="1764" b="1">
                  <a:solidFill>
                    <a:srgbClr val="FCFFF9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0087" y="3061"/>
              <a:ext cx="8290559" cy="76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300" b="1" dirty="0">
                  <a:solidFill>
                    <a:srgbClr val="002440"/>
                  </a:solidFill>
                  <a:latin typeface="Lato Bold"/>
                  <a:ea typeface="Lato Bold"/>
                  <a:cs typeface="Lato Bold"/>
                  <a:sym typeface="Lato Bold"/>
                </a:rPr>
                <a:t>[Name], Chief of Staff</a:t>
              </a:r>
            </a:p>
            <a:p>
              <a:pPr marL="280657" lvl="1" indent="-140329">
                <a:lnSpc>
                  <a:spcPts val="1493"/>
                </a:lnSpc>
                <a:buFont typeface="Arial"/>
                <a:buChar char="•"/>
              </a:pPr>
              <a:r>
                <a:rPr lang="en-US" sz="1300" dirty="0">
                  <a:solidFill>
                    <a:srgbClr val="002440"/>
                  </a:solidFill>
                  <a:latin typeface="Lato"/>
                  <a:ea typeface="Lato"/>
                  <a:cs typeface="Lato"/>
                  <a:sym typeface="Lato"/>
                </a:rPr>
                <a:t>Leads Site Chiefs and oversees hospital operations</a:t>
              </a:r>
            </a:p>
            <a:p>
              <a:pPr>
                <a:lnSpc>
                  <a:spcPts val="1495"/>
                </a:lnSpc>
              </a:pPr>
              <a:endParaRPr lang="en-US" sz="1300" dirty="0">
                <a:solidFill>
                  <a:srgbClr val="00244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92210" y="8012477"/>
            <a:ext cx="6787985" cy="769441"/>
            <a:chOff x="0" y="0"/>
            <a:chExt cx="9050646" cy="10259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85166" cy="585166"/>
            </a:xfrm>
            <a:custGeom>
              <a:avLst/>
              <a:gdLst/>
              <a:ahLst/>
              <a:cxnLst/>
              <a:rect l="l" t="t" r="r" b="b"/>
              <a:pathLst>
                <a:path w="585166" h="585166">
                  <a:moveTo>
                    <a:pt x="0" y="0"/>
                  </a:moveTo>
                  <a:lnTo>
                    <a:pt x="585166" y="0"/>
                  </a:lnTo>
                  <a:lnTo>
                    <a:pt x="585166" y="585166"/>
                  </a:lnTo>
                  <a:lnTo>
                    <a:pt x="0" y="585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5455" y="75480"/>
              <a:ext cx="263899" cy="400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5"/>
                </a:lnSpc>
              </a:pPr>
              <a:r>
                <a:rPr lang="en-US" sz="1764" b="1">
                  <a:solidFill>
                    <a:srgbClr val="FCFFF9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0087" y="0"/>
              <a:ext cx="8290559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93"/>
                </a:lnSpc>
              </a:pPr>
              <a:r>
                <a:rPr lang="en-US" sz="1300" b="1" dirty="0">
                  <a:solidFill>
                    <a:srgbClr val="002440"/>
                  </a:solidFill>
                  <a:latin typeface="Lato Bold"/>
                  <a:ea typeface="Lato Bold"/>
                  <a:cs typeface="Lato Bold"/>
                  <a:sym typeface="Lato Bold"/>
                </a:rPr>
                <a:t>[Name], Medical Staff Association President</a:t>
              </a:r>
            </a:p>
            <a:p>
              <a:pPr marL="280657" lvl="1" indent="-140329">
                <a:lnSpc>
                  <a:spcPts val="1493"/>
                </a:lnSpc>
                <a:buFont typeface="Arial"/>
                <a:buChar char="•"/>
              </a:pPr>
              <a:r>
                <a:rPr lang="en-US" sz="1300" dirty="0">
                  <a:solidFill>
                    <a:srgbClr val="002440"/>
                  </a:solidFill>
                  <a:latin typeface="Lato"/>
                  <a:ea typeface="Lato"/>
                  <a:cs typeface="Lato"/>
                  <a:sym typeface="Lato"/>
                </a:rPr>
                <a:t>Foster the connection between medical staff and IH administration</a:t>
              </a:r>
            </a:p>
            <a:p>
              <a:pPr marL="280657" lvl="1" indent="-140329">
                <a:lnSpc>
                  <a:spcPts val="1493"/>
                </a:lnSpc>
                <a:buFont typeface="Arial"/>
                <a:buChar char="•"/>
              </a:pPr>
              <a:r>
                <a:rPr lang="en-US" sz="1300" dirty="0">
                  <a:solidFill>
                    <a:srgbClr val="002440"/>
                  </a:solidFill>
                  <a:latin typeface="Lato"/>
                  <a:ea typeface="Lato"/>
                  <a:cs typeface="Lato"/>
                  <a:sym typeface="Lato"/>
                </a:rPr>
                <a:t>Advocates for medical staff at large and supports individual members</a:t>
              </a:r>
            </a:p>
            <a:p>
              <a:pPr marL="280657" lvl="1" indent="-140329">
                <a:lnSpc>
                  <a:spcPts val="1495"/>
                </a:lnSpc>
                <a:buFont typeface="Arial"/>
                <a:buChar char="•"/>
              </a:pPr>
              <a:r>
                <a:rPr lang="en-US" sz="1300" dirty="0">
                  <a:solidFill>
                    <a:srgbClr val="002440"/>
                  </a:solidFill>
                  <a:latin typeface="Lato"/>
                  <a:ea typeface="Lato"/>
                  <a:cs typeface="Lato"/>
                  <a:sym typeface="Lato"/>
                </a:rPr>
                <a:t>Key contact for Facility Engagement funding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875093" y="1715762"/>
            <a:ext cx="863120" cy="970790"/>
          </a:xfrm>
          <a:custGeom>
            <a:avLst/>
            <a:gdLst/>
            <a:ahLst/>
            <a:cxnLst/>
            <a:rect l="l" t="t" r="r" b="b"/>
            <a:pathLst>
              <a:path w="863120" h="970790">
                <a:moveTo>
                  <a:pt x="0" y="0"/>
                </a:moveTo>
                <a:lnTo>
                  <a:pt x="863121" y="0"/>
                </a:lnTo>
                <a:lnTo>
                  <a:pt x="863121" y="970790"/>
                </a:lnTo>
                <a:lnTo>
                  <a:pt x="0" y="970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068071" y="1715762"/>
            <a:ext cx="863120" cy="970790"/>
          </a:xfrm>
          <a:custGeom>
            <a:avLst/>
            <a:gdLst/>
            <a:ahLst/>
            <a:cxnLst/>
            <a:rect l="l" t="t" r="r" b="b"/>
            <a:pathLst>
              <a:path w="863120" h="970790">
                <a:moveTo>
                  <a:pt x="0" y="0"/>
                </a:moveTo>
                <a:lnTo>
                  <a:pt x="863120" y="0"/>
                </a:lnTo>
                <a:lnTo>
                  <a:pt x="863120" y="970790"/>
                </a:lnTo>
                <a:lnTo>
                  <a:pt x="0" y="9707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65604" y="137059"/>
            <a:ext cx="788434" cy="788434"/>
          </a:xfrm>
          <a:custGeom>
            <a:avLst/>
            <a:gdLst/>
            <a:ahLst/>
            <a:cxnLst/>
            <a:rect l="l" t="t" r="r" b="b"/>
            <a:pathLst>
              <a:path w="788434" h="788434">
                <a:moveTo>
                  <a:pt x="0" y="0"/>
                </a:moveTo>
                <a:lnTo>
                  <a:pt x="788434" y="0"/>
                </a:lnTo>
                <a:lnTo>
                  <a:pt x="788434" y="788434"/>
                </a:lnTo>
                <a:lnTo>
                  <a:pt x="0" y="7884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22214" y="1181483"/>
            <a:ext cx="1204827" cy="1183741"/>
          </a:xfrm>
          <a:custGeom>
            <a:avLst/>
            <a:gdLst/>
            <a:ahLst/>
            <a:cxnLst/>
            <a:rect l="l" t="t" r="r" b="b"/>
            <a:pathLst>
              <a:path w="1204826" h="1183741">
                <a:moveTo>
                  <a:pt x="0" y="0"/>
                </a:moveTo>
                <a:lnTo>
                  <a:pt x="1204826" y="0"/>
                </a:lnTo>
                <a:lnTo>
                  <a:pt x="1204826" y="1183741"/>
                </a:lnTo>
                <a:lnTo>
                  <a:pt x="0" y="1183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0" y="3862640"/>
            <a:ext cx="7772400" cy="1595938"/>
            <a:chOff x="0" y="0"/>
            <a:chExt cx="2709333" cy="55631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09333" cy="556318"/>
            </a:xfrm>
            <a:custGeom>
              <a:avLst/>
              <a:gdLst/>
              <a:ahLst/>
              <a:cxnLst/>
              <a:rect l="l" t="t" r="r" b="b"/>
              <a:pathLst>
                <a:path w="2709333" h="556318">
                  <a:moveTo>
                    <a:pt x="0" y="0"/>
                  </a:moveTo>
                  <a:lnTo>
                    <a:pt x="2709333" y="0"/>
                  </a:lnTo>
                  <a:lnTo>
                    <a:pt x="2709333" y="556318"/>
                  </a:lnTo>
                  <a:lnTo>
                    <a:pt x="0" y="556318"/>
                  </a:lnTo>
                  <a:close/>
                </a:path>
              </a:pathLst>
            </a:custGeom>
            <a:solidFill>
              <a:srgbClr val="B1DBC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2709333" cy="556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5143624" y="5986735"/>
            <a:ext cx="2560696" cy="2462924"/>
          </a:xfrm>
          <a:custGeom>
            <a:avLst/>
            <a:gdLst/>
            <a:ahLst/>
            <a:cxnLst/>
            <a:rect l="l" t="t" r="r" b="b"/>
            <a:pathLst>
              <a:path w="2560696" h="2462924">
                <a:moveTo>
                  <a:pt x="0" y="0"/>
                </a:moveTo>
                <a:lnTo>
                  <a:pt x="2560697" y="0"/>
                </a:lnTo>
                <a:lnTo>
                  <a:pt x="2560697" y="2462924"/>
                </a:lnTo>
                <a:lnTo>
                  <a:pt x="0" y="2462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346286" y="9144000"/>
            <a:ext cx="6206914" cy="834242"/>
            <a:chOff x="0" y="-9525"/>
            <a:chExt cx="7361358" cy="111232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9525"/>
              <a:ext cx="7361358" cy="25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80"/>
                </a:lnSpc>
              </a:pPr>
              <a:r>
                <a:rPr lang="en-US" sz="1128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More information about Medical Leadership structure and changes: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0325" y="380719"/>
              <a:ext cx="6401498" cy="7220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20"/>
                </a:lnSpc>
                <a:spcAft>
                  <a:spcPts val="600"/>
                </a:spcAft>
              </a:pPr>
              <a:r>
                <a:rPr lang="en-US" sz="1300" b="1" dirty="0">
                  <a:solidFill>
                    <a:schemeClr val="bg1"/>
                  </a:solidFill>
                  <a:latin typeface="Canva Sans" panose="020B0604020202020204" charset="0"/>
                </a:rPr>
                <a:t>Visit: </a:t>
              </a:r>
              <a:r>
                <a:rPr lang="en-US" sz="1300" dirty="0">
                  <a:solidFill>
                    <a:schemeClr val="bg1"/>
                  </a:solidFill>
                  <a:latin typeface="Canva Sans" panose="020B060402020202020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Medicalstaff.islandhealth.ca/medical-leadership-strategy</a:t>
              </a:r>
              <a:endParaRPr lang="en-US" sz="1300" b="1" dirty="0">
                <a:solidFill>
                  <a:schemeClr val="bg1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endParaRPr>
            </a:p>
            <a:p>
              <a:pPr>
                <a:lnSpc>
                  <a:spcPts val="1820"/>
                </a:lnSpc>
                <a:spcAft>
                  <a:spcPts val="600"/>
                </a:spcAft>
              </a:pPr>
              <a:r>
                <a:rPr lang="en-US" sz="1300" b="1" dirty="0">
                  <a:solidFill>
                    <a:srgbClr val="FFFFFF"/>
                  </a:solidFill>
                  <a:latin typeface="Canva Sans" panose="020B0604020202020204" charset="0"/>
                  <a:ea typeface="Canva Sans Bold"/>
                  <a:cs typeface="Canva Sans Bold"/>
                  <a:sym typeface="Canva Sans Bold"/>
                </a:rPr>
                <a:t>Contact: </a:t>
              </a:r>
              <a:r>
                <a:rPr lang="en-CA" sz="1300" dirty="0">
                  <a:solidFill>
                    <a:schemeClr val="bg1"/>
                  </a:solidFill>
                  <a:latin typeface="Canva Sans" panose="020B0604020202020204" charset="0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MedicalLeadership@islandhealth.ca</a:t>
              </a:r>
              <a:endParaRPr lang="en-US" sz="1300" dirty="0">
                <a:solidFill>
                  <a:schemeClr val="bg1"/>
                </a:solidFill>
                <a:latin typeface="Canva Sans" panose="020B0604020202020204" charset="0"/>
                <a:sym typeface="Canva Sans Bold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54037" y="363116"/>
            <a:ext cx="6235272" cy="35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5"/>
              </a:lnSpc>
            </a:pPr>
            <a:r>
              <a:rPr lang="en-US" sz="2247" b="1" dirty="0">
                <a:solidFill>
                  <a:srgbClr val="FFFFFF"/>
                </a:solidFill>
                <a:latin typeface="BC Sans Bold"/>
                <a:ea typeface="BC Sans Bold"/>
                <a:cs typeface="BC Sans Bold"/>
                <a:sym typeface="BC Sans Bold"/>
              </a:rPr>
              <a:t>NEED TO RAISE AN ISSUE OR GET SUPPORT?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752339" y="5638800"/>
            <a:ext cx="263332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174" b="1" dirty="0">
                <a:solidFill>
                  <a:srgbClr val="004A88"/>
                </a:solidFill>
                <a:latin typeface="Lato Bold"/>
                <a:ea typeface="Lato Bold"/>
                <a:cs typeface="Lato Bold"/>
                <a:sym typeface="Lato Bold"/>
              </a:rPr>
              <a:t>Additional Contacts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714030" y="1145913"/>
            <a:ext cx="470994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174" b="1">
                <a:solidFill>
                  <a:srgbClr val="004A88"/>
                </a:solidFill>
                <a:latin typeface="Lato Bold"/>
                <a:ea typeface="Lato Bold"/>
                <a:cs typeface="Lato Bold"/>
                <a:sym typeface="Lato Bold"/>
              </a:rPr>
              <a:t>Your First Point of Contact: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93798" y="2037093"/>
            <a:ext cx="59587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174" b="1">
                <a:solidFill>
                  <a:srgbClr val="004A88"/>
                </a:solidFill>
                <a:latin typeface="Lato Bold"/>
                <a:ea typeface="Lato Bold"/>
                <a:cs typeface="Lato Bold"/>
                <a:sym typeface="Lato Bold"/>
              </a:rPr>
              <a:t>or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06516" y="2804124"/>
            <a:ext cx="1600279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174" b="1" dirty="0">
                <a:solidFill>
                  <a:srgbClr val="002440"/>
                </a:solidFill>
                <a:latin typeface="Lato Bold"/>
                <a:ea typeface="Lato Bold"/>
                <a:cs typeface="Lato Bold"/>
                <a:sym typeface="Lato Bold"/>
              </a:rPr>
              <a:t>Site Chief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393745" y="2804124"/>
            <a:ext cx="207149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174" b="1">
                <a:solidFill>
                  <a:srgbClr val="002440"/>
                </a:solidFill>
                <a:latin typeface="Lato Bold"/>
                <a:ea typeface="Lato Bold"/>
                <a:cs typeface="Lato Bold"/>
                <a:sym typeface="Lato Bold"/>
              </a:rPr>
              <a:t>Medical Lead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3079" y="3160830"/>
            <a:ext cx="288072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  <a:spcBef>
                <a:spcPct val="0"/>
              </a:spcBef>
            </a:pPr>
            <a:r>
              <a:rPr lang="en-US" sz="1299" b="1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E.g. Site Chief, Emergency Medicine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96463" y="3160829"/>
            <a:ext cx="2880722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  <a:spcBef>
                <a:spcPct val="0"/>
              </a:spcBef>
            </a:pPr>
            <a:r>
              <a:rPr lang="en-US" sz="129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E.g. Medical Lead, Imaging Medicine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77310" y="4258784"/>
            <a:ext cx="5990290" cy="1049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9882" lvl="1" indent="-169941">
              <a:lnSpc>
                <a:spcPts val="1809"/>
              </a:lnSpc>
              <a:buFont typeface="Arial"/>
              <a:buChar char="•"/>
            </a:pPr>
            <a:r>
              <a:rPr lang="en-US" sz="1574" b="1" dirty="0">
                <a:solidFill>
                  <a:srgbClr val="002440"/>
                </a:solidFill>
                <a:latin typeface="Lato Bold"/>
                <a:ea typeface="Lato Bold"/>
                <a:cs typeface="Lato Bold"/>
                <a:sym typeface="Lato Bold"/>
              </a:rPr>
              <a:t>“I have an improvement idea”</a:t>
            </a:r>
          </a:p>
          <a:p>
            <a:pPr marL="339882" lvl="1" indent="-169941">
              <a:lnSpc>
                <a:spcPts val="1809"/>
              </a:lnSpc>
              <a:buFont typeface="Arial"/>
              <a:buChar char="•"/>
            </a:pPr>
            <a:r>
              <a:rPr lang="en-US" sz="1574" b="1" dirty="0">
                <a:solidFill>
                  <a:srgbClr val="002440"/>
                </a:solidFill>
                <a:latin typeface="Lato Bold"/>
                <a:ea typeface="Lato Bold"/>
                <a:cs typeface="Lato Bold"/>
                <a:sym typeface="Lato Bold"/>
              </a:rPr>
              <a:t>“Our equipment needs repairs”</a:t>
            </a:r>
          </a:p>
          <a:p>
            <a:pPr marL="339882" lvl="1" indent="-169941">
              <a:lnSpc>
                <a:spcPts val="1809"/>
              </a:lnSpc>
              <a:buFont typeface="Arial"/>
              <a:buChar char="•"/>
            </a:pPr>
            <a:r>
              <a:rPr lang="en-US" sz="1574" b="1" dirty="0">
                <a:solidFill>
                  <a:srgbClr val="002440"/>
                </a:solidFill>
                <a:latin typeface="Lato Bold"/>
                <a:ea typeface="Lato Bold"/>
                <a:cs typeface="Lato Bold"/>
                <a:sym typeface="Lato Bold"/>
              </a:rPr>
              <a:t>“I need to request a leave of absence”</a:t>
            </a:r>
          </a:p>
          <a:p>
            <a:pPr marL="339882" lvl="1" indent="-169941">
              <a:lnSpc>
                <a:spcPts val="1809"/>
              </a:lnSpc>
              <a:buFont typeface="Arial"/>
              <a:buChar char="•"/>
            </a:pPr>
            <a:r>
              <a:rPr lang="en-US" sz="1574" b="1" dirty="0">
                <a:solidFill>
                  <a:srgbClr val="002440"/>
                </a:solidFill>
                <a:latin typeface="Lato Bold"/>
                <a:ea typeface="Lato Bold"/>
                <a:cs typeface="Lato Bold"/>
                <a:sym typeface="Lato Bold"/>
              </a:rPr>
              <a:t>“I have a disagreement with a physician colleague”</a:t>
            </a:r>
          </a:p>
          <a:p>
            <a:pPr marL="169941" lvl="1">
              <a:lnSpc>
                <a:spcPts val="1809"/>
              </a:lnSpc>
            </a:pPr>
            <a:r>
              <a:rPr lang="en-US" sz="1574" b="1" dirty="0">
                <a:solidFill>
                  <a:srgbClr val="002440"/>
                </a:solidFill>
                <a:latin typeface="Lato Bold"/>
                <a:ea typeface="Lato Bold"/>
                <a:cs typeface="Lato Bold"/>
                <a:sym typeface="Lato Bold"/>
              </a:rPr>
              <a:t>					and more…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54037" y="78611"/>
            <a:ext cx="5072302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99"/>
              </a:lnSpc>
              <a:spcBef>
                <a:spcPct val="0"/>
              </a:spcBef>
            </a:pPr>
            <a:r>
              <a:rPr lang="en-US" sz="1304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Are you a physician, a midwife or a nurse practitioner?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71673" y="3445309"/>
            <a:ext cx="363703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94"/>
              </a:lnSpc>
              <a:spcBef>
                <a:spcPct val="0"/>
              </a:spcBef>
            </a:pPr>
            <a:r>
              <a:rPr lang="en-US" sz="129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 Oversees an area of care across multiple sites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17319" y="3897858"/>
            <a:ext cx="6123149" cy="233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0"/>
              </a:lnSpc>
              <a:spcBef>
                <a:spcPct val="0"/>
              </a:spcBef>
            </a:pPr>
            <a:r>
              <a:rPr lang="en-US" sz="1774" i="1" dirty="0">
                <a:solidFill>
                  <a:srgbClr val="002440"/>
                </a:solidFill>
                <a:latin typeface="Lato Italics"/>
                <a:ea typeface="Lato Italics"/>
                <a:cs typeface="Lato Italics"/>
                <a:sym typeface="Lato Italics"/>
              </a:rPr>
              <a:t>Know your unit medical leader, get help with: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14579" y="3445309"/>
            <a:ext cx="3224598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  <a:spcBef>
                <a:spcPct val="0"/>
              </a:spcBef>
            </a:pPr>
            <a:r>
              <a:rPr lang="en-US" sz="129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Oversees a service/unit at your site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-168024" y="2433919"/>
            <a:ext cx="1985301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4"/>
              </a:lnSpc>
            </a:pPr>
            <a:r>
              <a:rPr lang="en-US" sz="129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Medical Leadership </a:t>
            </a:r>
          </a:p>
          <a:p>
            <a:pPr algn="ctr">
              <a:lnSpc>
                <a:spcPts val="1494"/>
              </a:lnSpc>
              <a:spcBef>
                <a:spcPct val="0"/>
              </a:spcBef>
            </a:pPr>
            <a:r>
              <a:rPr lang="en-US" sz="1299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Directory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57E6880409A4E80224E21D0106FB2" ma:contentTypeVersion="2" ma:contentTypeDescription="Create a new document." ma:contentTypeScope="" ma:versionID="729187b6c1bb097f9984b89fdea07984">
  <xsd:schema xmlns:xsd="http://www.w3.org/2001/XMLSchema" xmlns:xs="http://www.w3.org/2001/XMLSchema" xmlns:p="http://schemas.microsoft.com/office/2006/metadata/properties" xmlns:ns1="http://schemas.microsoft.com/sharepoint/v3" xmlns:ns2="c7fbccdd-0f87-463d-8bee-845f48143e98" targetNamespace="http://schemas.microsoft.com/office/2006/metadata/properties" ma:root="true" ma:fieldsID="4e30c8ab5d62a8565ffc7e68aacc91b0" ns1:_="" ns2:_="">
    <xsd:import namespace="http://schemas.microsoft.com/sharepoint/v3"/>
    <xsd:import namespace="c7fbccdd-0f87-463d-8bee-845f48143e9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bccdd-0f87-463d-8bee-845f48143e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213EB0-96EC-401D-B789-2DE947AF282C}"/>
</file>

<file path=customXml/itemProps2.xml><?xml version="1.0" encoding="utf-8"?>
<ds:datastoreItem xmlns:ds="http://schemas.openxmlformats.org/officeDocument/2006/customXml" ds:itemID="{FF50BE29-9F6F-4C27-ABD5-F60CCF9D5415}"/>
</file>

<file path=customXml/itemProps3.xml><?xml version="1.0" encoding="utf-8"?>
<ds:datastoreItem xmlns:ds="http://schemas.openxmlformats.org/officeDocument/2006/customXml" ds:itemID="{1D02BCA0-DE7A-41C5-804D-6DB3E58703E1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213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BC Sans Bold</vt:lpstr>
      <vt:lpstr>Lato</vt:lpstr>
      <vt:lpstr>Canva Sans</vt:lpstr>
      <vt:lpstr>Calibri</vt:lpstr>
      <vt:lpstr>Proxima Nova Bold</vt:lpstr>
      <vt:lpstr>Arial</vt:lpstr>
      <vt:lpstr>Lato Bold</vt:lpstr>
      <vt:lpstr>Lato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Leader Navigation</dc:title>
  <dc:creator>Sinova, Anna [ISLH]</dc:creator>
  <cp:lastModifiedBy>Sinova, Anna [ISLH]</cp:lastModifiedBy>
  <cp:revision>5</cp:revision>
  <dcterms:created xsi:type="dcterms:W3CDTF">2006-08-16T00:00:00Z</dcterms:created>
  <dcterms:modified xsi:type="dcterms:W3CDTF">2026-06-17T16:52:46Z</dcterms:modified>
  <dc:identifier>DAHGYAwOlUw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0x010100D6A57E6880409A4E80224E21D0106FB2</vt:lpwstr>
  </property>
</Properties>
</file>