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96" d="100"/>
          <a:sy n="96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B2F04-91E6-08F8-6484-DC76A1299B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0A0F31-8DF2-C9DF-8679-6D34C40C71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502D42-7869-117B-6EE4-9AB04BCBF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2F89-EE3C-4E3E-A727-82668B758EFE}" type="datetimeFigureOut">
              <a:rPr lang="en-US" smtClean="0"/>
              <a:t>17-Nov-2025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D281F-842B-B595-4309-2927EFB17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CFB9B-87CC-D30C-5725-BE3669396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F141F-CD10-49FB-ABAA-CC27B2F7F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890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9EF4A-C5B7-E4B7-C35D-088DB3D81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8BFE91-C0C4-8EF6-615C-C37A7C40CD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AD8C7-2D5F-94F3-AD13-F342136D1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2F89-EE3C-4E3E-A727-82668B758EFE}" type="datetimeFigureOut">
              <a:rPr lang="en-US" smtClean="0"/>
              <a:t>17-Nov-2025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513AB-7C8B-BBD2-973F-5905DFA25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AF8269-44AA-D09F-6D41-4CB0BCFF3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F141F-CD10-49FB-ABAA-CC27B2F7F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034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7772A6-E61A-C08F-AB93-6BD82938F6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FFF50A-BABA-0CC8-D3FA-A61263FF5F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03B8E-E13A-FB6F-6B16-8F1235C08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2F89-EE3C-4E3E-A727-82668B758EFE}" type="datetimeFigureOut">
              <a:rPr lang="en-US" smtClean="0"/>
              <a:t>17-Nov-2025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722DE-BBE3-F5CD-0EAF-F61594B07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AD4576-B192-42A5-54AA-57BF78128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F141F-CD10-49FB-ABAA-CC27B2F7F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070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C7B51-8787-D2B2-E0FD-06E00766A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26099-B299-E92D-7B38-647A436CB7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F32BB-1D6E-6ABC-9D93-FC107E970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2F89-EE3C-4E3E-A727-82668B758EFE}" type="datetimeFigureOut">
              <a:rPr lang="en-US" smtClean="0"/>
              <a:t>17-Nov-2025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B7DAA-3D8C-A0F4-2504-A79D7A404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336C6-F85D-6021-C538-21255182A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F141F-CD10-49FB-ABAA-CC27B2F7F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97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682FD-EC06-9248-AB3E-E1946BF4A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8B1099-AF9A-9DC8-882C-A985C7131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83F26-E343-A5F2-1CCE-75D204A19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2F89-EE3C-4E3E-A727-82668B758EFE}" type="datetimeFigureOut">
              <a:rPr lang="en-US" smtClean="0"/>
              <a:t>17-Nov-2025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4EF7C-44CB-8EC3-4ACC-40451466F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F12437-4E58-309A-F539-CCC4EABEA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F141F-CD10-49FB-ABAA-CC27B2F7F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339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E33F1-75DD-32D8-F804-46A39277F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86EA3-A755-F4ED-BF86-4F590E0F08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7F86EA-1367-9B92-D976-41B00D650F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265EA7-18DE-EFC5-04BC-F81FA88ED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2F89-EE3C-4E3E-A727-82668B758EFE}" type="datetimeFigureOut">
              <a:rPr lang="en-US" smtClean="0"/>
              <a:t>17-Nov-2025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ED08F-659E-FE21-4E52-908586745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F6718F-1003-8377-7A77-811A68684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F141F-CD10-49FB-ABAA-CC27B2F7F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73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B785D-FB5B-57C4-C7A3-993906250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52C693-7DBD-9D3C-0E57-1DB0885C9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47BC21-614A-B6F4-EBF6-D3D7CABF13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ED4132-6978-A783-1B9D-17E5B0F48D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27013C-C789-49D5-0D3B-2CF3739C44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5C8200-566F-AF14-07F6-6745134DB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2F89-EE3C-4E3E-A727-82668B758EFE}" type="datetimeFigureOut">
              <a:rPr lang="en-US" smtClean="0"/>
              <a:t>17-Nov-2025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CCEB7-57C6-76E3-640E-4DB0A26DD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4CB80F-8CAF-79DF-B45C-C52211518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F141F-CD10-49FB-ABAA-CC27B2F7F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230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2CCCB-8AA1-8E25-35D5-51F3A8A9C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15AAD1-676D-5AAF-D60E-9A15FEDB7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2F89-EE3C-4E3E-A727-82668B758EFE}" type="datetimeFigureOut">
              <a:rPr lang="en-US" smtClean="0"/>
              <a:t>17-Nov-2025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9ADB23-20EB-ACD0-72F2-2B6791FB5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CE05E8-2558-CFB3-DB66-954075900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F141F-CD10-49FB-ABAA-CC27B2F7F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37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0B18CB-D0AE-1428-5370-9A942F2C3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2F89-EE3C-4E3E-A727-82668B758EFE}" type="datetimeFigureOut">
              <a:rPr lang="en-US" smtClean="0"/>
              <a:t>17-Nov-2025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183888-2691-1FFF-6B97-AA863792E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66AD06-D06D-E227-5A38-7960AD1EE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F141F-CD10-49FB-ABAA-CC27B2F7F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4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14F97-0BEE-F230-08E8-7E7772C90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2EC43-00F6-58F7-BD82-4129CD72E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940526-F571-2EC5-239B-CC66218C38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E9E7C1-77EC-B396-2341-6F6565ABB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2F89-EE3C-4E3E-A727-82668B758EFE}" type="datetimeFigureOut">
              <a:rPr lang="en-US" smtClean="0"/>
              <a:t>17-Nov-2025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02E1E-A86D-6AD1-F680-4B44179DC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5D816A-C770-03D1-AAC7-9679ECB90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F141F-CD10-49FB-ABAA-CC27B2F7F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495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2B938-1F00-E84F-7376-74CD7586E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5D747A-1084-8F49-696A-1069584E35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B0769C-8440-D1EE-551E-5941C70A6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8FF8E1-4E7E-B6BF-9B00-C5908C11A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2F89-EE3C-4E3E-A727-82668B758EFE}" type="datetimeFigureOut">
              <a:rPr lang="en-US" smtClean="0"/>
              <a:t>17-Nov-2025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749129-E5DB-E2B4-5D53-9A343C2A3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C814AF-5F9B-0A31-3AAD-6464C2CCD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F141F-CD10-49FB-ABAA-CC27B2F7F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461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4C3A2E-6223-BAFA-D419-6C54B66DF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AE1E95-4959-F2A6-0E67-406D3D471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6D927-DD2A-58E5-37F5-FC0F22E5C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F62F89-EE3C-4E3E-A727-82668B758EFE}" type="datetimeFigureOut">
              <a:rPr lang="en-US" smtClean="0"/>
              <a:t>17-Nov-2025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937FBD-32EC-6CAC-FCD2-EF4D573E19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76031-6E05-C629-F4DF-0A6F686F0A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7F141F-CD10-49FB-ABAA-CC27B2F7F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233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84CB36B-B472-CAE7-7417-22B7ACEF9C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5937592"/>
              </p:ext>
            </p:extLst>
          </p:nvPr>
        </p:nvGraphicFramePr>
        <p:xfrm>
          <a:off x="2450265" y="801035"/>
          <a:ext cx="9238152" cy="57364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04924">
                  <a:extLst>
                    <a:ext uri="{9D8B030D-6E8A-4147-A177-3AD203B41FA5}">
                      <a16:colId xmlns:a16="http://schemas.microsoft.com/office/drawing/2014/main" val="3768138490"/>
                    </a:ext>
                  </a:extLst>
                </a:gridCol>
                <a:gridCol w="6333228">
                  <a:extLst>
                    <a:ext uri="{9D8B030D-6E8A-4147-A177-3AD203B41FA5}">
                      <a16:colId xmlns:a16="http://schemas.microsoft.com/office/drawing/2014/main" val="56418972"/>
                    </a:ext>
                  </a:extLst>
                </a:gridCol>
              </a:tblGrid>
              <a:tr h="319959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1400" b="1" i="0" u="none" strike="noStrike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ptos"/>
                        </a:rPr>
                        <a:t>Connection Points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1400" b="1" i="0" u="none" strike="noStrike" noProof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ptos"/>
                        </a:rPr>
                        <a:t>Purpose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8036189"/>
                  </a:ext>
                </a:extLst>
              </a:tr>
              <a:tr h="927882"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1800" b="1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Site Chief</a:t>
                      </a:r>
                      <a:br>
                        <a:rPr lang="en-US" sz="1400" b="1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</a:br>
                      <a:r>
                        <a:rPr lang="en-US" sz="1400" b="0" i="1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(Primary Point of Contact)</a:t>
                      </a:r>
                      <a:endParaRPr lang="en-US" sz="1400" b="0" i="1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/>
                        <a:buChar char="•"/>
                      </a:pPr>
                      <a:r>
                        <a:rPr lang="en-US" sz="1200" b="0" i="0" u="none" strike="noStrike" kern="1200" noProof="0" dirty="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Service quality improvement, issues impacting patient care, interpersonal issues, resource requests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ptos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/>
                        <a:buChar char="•"/>
                      </a:pPr>
                      <a:r>
                        <a:rPr lang="en-US" sz="1200" b="0" i="0" u="none" strike="noStrike" kern="1200" noProof="0" dirty="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Credentialing &amp; privileging and other paperwork</a:t>
                      </a:r>
                    </a:p>
                    <a:p>
                      <a:pPr marL="285750" marR="0" lvl="0" indent="-2857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/>
                        <a:buChar char="•"/>
                      </a:pPr>
                      <a:r>
                        <a:rPr lang="en-US" sz="1200" b="0" i="0" u="none" strike="noStrike" kern="1200" noProof="0" dirty="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Navigating Island Health leadership, and medical staff and quality committees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ptos"/>
                        <a:ea typeface="+mn-ea"/>
                        <a:cs typeface="+mn-cs"/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913993"/>
                  </a:ext>
                </a:extLst>
              </a:tr>
              <a:tr h="7199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1" dirty="0"/>
                        <a:t>Department &amp; Division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/>
                        <a:buChar char="•"/>
                      </a:pPr>
                      <a:r>
                        <a:rPr lang="en-US" sz="1200" b="0" i="0" u="none" strike="noStrike" kern="1200" noProof="0" dirty="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Specialty-specific training, onboarding, and CPD</a:t>
                      </a:r>
                    </a:p>
                    <a:p>
                      <a:pPr marL="285750" marR="0" lvl="0" indent="-2857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/>
                        <a:buChar char="•"/>
                      </a:pPr>
                      <a:r>
                        <a:rPr lang="en-US" sz="1200" b="0" i="0" u="none" strike="noStrike" kern="1200" noProof="0" dirty="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Specialty-specific policies, standards, and responsibilities</a:t>
                      </a:r>
                    </a:p>
                    <a:p>
                      <a:pPr marL="285750" marR="0" lvl="0" indent="-2857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/>
                        <a:buChar char="•"/>
                      </a:pPr>
                      <a:r>
                        <a:rPr lang="en-US" sz="1200" b="0" i="0" u="none" strike="noStrike" kern="1200" noProof="0" dirty="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Recruitment needs and departmental events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953570"/>
                  </a:ext>
                </a:extLst>
              </a:tr>
              <a:tr h="8424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1" dirty="0"/>
                        <a:t>Medical Staff Association/ </a:t>
                      </a:r>
                      <a:br>
                        <a:rPr lang="en-US" sz="1400" b="1" dirty="0"/>
                      </a:br>
                      <a:r>
                        <a:rPr lang="en-US" sz="1400" b="1" dirty="0"/>
                        <a:t>MSA President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/>
                        <a:buChar char="•"/>
                      </a:pPr>
                      <a:r>
                        <a:rPr lang="en-CA" sz="1200" b="0" i="0" u="none" strike="noStrike" kern="1200" dirty="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Advocacy for issues of importance to the medical staff at large 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ptos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/>
                        <a:buChar char="•"/>
                      </a:pPr>
                      <a:r>
                        <a:rPr lang="en-CA" sz="1200" b="0" i="0" u="none" strike="noStrike" kern="1200" dirty="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Support for individual medical staff members (e.g. disciplinary issues)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ptos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/>
                        <a:buChar char="•"/>
                      </a:pPr>
                      <a:r>
                        <a:rPr lang="en-CA" sz="1200" b="0" i="0" u="none" strike="noStrike" kern="1200" dirty="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Connection to peers through social activities, learning events, networking opportunities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ptos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/>
                        <a:buChar char="•"/>
                      </a:pPr>
                      <a:r>
                        <a:rPr lang="en-CA" sz="1200" b="0" i="0" u="none" strike="noStrike" kern="1200" dirty="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Information about ways to access local Facility Engagement funding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ptos"/>
                        <a:ea typeface="+mn-ea"/>
                        <a:cs typeface="+mn-cs"/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068358"/>
                  </a:ext>
                </a:extLst>
              </a:tr>
              <a:tr h="7199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1" dirty="0"/>
                        <a:t>Ward Manager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US" sz="1200" b="0" i="0" u="none" strike="noStrike" kern="1200" noProof="0" dirty="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Connection with nurses (CNLs, CNEs ,Staff) and allied health to address unit level concerns</a:t>
                      </a:r>
                    </a:p>
                    <a:p>
                      <a:pPr marL="285750" marR="0" lvl="0" indent="-2857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US" sz="1200" b="0" i="0" u="none" strike="noStrike" kern="1200" noProof="0" dirty="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Collaborate regarding proposed or submitted PSLS/PCQO events 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171221"/>
                  </a:ext>
                </a:extLst>
              </a:tr>
              <a:tr h="511935"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1400" b="1" dirty="0"/>
                        <a:t>Medical and Academic Affairs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/>
                        <a:buChar char="•"/>
                      </a:pPr>
                      <a:r>
                        <a:rPr lang="en-US" sz="1200" b="0" i="0" u="none" strike="noStrike" kern="1200" noProof="0" dirty="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Contracts, compensation, credentialing &amp; privileging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ptos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/>
                        <a:buChar char="•"/>
                      </a:pPr>
                      <a:r>
                        <a:rPr lang="en-US" sz="1200" b="0" i="0" u="none" strike="noStrike" kern="1200" noProof="0" dirty="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Orientation, leadership opportunities, educational offerings, EMSS support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ptos"/>
                        <a:ea typeface="+mn-ea"/>
                        <a:cs typeface="+mn-cs"/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774739"/>
                  </a:ext>
                </a:extLst>
              </a:tr>
              <a:tr h="511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1" dirty="0"/>
                        <a:t>Chief of Staff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/>
                        <a:buChar char="•"/>
                      </a:pPr>
                      <a:r>
                        <a:rPr lang="en-US" sz="1200" b="0" i="0" u="none" strike="noStrike" kern="1200" noProof="0" dirty="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Next level escalation of significant  site-level issues. In some smaller sites, this may be  first  medical leader point of contact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ptos"/>
                        <a:ea typeface="+mn-ea"/>
                        <a:cs typeface="+mn-cs"/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306118"/>
                  </a:ext>
                </a:extLst>
              </a:tr>
              <a:tr h="511935"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1400" b="1" dirty="0"/>
                        <a:t>Site Director (operations)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200" b="0" i="0" u="none" strike="noStrike" kern="1200" noProof="0" dirty="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Next level escalation of significant operational or interprofessional issues if unit level solution is not possible or issues go beyond single unit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ptos"/>
                        <a:ea typeface="+mn-ea"/>
                        <a:cs typeface="+mn-cs"/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569187"/>
                  </a:ext>
                </a:extLst>
              </a:tr>
              <a:tr h="319959">
                <a:tc>
                  <a:txBody>
                    <a:bodyPr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lang="en-US" sz="1400" b="1" dirty="0"/>
                        <a:t>Executive Medical Director (EMD)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Strategic program related planning, decisions about significant resource requests. 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877832"/>
                  </a:ext>
                </a:extLst>
              </a:tr>
            </a:tbl>
          </a:graphicData>
        </a:graphic>
      </p:graphicFrame>
      <p:grpSp>
        <p:nvGrpSpPr>
          <p:cNvPr id="28" name="Group 27">
            <a:extLst>
              <a:ext uri="{FF2B5EF4-FFF2-40B4-BE49-F238E27FC236}">
                <a16:creationId xmlns:a16="http://schemas.microsoft.com/office/drawing/2014/main" id="{8E8B791F-D25B-25B7-67BC-C66DE87D1C98}"/>
              </a:ext>
            </a:extLst>
          </p:cNvPr>
          <p:cNvGrpSpPr/>
          <p:nvPr/>
        </p:nvGrpSpPr>
        <p:grpSpPr>
          <a:xfrm>
            <a:off x="106659" y="2988257"/>
            <a:ext cx="1700092" cy="1356907"/>
            <a:chOff x="109498" y="3209403"/>
            <a:chExt cx="1700092" cy="1356907"/>
          </a:xfrm>
        </p:grpSpPr>
        <p:pic>
          <p:nvPicPr>
            <p:cNvPr id="6" name="Picture 5" descr="A blue and black logo&#10;&#10;AI-generated content may be incorrect.">
              <a:extLst>
                <a:ext uri="{FF2B5EF4-FFF2-40B4-BE49-F238E27FC236}">
                  <a16:creationId xmlns:a16="http://schemas.microsoft.com/office/drawing/2014/main" id="{0C4BED3A-3C76-B4E9-38F0-DA10394E1F0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42043" y="3209403"/>
              <a:ext cx="635000" cy="876300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3012412-F856-EBB7-8D5F-BBC608E52C70}"/>
                </a:ext>
              </a:extLst>
            </p:cNvPr>
            <p:cNvSpPr txBox="1"/>
            <p:nvPr/>
          </p:nvSpPr>
          <p:spPr>
            <a:xfrm>
              <a:off x="109498" y="4104645"/>
              <a:ext cx="17000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i="1" dirty="0"/>
                <a:t>Medical Staff </a:t>
              </a:r>
            </a:p>
            <a:p>
              <a:pPr algn="ctr"/>
              <a:r>
                <a:rPr lang="en-US" sz="1200" i="1" dirty="0"/>
                <a:t>Member</a:t>
              </a:r>
            </a:p>
          </p:txBody>
        </p:sp>
      </p:grpSp>
      <p:pic>
        <p:nvPicPr>
          <p:cNvPr id="8" name="Graphic 7" descr="Chevron arrows with solid fill">
            <a:extLst>
              <a:ext uri="{FF2B5EF4-FFF2-40B4-BE49-F238E27FC236}">
                <a16:creationId xmlns:a16="http://schemas.microsoft.com/office/drawing/2014/main" id="{FEC1AE38-5C6B-06E9-9DAD-4E6E7943AD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66003" y="1081787"/>
            <a:ext cx="384263" cy="384263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833C4EA-796A-395E-509E-657EE3DF53D8}"/>
              </a:ext>
            </a:extLst>
          </p:cNvPr>
          <p:cNvCxnSpPr>
            <a:cxnSpLocks/>
          </p:cNvCxnSpPr>
          <p:nvPr/>
        </p:nvCxnSpPr>
        <p:spPr>
          <a:xfrm flipV="1">
            <a:off x="1277043" y="1716154"/>
            <a:ext cx="1212032" cy="1712736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593E3CC-B52C-4873-11CC-49103D689219}"/>
              </a:ext>
            </a:extLst>
          </p:cNvPr>
          <p:cNvCxnSpPr>
            <a:cxnSpLocks/>
          </p:cNvCxnSpPr>
          <p:nvPr/>
        </p:nvCxnSpPr>
        <p:spPr>
          <a:xfrm flipV="1">
            <a:off x="1277043" y="3371794"/>
            <a:ext cx="1212032" cy="57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CF213E4-0AD8-07BB-2A3D-4B821127BF5E}"/>
              </a:ext>
            </a:extLst>
          </p:cNvPr>
          <p:cNvCxnSpPr>
            <a:cxnSpLocks/>
          </p:cNvCxnSpPr>
          <p:nvPr/>
        </p:nvCxnSpPr>
        <p:spPr>
          <a:xfrm>
            <a:off x="1277043" y="3428890"/>
            <a:ext cx="1212032" cy="6968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D8CE106-3EB1-53FA-5E8C-6A026E44EF1C}"/>
              </a:ext>
            </a:extLst>
          </p:cNvPr>
          <p:cNvCxnSpPr>
            <a:cxnSpLocks/>
          </p:cNvCxnSpPr>
          <p:nvPr/>
        </p:nvCxnSpPr>
        <p:spPr>
          <a:xfrm>
            <a:off x="1277043" y="3428890"/>
            <a:ext cx="1212032" cy="14329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7F2CCE1-5381-B3C5-1B32-BA8DB0F3D26E}"/>
              </a:ext>
            </a:extLst>
          </p:cNvPr>
          <p:cNvCxnSpPr>
            <a:cxnSpLocks/>
          </p:cNvCxnSpPr>
          <p:nvPr/>
        </p:nvCxnSpPr>
        <p:spPr>
          <a:xfrm>
            <a:off x="1277043" y="3428890"/>
            <a:ext cx="1212032" cy="19448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FC1CD71-C7A2-EEAE-CDF9-1445F234DA23}"/>
              </a:ext>
            </a:extLst>
          </p:cNvPr>
          <p:cNvCxnSpPr>
            <a:cxnSpLocks/>
          </p:cNvCxnSpPr>
          <p:nvPr/>
        </p:nvCxnSpPr>
        <p:spPr>
          <a:xfrm>
            <a:off x="1277043" y="3428890"/>
            <a:ext cx="1212032" cy="2335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A4F2502-1BC5-7745-5088-A9F130FFC96F}"/>
              </a:ext>
            </a:extLst>
          </p:cNvPr>
          <p:cNvCxnSpPr>
            <a:cxnSpLocks/>
          </p:cNvCxnSpPr>
          <p:nvPr/>
        </p:nvCxnSpPr>
        <p:spPr>
          <a:xfrm>
            <a:off x="1277043" y="3428890"/>
            <a:ext cx="1212032" cy="2865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Graphic 21" descr="Badge Question Mark outline">
            <a:extLst>
              <a:ext uri="{FF2B5EF4-FFF2-40B4-BE49-F238E27FC236}">
                <a16:creationId xmlns:a16="http://schemas.microsoft.com/office/drawing/2014/main" id="{855B732A-0E8C-9AA3-AF53-F1414DB5770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01563" y="2405835"/>
            <a:ext cx="510284" cy="510284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A9DD596-D584-1EF8-C7AD-7925ADA44E47}"/>
              </a:ext>
            </a:extLst>
          </p:cNvPr>
          <p:cNvCxnSpPr>
            <a:cxnSpLocks/>
          </p:cNvCxnSpPr>
          <p:nvPr/>
        </p:nvCxnSpPr>
        <p:spPr>
          <a:xfrm flipV="1">
            <a:off x="1277043" y="2490474"/>
            <a:ext cx="1212032" cy="938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A7C5BB7-412B-13BF-E04A-C81AD5248548}"/>
              </a:ext>
            </a:extLst>
          </p:cNvPr>
          <p:cNvSpPr txBox="1"/>
          <p:nvPr/>
        </p:nvSpPr>
        <p:spPr>
          <a:xfrm>
            <a:off x="7487478" y="6537531"/>
            <a:ext cx="42009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/>
              <a:t>Updated: November 17, 2025</a:t>
            </a:r>
          </a:p>
        </p:txBody>
      </p:sp>
    </p:spTree>
    <p:extLst>
      <p:ext uri="{BB962C8B-B14F-4D97-AF65-F5344CB8AC3E}">
        <p14:creationId xmlns:p14="http://schemas.microsoft.com/office/powerpoint/2010/main" val="3928895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246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BC Healthcare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Sinova, Anna [ISLH]</dc:creator>
  <cp:lastModifiedBy>Sinova, Anna [ISLH]</cp:lastModifiedBy>
  <cp:revision>8</cp:revision>
  <dcterms:created xsi:type="dcterms:W3CDTF">2025-10-21T16:23:36Z</dcterms:created>
  <dcterms:modified xsi:type="dcterms:W3CDTF">2025-11-17T17:31:36Z</dcterms:modified>
</cp:coreProperties>
</file>