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62" r:id="rId4"/>
    <p:sldId id="263" r:id="rId5"/>
    <p:sldId id="258" r:id="rId6"/>
    <p:sldId id="259" r:id="rId7"/>
    <p:sldId id="260"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87" d="100"/>
          <a:sy n="87" d="100"/>
        </p:scale>
        <p:origin x="47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098" cy="458108"/>
          </a:xfrm>
          <a:prstGeom prst="rect">
            <a:avLst/>
          </a:prstGeom>
        </p:spPr>
        <p:txBody>
          <a:bodyPr vert="horz" lIns="86493" tIns="43247" rIns="86493" bIns="43247" rtlCol="0"/>
          <a:lstStyle>
            <a:lvl1pPr algn="l">
              <a:defRPr sz="1100"/>
            </a:lvl1pPr>
          </a:lstStyle>
          <a:p>
            <a:endParaRPr lang="en-CA"/>
          </a:p>
        </p:txBody>
      </p:sp>
      <p:sp>
        <p:nvSpPr>
          <p:cNvPr id="3" name="Date Placeholder 2"/>
          <p:cNvSpPr>
            <a:spLocks noGrp="1"/>
          </p:cNvSpPr>
          <p:nvPr>
            <p:ph type="dt" sz="quarter" idx="1"/>
          </p:nvPr>
        </p:nvSpPr>
        <p:spPr>
          <a:xfrm>
            <a:off x="3884414" y="0"/>
            <a:ext cx="2972098" cy="458108"/>
          </a:xfrm>
          <a:prstGeom prst="rect">
            <a:avLst/>
          </a:prstGeom>
        </p:spPr>
        <p:txBody>
          <a:bodyPr vert="horz" lIns="86493" tIns="43247" rIns="86493" bIns="43247" rtlCol="0"/>
          <a:lstStyle>
            <a:lvl1pPr algn="r">
              <a:defRPr sz="1100"/>
            </a:lvl1pPr>
          </a:lstStyle>
          <a:p>
            <a:fld id="{181F3C33-9C51-44EB-9B86-47D17AB2971E}" type="datetimeFigureOut">
              <a:rPr lang="en-CA" smtClean="0"/>
              <a:t>10-Dec-2021</a:t>
            </a:fld>
            <a:endParaRPr lang="en-CA"/>
          </a:p>
        </p:txBody>
      </p:sp>
      <p:sp>
        <p:nvSpPr>
          <p:cNvPr id="4" name="Footer Placeholder 3"/>
          <p:cNvSpPr>
            <a:spLocks noGrp="1"/>
          </p:cNvSpPr>
          <p:nvPr>
            <p:ph type="ftr" sz="quarter" idx="2"/>
          </p:nvPr>
        </p:nvSpPr>
        <p:spPr>
          <a:xfrm>
            <a:off x="0" y="8685893"/>
            <a:ext cx="2972098" cy="458107"/>
          </a:xfrm>
          <a:prstGeom prst="rect">
            <a:avLst/>
          </a:prstGeom>
        </p:spPr>
        <p:txBody>
          <a:bodyPr vert="horz" lIns="86493" tIns="43247" rIns="86493" bIns="43247" rtlCol="0" anchor="b"/>
          <a:lstStyle>
            <a:lvl1pPr algn="l">
              <a:defRPr sz="1100"/>
            </a:lvl1pPr>
          </a:lstStyle>
          <a:p>
            <a:endParaRPr lang="en-CA"/>
          </a:p>
        </p:txBody>
      </p:sp>
      <p:sp>
        <p:nvSpPr>
          <p:cNvPr id="5" name="Slide Number Placeholder 4"/>
          <p:cNvSpPr>
            <a:spLocks noGrp="1"/>
          </p:cNvSpPr>
          <p:nvPr>
            <p:ph type="sldNum" sz="quarter" idx="3"/>
          </p:nvPr>
        </p:nvSpPr>
        <p:spPr>
          <a:xfrm>
            <a:off x="3884414" y="8685893"/>
            <a:ext cx="2972098" cy="458107"/>
          </a:xfrm>
          <a:prstGeom prst="rect">
            <a:avLst/>
          </a:prstGeom>
        </p:spPr>
        <p:txBody>
          <a:bodyPr vert="horz" lIns="86493" tIns="43247" rIns="86493" bIns="43247" rtlCol="0" anchor="b"/>
          <a:lstStyle>
            <a:lvl1pPr algn="r">
              <a:defRPr sz="1100"/>
            </a:lvl1pPr>
          </a:lstStyle>
          <a:p>
            <a:fld id="{F09350DD-9DE2-4045-B550-0A9A16A34D26}" type="slidenum">
              <a:rPr lang="en-CA" smtClean="0"/>
              <a:t>‹#›</a:t>
            </a:fld>
            <a:endParaRPr lang="en-CA"/>
          </a:p>
        </p:txBody>
      </p:sp>
    </p:spTree>
    <p:extLst>
      <p:ext uri="{BB962C8B-B14F-4D97-AF65-F5344CB8AC3E}">
        <p14:creationId xmlns:p14="http://schemas.microsoft.com/office/powerpoint/2010/main" val="26980916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2" tIns="45716" rIns="91432" bIns="45716"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32" tIns="45716" rIns="91432" bIns="45716" rtlCol="0"/>
          <a:lstStyle>
            <a:lvl1pPr algn="r">
              <a:defRPr sz="1200"/>
            </a:lvl1pPr>
          </a:lstStyle>
          <a:p>
            <a:fld id="{7450BDCD-FEB6-4A60-BE7F-648589FC13C3}" type="datetimeFigureOut">
              <a:rPr lang="en-CA" smtClean="0"/>
              <a:t>10-Dec-2021</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32" tIns="45716" rIns="91432" bIns="45716"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32" tIns="45716" rIns="91432" bIns="45716"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32" tIns="45716" rIns="91432" bIns="45716"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32" tIns="45716" rIns="91432" bIns="45716" rtlCol="0" anchor="b"/>
          <a:lstStyle>
            <a:lvl1pPr algn="r">
              <a:defRPr sz="1200"/>
            </a:lvl1pPr>
          </a:lstStyle>
          <a:p>
            <a:fld id="{E3A79BBE-16F0-4571-9DF3-EA00C6D42350}" type="slidenum">
              <a:rPr lang="en-CA" smtClean="0"/>
              <a:t>‹#›</a:t>
            </a:fld>
            <a:endParaRPr lang="en-CA"/>
          </a:p>
        </p:txBody>
      </p:sp>
    </p:spTree>
    <p:extLst>
      <p:ext uri="{BB962C8B-B14F-4D97-AF65-F5344CB8AC3E}">
        <p14:creationId xmlns:p14="http://schemas.microsoft.com/office/powerpoint/2010/main" val="1067447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bclaws.ca/civix/document/id/complete/statreg/96124_01#section51"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Section 51 is a section of the </a:t>
            </a:r>
            <a:r>
              <a:rPr lang="en-CA" u="sng" dirty="0">
                <a:hlinkClick r:id="rId3"/>
              </a:rPr>
              <a:t>BC Evidence Act</a:t>
            </a:r>
            <a:r>
              <a:rPr lang="en-CA" dirty="0"/>
              <a:t> that prohibits the disclosure of opinion and documentation collected as part of Quality Review by a designated Quality Committee.  Such information cannot be admitted into evidence in any legal or civil proceedings or disclosed beyond the Health Authority Board of Directors and health care professionals.  </a:t>
            </a:r>
          </a:p>
          <a:p>
            <a:r>
              <a:rPr lang="en-CA" dirty="0"/>
              <a:t> </a:t>
            </a:r>
          </a:p>
          <a:p>
            <a:r>
              <a:rPr lang="en-CA" dirty="0"/>
              <a:t>The intent of the Section 51 is to promote open and frank discussions among health care professionals about all of the factors and circumstances leading to a patient safety incident or unanticipated patient outcome, for the purpose of improving care delivery.  This supports Island Health’s commitment to a relentless focus on learning and improvement. </a:t>
            </a:r>
          </a:p>
          <a:p>
            <a:endParaRPr lang="en-CA" dirty="0"/>
          </a:p>
          <a:p>
            <a:pPr defTabSz="914318">
              <a:defRPr/>
            </a:pPr>
            <a:r>
              <a:rPr lang="en-CA" dirty="0"/>
              <a:t>To be protected under Section 51, quality reviews must be conducted by a Quality Committee constituted within the Island Health Quality Structures as designated by the Island Health Board of Directors. In addition, Section 51 protection applies only to the review of care provided within a hospital, provincial mental health facility, or during transportation of patients by BC Emergency Health Services.  </a:t>
            </a:r>
          </a:p>
          <a:p>
            <a:endParaRPr lang="en-CA" b="1" dirty="0"/>
          </a:p>
          <a:p>
            <a:r>
              <a:rPr lang="en-CA" b="1" dirty="0"/>
              <a:t>Information protected under Section 51:</a:t>
            </a:r>
            <a:endParaRPr lang="en-CA" sz="1400" dirty="0"/>
          </a:p>
          <a:p>
            <a:pPr lvl="0"/>
            <a:r>
              <a:rPr lang="en-US" dirty="0"/>
              <a:t>Opinions and interpretations of any individuals who participate in a Quality Review. </a:t>
            </a:r>
            <a:endParaRPr lang="en-CA" sz="1400" dirty="0"/>
          </a:p>
          <a:p>
            <a:pPr lvl="0"/>
            <a:r>
              <a:rPr lang="en-US" dirty="0"/>
              <a:t>All documentation arising from the Quality Review, including</a:t>
            </a:r>
            <a:endParaRPr lang="en-CA" sz="1400" dirty="0"/>
          </a:p>
          <a:p>
            <a:pPr lvl="1"/>
            <a:r>
              <a:rPr lang="en-US" dirty="0"/>
              <a:t>Interview reports</a:t>
            </a:r>
            <a:endParaRPr lang="en-CA" sz="1400" dirty="0"/>
          </a:p>
          <a:p>
            <a:pPr lvl="1"/>
            <a:r>
              <a:rPr lang="en-US" dirty="0"/>
              <a:t>Evaluations</a:t>
            </a:r>
            <a:endParaRPr lang="en-CA" sz="1400" dirty="0"/>
          </a:p>
          <a:p>
            <a:pPr lvl="1"/>
            <a:r>
              <a:rPr lang="en-US" dirty="0"/>
              <a:t>Audit results</a:t>
            </a:r>
            <a:endParaRPr lang="en-CA" sz="1400" dirty="0"/>
          </a:p>
          <a:p>
            <a:pPr lvl="1"/>
            <a:r>
              <a:rPr lang="en-US" dirty="0"/>
              <a:t>Review reports and summaries</a:t>
            </a:r>
            <a:endParaRPr lang="en-CA" sz="1400" dirty="0"/>
          </a:p>
          <a:p>
            <a:pPr lvl="1"/>
            <a:r>
              <a:rPr lang="en-US" dirty="0"/>
              <a:t>Recommendations that have </a:t>
            </a:r>
            <a:r>
              <a:rPr lang="en-US" u="sng" dirty="0"/>
              <a:t>not</a:t>
            </a:r>
            <a:r>
              <a:rPr lang="en-US" dirty="0"/>
              <a:t> been implemented.  </a:t>
            </a:r>
            <a:endParaRPr lang="en-CA" sz="1400" dirty="0"/>
          </a:p>
          <a:p>
            <a:r>
              <a:rPr lang="en-CA" dirty="0"/>
              <a:t>	Note: Once approved, recommendations will be released to individuals within the organization who need to be aware of, or act on, the recommendations</a:t>
            </a:r>
            <a:endParaRPr lang="en-CA" sz="1400" dirty="0"/>
          </a:p>
          <a:p>
            <a:endParaRPr lang="en-CA" dirty="0" smtClean="0"/>
          </a:p>
          <a:p>
            <a:r>
              <a:rPr lang="en-CA" b="1" dirty="0"/>
              <a:t>Information </a:t>
            </a:r>
            <a:r>
              <a:rPr lang="en-CA" b="1" u="sng" dirty="0"/>
              <a:t>not</a:t>
            </a:r>
            <a:r>
              <a:rPr lang="en-CA" b="1" dirty="0"/>
              <a:t> protected under Section 51:</a:t>
            </a:r>
            <a:endParaRPr lang="en-CA" sz="1400" dirty="0"/>
          </a:p>
          <a:p>
            <a:pPr lvl="0"/>
            <a:r>
              <a:rPr lang="en-US" dirty="0"/>
              <a:t>Facts pertaining to the patient’s care including</a:t>
            </a:r>
            <a:endParaRPr lang="en-CA" sz="1400" dirty="0"/>
          </a:p>
          <a:p>
            <a:pPr lvl="1"/>
            <a:r>
              <a:rPr lang="en-US" dirty="0"/>
              <a:t>Details of the incident affecting the patient</a:t>
            </a:r>
            <a:endParaRPr lang="en-CA" sz="1400" dirty="0"/>
          </a:p>
          <a:p>
            <a:pPr lvl="1"/>
            <a:r>
              <a:rPr lang="en-US" dirty="0"/>
              <a:t>Patient’s health status</a:t>
            </a:r>
            <a:endParaRPr lang="en-CA" sz="1400" dirty="0"/>
          </a:p>
          <a:p>
            <a:pPr lvl="1"/>
            <a:r>
              <a:rPr lang="en-US" dirty="0"/>
              <a:t>Patient’s course of treatment and care</a:t>
            </a:r>
            <a:endParaRPr lang="en-CA" sz="1400" dirty="0"/>
          </a:p>
          <a:p>
            <a:pPr lvl="1"/>
            <a:r>
              <a:rPr lang="en-US" dirty="0"/>
              <a:t>Any information in the patient record </a:t>
            </a:r>
            <a:endParaRPr lang="en-CA" sz="1400" dirty="0"/>
          </a:p>
          <a:p>
            <a:pPr lvl="1"/>
            <a:r>
              <a:rPr lang="en-US" dirty="0"/>
              <a:t>The fact that a Quality Review was conducted</a:t>
            </a:r>
            <a:endParaRPr lang="en-CA" sz="1400" dirty="0"/>
          </a:p>
          <a:p>
            <a:pPr lvl="1"/>
            <a:r>
              <a:rPr lang="en-US" dirty="0"/>
              <a:t>Quality Reviews related to care provided in the community or in facilities other than hospitals or provincial mental health </a:t>
            </a:r>
            <a:r>
              <a:rPr lang="en-US" dirty="0" err="1"/>
              <a:t>facilitiesOpinions</a:t>
            </a:r>
            <a:r>
              <a:rPr lang="en-US" dirty="0"/>
              <a:t> and documentation gathered by any individual(s) not working within a properly constituted Quality Committee</a:t>
            </a:r>
            <a:endParaRPr lang="en-CA" dirty="0"/>
          </a:p>
          <a:p>
            <a:pPr lvl="1"/>
            <a:r>
              <a:rPr lang="en-US" dirty="0"/>
              <a:t>Recommendations that have been implemented within the organization</a:t>
            </a:r>
            <a:endParaRPr lang="en-CA" dirty="0"/>
          </a:p>
        </p:txBody>
      </p:sp>
      <p:sp>
        <p:nvSpPr>
          <p:cNvPr id="4" name="Slide Number Placeholder 3"/>
          <p:cNvSpPr>
            <a:spLocks noGrp="1"/>
          </p:cNvSpPr>
          <p:nvPr>
            <p:ph type="sldNum" sz="quarter" idx="10"/>
          </p:nvPr>
        </p:nvSpPr>
        <p:spPr/>
        <p:txBody>
          <a:bodyPr/>
          <a:lstStyle/>
          <a:p>
            <a:fld id="{47DA93D7-F85A-4766-8179-37240CE57471}" type="slidenum">
              <a:rPr lang="en-CA" smtClean="0"/>
              <a:t>3</a:t>
            </a:fld>
            <a:endParaRPr lang="en-CA"/>
          </a:p>
        </p:txBody>
      </p:sp>
    </p:spTree>
    <p:extLst>
      <p:ext uri="{BB962C8B-B14F-4D97-AF65-F5344CB8AC3E}">
        <p14:creationId xmlns:p14="http://schemas.microsoft.com/office/powerpoint/2010/main" val="3946347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AB8B61D6-1088-4390-8B13-A1FFB565544C}" type="datetimeFigureOut">
              <a:rPr lang="en-CA" smtClean="0"/>
              <a:t>10-Dec-2021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A682B9-C5D4-4C04-8D73-4EE139FDD3C4}" type="slidenum">
              <a:rPr lang="en-CA" smtClean="0"/>
              <a:t>‹#›</a:t>
            </a:fld>
            <a:endParaRPr lang="en-CA"/>
          </a:p>
        </p:txBody>
      </p:sp>
    </p:spTree>
    <p:extLst>
      <p:ext uri="{BB962C8B-B14F-4D97-AF65-F5344CB8AC3E}">
        <p14:creationId xmlns:p14="http://schemas.microsoft.com/office/powerpoint/2010/main" val="2959838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B8B61D6-1088-4390-8B13-A1FFB565544C}" type="datetimeFigureOut">
              <a:rPr lang="en-CA" smtClean="0"/>
              <a:t>10-Dec-2021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A682B9-C5D4-4C04-8D73-4EE139FDD3C4}" type="slidenum">
              <a:rPr lang="en-CA" smtClean="0"/>
              <a:t>‹#›</a:t>
            </a:fld>
            <a:endParaRPr lang="en-CA"/>
          </a:p>
        </p:txBody>
      </p:sp>
    </p:spTree>
    <p:extLst>
      <p:ext uri="{BB962C8B-B14F-4D97-AF65-F5344CB8AC3E}">
        <p14:creationId xmlns:p14="http://schemas.microsoft.com/office/powerpoint/2010/main" val="4204686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B8B61D6-1088-4390-8B13-A1FFB565544C}" type="datetimeFigureOut">
              <a:rPr lang="en-CA" smtClean="0"/>
              <a:t>10-Dec-2021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A682B9-C5D4-4C04-8D73-4EE139FDD3C4}" type="slidenum">
              <a:rPr lang="en-CA" smtClean="0"/>
              <a:t>‹#›</a:t>
            </a:fld>
            <a:endParaRPr lang="en-CA"/>
          </a:p>
        </p:txBody>
      </p:sp>
    </p:spTree>
    <p:extLst>
      <p:ext uri="{BB962C8B-B14F-4D97-AF65-F5344CB8AC3E}">
        <p14:creationId xmlns:p14="http://schemas.microsoft.com/office/powerpoint/2010/main" val="1073586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B8B61D6-1088-4390-8B13-A1FFB565544C}" type="datetimeFigureOut">
              <a:rPr lang="en-CA" smtClean="0"/>
              <a:t>10-Dec-2021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A682B9-C5D4-4C04-8D73-4EE139FDD3C4}" type="slidenum">
              <a:rPr lang="en-CA" smtClean="0"/>
              <a:t>‹#›</a:t>
            </a:fld>
            <a:endParaRPr lang="en-CA"/>
          </a:p>
        </p:txBody>
      </p:sp>
    </p:spTree>
    <p:extLst>
      <p:ext uri="{BB962C8B-B14F-4D97-AF65-F5344CB8AC3E}">
        <p14:creationId xmlns:p14="http://schemas.microsoft.com/office/powerpoint/2010/main" val="3043516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8B61D6-1088-4390-8B13-A1FFB565544C}" type="datetimeFigureOut">
              <a:rPr lang="en-CA" smtClean="0"/>
              <a:t>10-Dec-2021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A682B9-C5D4-4C04-8D73-4EE139FDD3C4}" type="slidenum">
              <a:rPr lang="en-CA" smtClean="0"/>
              <a:t>‹#›</a:t>
            </a:fld>
            <a:endParaRPr lang="en-CA"/>
          </a:p>
        </p:txBody>
      </p:sp>
    </p:spTree>
    <p:extLst>
      <p:ext uri="{BB962C8B-B14F-4D97-AF65-F5344CB8AC3E}">
        <p14:creationId xmlns:p14="http://schemas.microsoft.com/office/powerpoint/2010/main" val="296550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AB8B61D6-1088-4390-8B13-A1FFB565544C}" type="datetimeFigureOut">
              <a:rPr lang="en-CA" smtClean="0"/>
              <a:t>10-Dec-2021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A682B9-C5D4-4C04-8D73-4EE139FDD3C4}" type="slidenum">
              <a:rPr lang="en-CA" smtClean="0"/>
              <a:t>‹#›</a:t>
            </a:fld>
            <a:endParaRPr lang="en-CA"/>
          </a:p>
        </p:txBody>
      </p:sp>
    </p:spTree>
    <p:extLst>
      <p:ext uri="{BB962C8B-B14F-4D97-AF65-F5344CB8AC3E}">
        <p14:creationId xmlns:p14="http://schemas.microsoft.com/office/powerpoint/2010/main" val="123998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AB8B61D6-1088-4390-8B13-A1FFB565544C}" type="datetimeFigureOut">
              <a:rPr lang="en-CA" smtClean="0"/>
              <a:t>10-Dec-2021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6A682B9-C5D4-4C04-8D73-4EE139FDD3C4}" type="slidenum">
              <a:rPr lang="en-CA" smtClean="0"/>
              <a:t>‹#›</a:t>
            </a:fld>
            <a:endParaRPr lang="en-CA"/>
          </a:p>
        </p:txBody>
      </p:sp>
    </p:spTree>
    <p:extLst>
      <p:ext uri="{BB962C8B-B14F-4D97-AF65-F5344CB8AC3E}">
        <p14:creationId xmlns:p14="http://schemas.microsoft.com/office/powerpoint/2010/main" val="3745186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AB8B61D6-1088-4390-8B13-A1FFB565544C}" type="datetimeFigureOut">
              <a:rPr lang="en-CA" smtClean="0"/>
              <a:t>10-Dec-2021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6A682B9-C5D4-4C04-8D73-4EE139FDD3C4}" type="slidenum">
              <a:rPr lang="en-CA" smtClean="0"/>
              <a:t>‹#›</a:t>
            </a:fld>
            <a:endParaRPr lang="en-CA"/>
          </a:p>
        </p:txBody>
      </p:sp>
    </p:spTree>
    <p:extLst>
      <p:ext uri="{BB962C8B-B14F-4D97-AF65-F5344CB8AC3E}">
        <p14:creationId xmlns:p14="http://schemas.microsoft.com/office/powerpoint/2010/main" val="3539335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B61D6-1088-4390-8B13-A1FFB565544C}" type="datetimeFigureOut">
              <a:rPr lang="en-CA" smtClean="0"/>
              <a:t>10-Dec-2021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6A682B9-C5D4-4C04-8D73-4EE139FDD3C4}" type="slidenum">
              <a:rPr lang="en-CA" smtClean="0"/>
              <a:t>‹#›</a:t>
            </a:fld>
            <a:endParaRPr lang="en-CA"/>
          </a:p>
        </p:txBody>
      </p:sp>
    </p:spTree>
    <p:extLst>
      <p:ext uri="{BB962C8B-B14F-4D97-AF65-F5344CB8AC3E}">
        <p14:creationId xmlns:p14="http://schemas.microsoft.com/office/powerpoint/2010/main" val="60777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8B61D6-1088-4390-8B13-A1FFB565544C}" type="datetimeFigureOut">
              <a:rPr lang="en-CA" smtClean="0"/>
              <a:t>10-Dec-2021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A682B9-C5D4-4C04-8D73-4EE139FDD3C4}" type="slidenum">
              <a:rPr lang="en-CA" smtClean="0"/>
              <a:t>‹#›</a:t>
            </a:fld>
            <a:endParaRPr lang="en-CA"/>
          </a:p>
        </p:txBody>
      </p:sp>
    </p:spTree>
    <p:extLst>
      <p:ext uri="{BB962C8B-B14F-4D97-AF65-F5344CB8AC3E}">
        <p14:creationId xmlns:p14="http://schemas.microsoft.com/office/powerpoint/2010/main" val="7328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8B61D6-1088-4390-8B13-A1FFB565544C}" type="datetimeFigureOut">
              <a:rPr lang="en-CA" smtClean="0"/>
              <a:t>10-Dec-2021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A682B9-C5D4-4C04-8D73-4EE139FDD3C4}" type="slidenum">
              <a:rPr lang="en-CA" smtClean="0"/>
              <a:t>‹#›</a:t>
            </a:fld>
            <a:endParaRPr lang="en-CA"/>
          </a:p>
        </p:txBody>
      </p:sp>
    </p:spTree>
    <p:extLst>
      <p:ext uri="{BB962C8B-B14F-4D97-AF65-F5344CB8AC3E}">
        <p14:creationId xmlns:p14="http://schemas.microsoft.com/office/powerpoint/2010/main" val="1414884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B61D6-1088-4390-8B13-A1FFB565544C}" type="datetimeFigureOut">
              <a:rPr lang="en-CA" smtClean="0"/>
              <a:t>10-Dec-2021</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A682B9-C5D4-4C04-8D73-4EE139FDD3C4}" type="slidenum">
              <a:rPr lang="en-CA" smtClean="0"/>
              <a:t>‹#›</a:t>
            </a:fld>
            <a:endParaRPr lang="en-CA"/>
          </a:p>
        </p:txBody>
      </p:sp>
    </p:spTree>
    <p:extLst>
      <p:ext uri="{BB962C8B-B14F-4D97-AF65-F5344CB8AC3E}">
        <p14:creationId xmlns:p14="http://schemas.microsoft.com/office/powerpoint/2010/main" val="706831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b="1" dirty="0" smtClean="0"/>
              <a:t>M&amp;M Rounds</a:t>
            </a:r>
            <a:br>
              <a:rPr lang="en-CA" b="1" dirty="0" smtClean="0"/>
            </a:br>
            <a:r>
              <a:rPr lang="en-CA" sz="4400" b="1" dirty="0" smtClean="0"/>
              <a:t>Department:</a:t>
            </a:r>
            <a:endParaRPr lang="en-CA" sz="4400" b="1" dirty="0"/>
          </a:p>
        </p:txBody>
      </p:sp>
      <p:sp>
        <p:nvSpPr>
          <p:cNvPr id="5" name="Text Placeholder 4"/>
          <p:cNvSpPr>
            <a:spLocks noGrp="1"/>
          </p:cNvSpPr>
          <p:nvPr>
            <p:ph type="body" idx="1"/>
          </p:nvPr>
        </p:nvSpPr>
        <p:spPr/>
        <p:txBody>
          <a:bodyPr/>
          <a:lstStyle/>
          <a:p>
            <a:r>
              <a:rPr lang="en-CA" b="1" dirty="0" smtClean="0"/>
              <a:t>Date:</a:t>
            </a:r>
          </a:p>
          <a:p>
            <a:r>
              <a:rPr lang="en-CA" b="1" dirty="0" smtClean="0"/>
              <a:t>Presenter:</a:t>
            </a:r>
            <a:endParaRPr lang="en-CA" b="1" dirty="0"/>
          </a:p>
        </p:txBody>
      </p:sp>
      <p:grpSp>
        <p:nvGrpSpPr>
          <p:cNvPr id="7" name="Group 6"/>
          <p:cNvGrpSpPr/>
          <p:nvPr/>
        </p:nvGrpSpPr>
        <p:grpSpPr>
          <a:xfrm>
            <a:off x="334736" y="236764"/>
            <a:ext cx="11666764" cy="1159329"/>
            <a:chOff x="334736" y="236764"/>
            <a:chExt cx="11666764" cy="1159329"/>
          </a:xfrm>
        </p:grpSpPr>
        <p:sp>
          <p:nvSpPr>
            <p:cNvPr id="8" name="TextBox 7"/>
            <p:cNvSpPr txBox="1"/>
            <p:nvPr/>
          </p:nvSpPr>
          <p:spPr>
            <a:xfrm>
              <a:off x="334736" y="236764"/>
              <a:ext cx="11666764" cy="115932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endParaRPr lang="en-CA" dirty="0"/>
            </a:p>
          </p:txBody>
        </p:sp>
        <p:pic>
          <p:nvPicPr>
            <p:cNvPr id="9" name="Picture 8" descr="https://intranet.viha.ca/departments/communications/resources/PublishingImages/IH_color_150_med-re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708" y="506821"/>
              <a:ext cx="1219200" cy="729615"/>
            </a:xfrm>
            <a:prstGeom prst="rect">
              <a:avLst/>
            </a:prstGeom>
            <a:noFill/>
            <a:ln>
              <a:noFill/>
            </a:ln>
          </p:spPr>
        </p:pic>
        <p:pic>
          <p:nvPicPr>
            <p:cNvPr id="10" name="Picture 9"/>
            <p:cNvPicPr/>
            <p:nvPr/>
          </p:nvPicPr>
          <p:blipFill>
            <a:blip r:embed="rId3">
              <a:extLst>
                <a:ext uri="{28A0092B-C50C-407E-A947-70E740481C1C}">
                  <a14:useLocalDpi xmlns:a14="http://schemas.microsoft.com/office/drawing/2010/main" val="0"/>
                </a:ext>
              </a:extLst>
            </a:blip>
            <a:stretch>
              <a:fillRect/>
            </a:stretch>
          </p:blipFill>
          <p:spPr>
            <a:xfrm>
              <a:off x="10229850" y="461736"/>
              <a:ext cx="1447800" cy="774700"/>
            </a:xfrm>
            <a:prstGeom prst="rect">
              <a:avLst/>
            </a:prstGeom>
          </p:spPr>
        </p:pic>
      </p:grpSp>
    </p:spTree>
    <p:extLst>
      <p:ext uri="{BB962C8B-B14F-4D97-AF65-F5344CB8AC3E}">
        <p14:creationId xmlns:p14="http://schemas.microsoft.com/office/powerpoint/2010/main" val="3298967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334736" y="236764"/>
            <a:ext cx="11666764" cy="1159329"/>
            <a:chOff x="334736" y="236764"/>
            <a:chExt cx="11666764" cy="1159329"/>
          </a:xfrm>
        </p:grpSpPr>
        <p:sp>
          <p:nvSpPr>
            <p:cNvPr id="7" name="TextBox 6"/>
            <p:cNvSpPr txBox="1"/>
            <p:nvPr/>
          </p:nvSpPr>
          <p:spPr>
            <a:xfrm>
              <a:off x="334736" y="236764"/>
              <a:ext cx="11666764" cy="115932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endParaRPr lang="en-CA" dirty="0"/>
            </a:p>
          </p:txBody>
        </p:sp>
        <p:pic>
          <p:nvPicPr>
            <p:cNvPr id="8" name="Picture 7" descr="https://intranet.viha.ca/departments/communications/resources/PublishingImages/IH_color_150_med-re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708" y="506821"/>
              <a:ext cx="1219200" cy="729615"/>
            </a:xfrm>
            <a:prstGeom prst="rect">
              <a:avLst/>
            </a:prstGeom>
            <a:noFill/>
            <a:ln>
              <a:noFill/>
            </a:ln>
          </p:spPr>
        </p:pic>
        <p:pic>
          <p:nvPicPr>
            <p:cNvPr id="9" name="Picture 8"/>
            <p:cNvPicPr/>
            <p:nvPr/>
          </p:nvPicPr>
          <p:blipFill>
            <a:blip r:embed="rId3">
              <a:extLst>
                <a:ext uri="{28A0092B-C50C-407E-A947-70E740481C1C}">
                  <a14:useLocalDpi xmlns:a14="http://schemas.microsoft.com/office/drawing/2010/main" val="0"/>
                </a:ext>
              </a:extLst>
            </a:blip>
            <a:stretch>
              <a:fillRect/>
            </a:stretch>
          </p:blipFill>
          <p:spPr>
            <a:xfrm>
              <a:off x="10229850" y="461736"/>
              <a:ext cx="1447800" cy="774700"/>
            </a:xfrm>
            <a:prstGeom prst="rect">
              <a:avLst/>
            </a:prstGeom>
          </p:spPr>
        </p:pic>
      </p:grpSp>
      <p:sp>
        <p:nvSpPr>
          <p:cNvPr id="4" name="Title 3"/>
          <p:cNvSpPr>
            <a:spLocks noGrp="1"/>
          </p:cNvSpPr>
          <p:nvPr>
            <p:ph type="title"/>
          </p:nvPr>
        </p:nvSpPr>
        <p:spPr/>
        <p:txBody>
          <a:bodyPr>
            <a:normAutofit/>
          </a:bodyPr>
          <a:lstStyle/>
          <a:p>
            <a:pPr algn="ctr"/>
            <a:r>
              <a:rPr lang="en-CA" sz="4800" b="1" dirty="0">
                <a:latin typeface="+mn-lt"/>
                <a:ea typeface="+mn-ea"/>
                <a:cs typeface="+mn-cs"/>
              </a:rPr>
              <a:t>Confidentiality Statement</a:t>
            </a:r>
          </a:p>
        </p:txBody>
      </p:sp>
      <p:sp>
        <p:nvSpPr>
          <p:cNvPr id="5" name="Content Placeholder 4"/>
          <p:cNvSpPr>
            <a:spLocks noGrp="1"/>
          </p:cNvSpPr>
          <p:nvPr>
            <p:ph idx="1"/>
          </p:nvPr>
        </p:nvSpPr>
        <p:spPr/>
        <p:txBody>
          <a:bodyPr/>
          <a:lstStyle/>
          <a:p>
            <a:r>
              <a:rPr lang="en-CA" dirty="0" smtClean="0"/>
              <a:t>We need to protect the privacy of patients</a:t>
            </a:r>
          </a:p>
          <a:p>
            <a:r>
              <a:rPr lang="en-CA" dirty="0" smtClean="0"/>
              <a:t>These rounds are strictly confidential</a:t>
            </a:r>
          </a:p>
          <a:p>
            <a:r>
              <a:rPr lang="en-CA" dirty="0" smtClean="0"/>
              <a:t>No patient initials, dates, times or names of staff involved will appear in this presentation.</a:t>
            </a:r>
          </a:p>
          <a:p>
            <a:endParaRPr lang="en-CA" dirty="0"/>
          </a:p>
          <a:p>
            <a:pPr marL="0" indent="0">
              <a:buNone/>
            </a:pPr>
            <a:r>
              <a:rPr lang="en-CA" sz="3600" dirty="0" smtClean="0"/>
              <a:t>Goal of M&amp;M Rounds</a:t>
            </a:r>
          </a:p>
          <a:p>
            <a:pPr marL="0" indent="0">
              <a:buNone/>
            </a:pPr>
            <a:r>
              <a:rPr lang="en-CA" dirty="0" smtClean="0"/>
              <a:t>	To improve the quality of care and patient safety outcomes</a:t>
            </a:r>
            <a:endParaRPr lang="en-CA" dirty="0"/>
          </a:p>
        </p:txBody>
      </p:sp>
    </p:spTree>
    <p:extLst>
      <p:ext uri="{BB962C8B-B14F-4D97-AF65-F5344CB8AC3E}">
        <p14:creationId xmlns:p14="http://schemas.microsoft.com/office/powerpoint/2010/main" val="3113908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305553" y="236764"/>
            <a:ext cx="11666764" cy="1159329"/>
            <a:chOff x="334736" y="236764"/>
            <a:chExt cx="11666764" cy="1159329"/>
          </a:xfrm>
        </p:grpSpPr>
        <p:sp>
          <p:nvSpPr>
            <p:cNvPr id="7" name="TextBox 6"/>
            <p:cNvSpPr txBox="1"/>
            <p:nvPr/>
          </p:nvSpPr>
          <p:spPr>
            <a:xfrm>
              <a:off x="334736" y="236764"/>
              <a:ext cx="11666764" cy="115932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endParaRPr lang="en-CA" dirty="0"/>
            </a:p>
          </p:txBody>
        </p:sp>
        <p:pic>
          <p:nvPicPr>
            <p:cNvPr id="8" name="Picture 7" descr="https://intranet.viha.ca/departments/communications/resources/PublishingImages/IH_color_150_med-res.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2708" y="506821"/>
              <a:ext cx="1219200" cy="729615"/>
            </a:xfrm>
            <a:prstGeom prst="rect">
              <a:avLst/>
            </a:prstGeom>
            <a:noFill/>
            <a:ln>
              <a:noFill/>
            </a:ln>
          </p:spPr>
        </p:pic>
        <p:pic>
          <p:nvPicPr>
            <p:cNvPr id="9" name="Picture 8"/>
            <p:cNvPicPr/>
            <p:nvPr/>
          </p:nvPicPr>
          <p:blipFill>
            <a:blip r:embed="rId4">
              <a:extLst>
                <a:ext uri="{28A0092B-C50C-407E-A947-70E740481C1C}">
                  <a14:useLocalDpi xmlns:a14="http://schemas.microsoft.com/office/drawing/2010/main" val="0"/>
                </a:ext>
              </a:extLst>
            </a:blip>
            <a:stretch>
              <a:fillRect/>
            </a:stretch>
          </p:blipFill>
          <p:spPr>
            <a:xfrm>
              <a:off x="10229850" y="461736"/>
              <a:ext cx="1447800" cy="774700"/>
            </a:xfrm>
            <a:prstGeom prst="rect">
              <a:avLst/>
            </a:prstGeom>
          </p:spPr>
        </p:pic>
      </p:grpSp>
      <p:sp>
        <p:nvSpPr>
          <p:cNvPr id="2" name="Title 1"/>
          <p:cNvSpPr>
            <a:spLocks noGrp="1"/>
          </p:cNvSpPr>
          <p:nvPr>
            <p:ph type="title"/>
          </p:nvPr>
        </p:nvSpPr>
        <p:spPr>
          <a:xfrm>
            <a:off x="612192" y="548680"/>
            <a:ext cx="10972800" cy="957813"/>
          </a:xfrm>
        </p:spPr>
        <p:txBody>
          <a:bodyPr>
            <a:normAutofit/>
          </a:bodyPr>
          <a:lstStyle/>
          <a:p>
            <a:pPr algn="ctr"/>
            <a:r>
              <a:rPr lang="en-CA" sz="4800" b="1" dirty="0">
                <a:latin typeface="+mn-lt"/>
                <a:ea typeface="+mn-ea"/>
                <a:cs typeface="+mn-cs"/>
              </a:rPr>
              <a:t>Section 51 Protection</a:t>
            </a:r>
            <a:endParaRPr lang="en-CA" sz="3600" b="1" dirty="0">
              <a:latin typeface="+mn-lt"/>
              <a:ea typeface="+mn-ea"/>
              <a:cs typeface="+mn-cs"/>
            </a:endParaRPr>
          </a:p>
        </p:txBody>
      </p:sp>
      <p:sp>
        <p:nvSpPr>
          <p:cNvPr id="3" name="Content Placeholder 2"/>
          <p:cNvSpPr>
            <a:spLocks noGrp="1"/>
          </p:cNvSpPr>
          <p:nvPr>
            <p:ph idx="1"/>
          </p:nvPr>
        </p:nvSpPr>
        <p:spPr>
          <a:xfrm>
            <a:off x="612192" y="1988840"/>
            <a:ext cx="10972800" cy="4128459"/>
          </a:xfrm>
        </p:spPr>
        <p:txBody>
          <a:bodyPr/>
          <a:lstStyle/>
          <a:p>
            <a:pPr>
              <a:lnSpc>
                <a:spcPct val="150000"/>
              </a:lnSpc>
            </a:pPr>
            <a:r>
              <a:rPr lang="en-CA" sz="2667" dirty="0">
                <a:solidFill>
                  <a:schemeClr val="accent1">
                    <a:lumMod val="50000"/>
                  </a:schemeClr>
                </a:solidFill>
              </a:rPr>
              <a:t>Purpose is for learning and improvement </a:t>
            </a:r>
          </a:p>
          <a:p>
            <a:pPr lvl="1">
              <a:lnSpc>
                <a:spcPct val="150000"/>
              </a:lnSpc>
            </a:pPr>
            <a:r>
              <a:rPr lang="en-CA" sz="2667" dirty="0">
                <a:solidFill>
                  <a:schemeClr val="accent1">
                    <a:lumMod val="50000"/>
                  </a:schemeClr>
                </a:solidFill>
              </a:rPr>
              <a:t>within hospital, mental health facility or ambulance during transfer</a:t>
            </a:r>
          </a:p>
          <a:p>
            <a:pPr>
              <a:lnSpc>
                <a:spcPct val="150000"/>
              </a:lnSpc>
            </a:pPr>
            <a:r>
              <a:rPr lang="en-CA" sz="2667" dirty="0">
                <a:solidFill>
                  <a:schemeClr val="accent1">
                    <a:lumMod val="50000"/>
                  </a:schemeClr>
                </a:solidFill>
              </a:rPr>
              <a:t>Conducted under approved council/committee</a:t>
            </a:r>
          </a:p>
          <a:p>
            <a:pPr>
              <a:lnSpc>
                <a:spcPct val="150000"/>
              </a:lnSpc>
            </a:pPr>
            <a:r>
              <a:rPr lang="en-CA" sz="2667" dirty="0">
                <a:solidFill>
                  <a:schemeClr val="accent1">
                    <a:lumMod val="50000"/>
                  </a:schemeClr>
                </a:solidFill>
              </a:rPr>
              <a:t>Opinion </a:t>
            </a:r>
            <a:r>
              <a:rPr lang="en-CA" sz="2667" b="1" dirty="0">
                <a:solidFill>
                  <a:schemeClr val="accent1">
                    <a:lumMod val="50000"/>
                  </a:schemeClr>
                </a:solidFill>
              </a:rPr>
              <a:t>is</a:t>
            </a:r>
            <a:r>
              <a:rPr lang="en-CA" sz="2667" dirty="0">
                <a:solidFill>
                  <a:schemeClr val="accent1">
                    <a:lumMod val="50000"/>
                  </a:schemeClr>
                </a:solidFill>
              </a:rPr>
              <a:t> protected</a:t>
            </a:r>
          </a:p>
          <a:p>
            <a:pPr>
              <a:lnSpc>
                <a:spcPct val="150000"/>
              </a:lnSpc>
            </a:pPr>
            <a:r>
              <a:rPr lang="en-CA" sz="2667" dirty="0">
                <a:solidFill>
                  <a:schemeClr val="accent1">
                    <a:lumMod val="50000"/>
                  </a:schemeClr>
                </a:solidFill>
              </a:rPr>
              <a:t>Fact </a:t>
            </a:r>
            <a:r>
              <a:rPr lang="en-CA" sz="2667" b="1" i="1" dirty="0">
                <a:solidFill>
                  <a:schemeClr val="accent1">
                    <a:lumMod val="50000"/>
                  </a:schemeClr>
                </a:solidFill>
              </a:rPr>
              <a:t>is</a:t>
            </a:r>
            <a:r>
              <a:rPr lang="en-CA" sz="2667" b="1" dirty="0">
                <a:solidFill>
                  <a:schemeClr val="accent1">
                    <a:lumMod val="50000"/>
                  </a:schemeClr>
                </a:solidFill>
              </a:rPr>
              <a:t> </a:t>
            </a:r>
            <a:r>
              <a:rPr lang="en-CA" sz="2667" b="1" i="1" dirty="0">
                <a:solidFill>
                  <a:schemeClr val="accent1">
                    <a:lumMod val="50000"/>
                  </a:schemeClr>
                </a:solidFill>
              </a:rPr>
              <a:t>not</a:t>
            </a:r>
            <a:r>
              <a:rPr lang="en-CA" sz="2667" b="1" dirty="0">
                <a:solidFill>
                  <a:schemeClr val="accent1">
                    <a:lumMod val="50000"/>
                  </a:schemeClr>
                </a:solidFill>
              </a:rPr>
              <a:t> </a:t>
            </a:r>
            <a:r>
              <a:rPr lang="en-CA" sz="2667" dirty="0">
                <a:solidFill>
                  <a:schemeClr val="accent1">
                    <a:lumMod val="50000"/>
                  </a:schemeClr>
                </a:solidFill>
              </a:rPr>
              <a:t>protected</a:t>
            </a:r>
          </a:p>
        </p:txBody>
      </p:sp>
    </p:spTree>
    <p:extLst>
      <p:ext uri="{BB962C8B-B14F-4D97-AF65-F5344CB8AC3E}">
        <p14:creationId xmlns:p14="http://schemas.microsoft.com/office/powerpoint/2010/main" val="22389233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736" y="236764"/>
            <a:ext cx="11666764" cy="1159329"/>
            <a:chOff x="334736" y="236764"/>
            <a:chExt cx="11666764" cy="1159329"/>
          </a:xfrm>
        </p:grpSpPr>
        <p:sp>
          <p:nvSpPr>
            <p:cNvPr id="5" name="TextBox 4"/>
            <p:cNvSpPr txBox="1"/>
            <p:nvPr/>
          </p:nvSpPr>
          <p:spPr>
            <a:xfrm>
              <a:off x="334736" y="236764"/>
              <a:ext cx="11666764" cy="115932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endParaRPr lang="en-CA" dirty="0"/>
            </a:p>
          </p:txBody>
        </p:sp>
        <p:pic>
          <p:nvPicPr>
            <p:cNvPr id="6" name="Picture 5" descr="https://intranet.viha.ca/departments/communications/resources/PublishingImages/IH_color_150_med-re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708" y="506821"/>
              <a:ext cx="1219200" cy="729615"/>
            </a:xfrm>
            <a:prstGeom prst="rect">
              <a:avLst/>
            </a:prstGeom>
            <a:noFill/>
            <a:ln>
              <a:noFill/>
            </a:ln>
          </p:spPr>
        </p:pic>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10229850" y="461736"/>
              <a:ext cx="1447800" cy="774700"/>
            </a:xfrm>
            <a:prstGeom prst="rect">
              <a:avLst/>
            </a:prstGeom>
          </p:spPr>
        </p:pic>
      </p:gr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17515" y="1583484"/>
            <a:ext cx="9180920" cy="4827044"/>
          </a:xfrm>
          <a:prstGeom prst="rect">
            <a:avLst/>
          </a:prstGeom>
        </p:spPr>
      </p:pic>
      <p:sp>
        <p:nvSpPr>
          <p:cNvPr id="3" name="Title 2"/>
          <p:cNvSpPr>
            <a:spLocks noGrp="1"/>
          </p:cNvSpPr>
          <p:nvPr>
            <p:ph type="title"/>
          </p:nvPr>
        </p:nvSpPr>
        <p:spPr/>
        <p:txBody>
          <a:bodyPr/>
          <a:lstStyle/>
          <a:p>
            <a:pPr algn="ctr"/>
            <a:r>
              <a:rPr lang="en-CA" dirty="0" smtClean="0"/>
              <a:t>Hierarchy of Effectiveness</a:t>
            </a:r>
            <a:endParaRPr lang="en-CA" dirty="0"/>
          </a:p>
        </p:txBody>
      </p:sp>
    </p:spTree>
    <p:extLst>
      <p:ext uri="{BB962C8B-B14F-4D97-AF65-F5344CB8AC3E}">
        <p14:creationId xmlns:p14="http://schemas.microsoft.com/office/powerpoint/2010/main" val="2385797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736" y="236764"/>
            <a:ext cx="11666764" cy="1159329"/>
            <a:chOff x="334736" y="236764"/>
            <a:chExt cx="11666764" cy="1159329"/>
          </a:xfrm>
        </p:grpSpPr>
        <p:sp>
          <p:nvSpPr>
            <p:cNvPr id="5" name="TextBox 4"/>
            <p:cNvSpPr txBox="1"/>
            <p:nvPr/>
          </p:nvSpPr>
          <p:spPr>
            <a:xfrm>
              <a:off x="334736" y="236764"/>
              <a:ext cx="11666764" cy="115932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endParaRPr lang="en-CA" dirty="0"/>
            </a:p>
          </p:txBody>
        </p:sp>
        <p:pic>
          <p:nvPicPr>
            <p:cNvPr id="6" name="Picture 5" descr="https://intranet.viha.ca/departments/communications/resources/PublishingImages/IH_color_150_med-re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708" y="506821"/>
              <a:ext cx="1219200" cy="729615"/>
            </a:xfrm>
            <a:prstGeom prst="rect">
              <a:avLst/>
            </a:prstGeom>
            <a:noFill/>
            <a:ln>
              <a:noFill/>
            </a:ln>
          </p:spPr>
        </p:pic>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10229850" y="461736"/>
              <a:ext cx="1447800" cy="774700"/>
            </a:xfrm>
            <a:prstGeom prst="rect">
              <a:avLst/>
            </a:prstGeom>
          </p:spPr>
        </p:pic>
      </p:grpSp>
      <p:sp>
        <p:nvSpPr>
          <p:cNvPr id="2" name="Title 1"/>
          <p:cNvSpPr>
            <a:spLocks noGrp="1"/>
          </p:cNvSpPr>
          <p:nvPr>
            <p:ph type="title"/>
          </p:nvPr>
        </p:nvSpPr>
        <p:spPr/>
        <p:txBody>
          <a:bodyPr>
            <a:normAutofit/>
          </a:bodyPr>
          <a:lstStyle/>
          <a:p>
            <a:pPr algn="ctr"/>
            <a:r>
              <a:rPr lang="en-CA" sz="4800" b="1" dirty="0">
                <a:latin typeface="+mn-lt"/>
                <a:ea typeface="+mn-ea"/>
                <a:cs typeface="+mn-cs"/>
              </a:rPr>
              <a:t>Case Presentation</a:t>
            </a:r>
          </a:p>
        </p:txBody>
      </p:sp>
      <p:sp>
        <p:nvSpPr>
          <p:cNvPr id="3" name="Content Placeholder 2"/>
          <p:cNvSpPr>
            <a:spLocks noGrp="1"/>
          </p:cNvSpPr>
          <p:nvPr>
            <p:ph idx="1"/>
          </p:nvPr>
        </p:nvSpPr>
        <p:spPr/>
        <p:txBody>
          <a:bodyPr/>
          <a:lstStyle/>
          <a:p>
            <a:endParaRPr lang="en-CA"/>
          </a:p>
        </p:txBody>
      </p:sp>
    </p:spTree>
    <p:extLst>
      <p:ext uri="{BB962C8B-B14F-4D97-AF65-F5344CB8AC3E}">
        <p14:creationId xmlns:p14="http://schemas.microsoft.com/office/powerpoint/2010/main" val="3125584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334736" y="236764"/>
            <a:ext cx="11666764" cy="1159329"/>
            <a:chOff x="334736" y="236764"/>
            <a:chExt cx="11666764" cy="1159329"/>
          </a:xfrm>
        </p:grpSpPr>
        <p:sp>
          <p:nvSpPr>
            <p:cNvPr id="13" name="TextBox 12"/>
            <p:cNvSpPr txBox="1"/>
            <p:nvPr/>
          </p:nvSpPr>
          <p:spPr>
            <a:xfrm>
              <a:off x="334736" y="236764"/>
              <a:ext cx="11666764" cy="115932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endParaRPr lang="en-CA" dirty="0"/>
            </a:p>
          </p:txBody>
        </p:sp>
        <p:pic>
          <p:nvPicPr>
            <p:cNvPr id="14" name="Picture 13" descr="https://intranet.viha.ca/departments/communications/resources/PublishingImages/IH_color_150_med-re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708" y="506821"/>
              <a:ext cx="1219200" cy="729615"/>
            </a:xfrm>
            <a:prstGeom prst="rect">
              <a:avLst/>
            </a:prstGeom>
            <a:noFill/>
            <a:ln>
              <a:noFill/>
            </a:ln>
          </p:spPr>
        </p:pic>
        <p:pic>
          <p:nvPicPr>
            <p:cNvPr id="15" name="Picture 14"/>
            <p:cNvPicPr/>
            <p:nvPr/>
          </p:nvPicPr>
          <p:blipFill>
            <a:blip r:embed="rId3">
              <a:extLst>
                <a:ext uri="{28A0092B-C50C-407E-A947-70E740481C1C}">
                  <a14:useLocalDpi xmlns:a14="http://schemas.microsoft.com/office/drawing/2010/main" val="0"/>
                </a:ext>
              </a:extLst>
            </a:blip>
            <a:stretch>
              <a:fillRect/>
            </a:stretch>
          </p:blipFill>
          <p:spPr>
            <a:xfrm>
              <a:off x="10229850" y="461736"/>
              <a:ext cx="1447800" cy="774700"/>
            </a:xfrm>
            <a:prstGeom prst="rect">
              <a:avLst/>
            </a:prstGeom>
          </p:spPr>
        </p:pic>
      </p:grpSp>
      <p:sp>
        <p:nvSpPr>
          <p:cNvPr id="2" name="Title 1"/>
          <p:cNvSpPr>
            <a:spLocks noGrp="1"/>
          </p:cNvSpPr>
          <p:nvPr>
            <p:ph type="title"/>
          </p:nvPr>
        </p:nvSpPr>
        <p:spPr/>
        <p:txBody>
          <a:bodyPr>
            <a:normAutofit/>
          </a:bodyPr>
          <a:lstStyle/>
          <a:p>
            <a:pPr algn="ctr"/>
            <a:r>
              <a:rPr lang="en-CA" sz="4800" b="1" dirty="0">
                <a:latin typeface="+mn-lt"/>
                <a:ea typeface="+mn-ea"/>
                <a:cs typeface="+mn-cs"/>
              </a:rPr>
              <a:t>Case Analysis</a:t>
            </a:r>
          </a:p>
        </p:txBody>
      </p:sp>
      <p:sp>
        <p:nvSpPr>
          <p:cNvPr id="4" name="Text Placeholder 3"/>
          <p:cNvSpPr>
            <a:spLocks noGrp="1"/>
          </p:cNvSpPr>
          <p:nvPr>
            <p:ph type="body" idx="1"/>
          </p:nvPr>
        </p:nvSpPr>
        <p:spPr/>
        <p:txBody>
          <a:bodyPr/>
          <a:lstStyle/>
          <a:p>
            <a:r>
              <a:rPr lang="en-CA" dirty="0" smtClean="0"/>
              <a:t>Cognitive Issues</a:t>
            </a:r>
            <a:endParaRPr lang="en-CA" dirty="0"/>
          </a:p>
        </p:txBody>
      </p:sp>
      <p:sp>
        <p:nvSpPr>
          <p:cNvPr id="5" name="Content Placeholder 4"/>
          <p:cNvSpPr>
            <a:spLocks noGrp="1"/>
          </p:cNvSpPr>
          <p:nvPr>
            <p:ph sz="half" idx="2"/>
          </p:nvPr>
        </p:nvSpPr>
        <p:spPr/>
        <p:txBody>
          <a:bodyPr/>
          <a:lstStyle/>
          <a:p>
            <a:endParaRPr lang="en-CA"/>
          </a:p>
        </p:txBody>
      </p:sp>
      <p:sp>
        <p:nvSpPr>
          <p:cNvPr id="6" name="Text Placeholder 5"/>
          <p:cNvSpPr>
            <a:spLocks noGrp="1"/>
          </p:cNvSpPr>
          <p:nvPr>
            <p:ph type="body" sz="quarter" idx="3"/>
          </p:nvPr>
        </p:nvSpPr>
        <p:spPr/>
        <p:txBody>
          <a:bodyPr/>
          <a:lstStyle/>
          <a:p>
            <a:r>
              <a:rPr lang="en-CA" dirty="0" smtClean="0"/>
              <a:t>System Issues</a:t>
            </a:r>
            <a:endParaRPr lang="en-CA" dirty="0"/>
          </a:p>
        </p:txBody>
      </p:sp>
      <p:sp>
        <p:nvSpPr>
          <p:cNvPr id="7" name="Content Placeholder 6"/>
          <p:cNvSpPr>
            <a:spLocks noGrp="1"/>
          </p:cNvSpPr>
          <p:nvPr>
            <p:ph sz="quarter" idx="4"/>
          </p:nvPr>
        </p:nvSpPr>
        <p:spPr/>
        <p:txBody>
          <a:bodyPr/>
          <a:lstStyle/>
          <a:p>
            <a:endParaRPr lang="en-CA"/>
          </a:p>
        </p:txBody>
      </p:sp>
    </p:spTree>
    <p:extLst>
      <p:ext uri="{BB962C8B-B14F-4D97-AF65-F5344CB8AC3E}">
        <p14:creationId xmlns:p14="http://schemas.microsoft.com/office/powerpoint/2010/main" val="37446229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334736" y="236764"/>
            <a:ext cx="11666764" cy="1159329"/>
            <a:chOff x="334736" y="236764"/>
            <a:chExt cx="11666764" cy="1159329"/>
          </a:xfrm>
        </p:grpSpPr>
        <p:sp>
          <p:nvSpPr>
            <p:cNvPr id="10" name="TextBox 9"/>
            <p:cNvSpPr txBox="1"/>
            <p:nvPr/>
          </p:nvSpPr>
          <p:spPr>
            <a:xfrm>
              <a:off x="334736" y="236764"/>
              <a:ext cx="11666764" cy="115932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endParaRPr lang="en-CA" dirty="0"/>
            </a:p>
          </p:txBody>
        </p:sp>
        <p:pic>
          <p:nvPicPr>
            <p:cNvPr id="11" name="Picture 10" descr="https://intranet.viha.ca/departments/communications/resources/PublishingImages/IH_color_150_med-re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708" y="506821"/>
              <a:ext cx="1219200" cy="729615"/>
            </a:xfrm>
            <a:prstGeom prst="rect">
              <a:avLst/>
            </a:prstGeom>
            <a:noFill/>
            <a:ln>
              <a:noFill/>
            </a:ln>
          </p:spPr>
        </p:pic>
        <p:pic>
          <p:nvPicPr>
            <p:cNvPr id="12" name="Picture 11"/>
            <p:cNvPicPr/>
            <p:nvPr/>
          </p:nvPicPr>
          <p:blipFill>
            <a:blip r:embed="rId3">
              <a:extLst>
                <a:ext uri="{28A0092B-C50C-407E-A947-70E740481C1C}">
                  <a14:useLocalDpi xmlns:a14="http://schemas.microsoft.com/office/drawing/2010/main" val="0"/>
                </a:ext>
              </a:extLst>
            </a:blip>
            <a:stretch>
              <a:fillRect/>
            </a:stretch>
          </p:blipFill>
          <p:spPr>
            <a:xfrm>
              <a:off x="10229850" y="461736"/>
              <a:ext cx="1447800" cy="774700"/>
            </a:xfrm>
            <a:prstGeom prst="rect">
              <a:avLst/>
            </a:prstGeom>
          </p:spPr>
        </p:pic>
      </p:grpSp>
      <p:sp>
        <p:nvSpPr>
          <p:cNvPr id="7" name="Title 6"/>
          <p:cNvSpPr>
            <a:spLocks noGrp="1"/>
          </p:cNvSpPr>
          <p:nvPr>
            <p:ph type="title"/>
          </p:nvPr>
        </p:nvSpPr>
        <p:spPr/>
        <p:txBody>
          <a:bodyPr>
            <a:normAutofit/>
          </a:bodyPr>
          <a:lstStyle/>
          <a:p>
            <a:pPr algn="ctr"/>
            <a:r>
              <a:rPr lang="en-CA" sz="4800" b="1" dirty="0">
                <a:latin typeface="+mn-lt"/>
                <a:ea typeface="+mn-ea"/>
                <a:cs typeface="+mn-cs"/>
              </a:rPr>
              <a:t>Discussion</a:t>
            </a:r>
          </a:p>
        </p:txBody>
      </p:sp>
      <p:sp>
        <p:nvSpPr>
          <p:cNvPr id="8" name="Content Placeholder 7"/>
          <p:cNvSpPr>
            <a:spLocks noGrp="1"/>
          </p:cNvSpPr>
          <p:nvPr>
            <p:ph idx="1"/>
          </p:nvPr>
        </p:nvSpPr>
        <p:spPr/>
        <p:txBody>
          <a:bodyPr/>
          <a:lstStyle/>
          <a:p>
            <a:endParaRPr lang="en-CA"/>
          </a:p>
        </p:txBody>
      </p:sp>
    </p:spTree>
    <p:extLst>
      <p:ext uri="{BB962C8B-B14F-4D97-AF65-F5344CB8AC3E}">
        <p14:creationId xmlns:p14="http://schemas.microsoft.com/office/powerpoint/2010/main" val="1844235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736" y="236764"/>
            <a:ext cx="11666764" cy="1159329"/>
            <a:chOff x="334736" y="236764"/>
            <a:chExt cx="11666764" cy="1159329"/>
          </a:xfrm>
        </p:grpSpPr>
        <p:sp>
          <p:nvSpPr>
            <p:cNvPr id="5" name="TextBox 4"/>
            <p:cNvSpPr txBox="1"/>
            <p:nvPr/>
          </p:nvSpPr>
          <p:spPr>
            <a:xfrm>
              <a:off x="334736" y="236764"/>
              <a:ext cx="11666764" cy="115932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endParaRPr lang="en-CA" dirty="0"/>
            </a:p>
          </p:txBody>
        </p:sp>
        <p:pic>
          <p:nvPicPr>
            <p:cNvPr id="6" name="Picture 5" descr="https://intranet.viha.ca/departments/communications/resources/PublishingImages/IH_color_150_med-re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708" y="506821"/>
              <a:ext cx="1219200" cy="729615"/>
            </a:xfrm>
            <a:prstGeom prst="rect">
              <a:avLst/>
            </a:prstGeom>
            <a:noFill/>
            <a:ln>
              <a:noFill/>
            </a:ln>
          </p:spPr>
        </p:pic>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10229850" y="461736"/>
              <a:ext cx="1447800" cy="774700"/>
            </a:xfrm>
            <a:prstGeom prst="rect">
              <a:avLst/>
            </a:prstGeom>
          </p:spPr>
        </p:pic>
      </p:grpSp>
      <p:sp>
        <p:nvSpPr>
          <p:cNvPr id="2" name="Title 1"/>
          <p:cNvSpPr>
            <a:spLocks noGrp="1"/>
          </p:cNvSpPr>
          <p:nvPr>
            <p:ph type="title"/>
          </p:nvPr>
        </p:nvSpPr>
        <p:spPr/>
        <p:txBody>
          <a:bodyPr>
            <a:normAutofit/>
          </a:bodyPr>
          <a:lstStyle/>
          <a:p>
            <a:pPr algn="ctr"/>
            <a:r>
              <a:rPr lang="en-CA" sz="4800" b="1" dirty="0">
                <a:latin typeface="+mn-lt"/>
                <a:ea typeface="+mn-ea"/>
                <a:cs typeface="+mn-cs"/>
              </a:rPr>
              <a:t>Bottom Line/Action Items</a:t>
            </a:r>
          </a:p>
        </p:txBody>
      </p:sp>
      <p:sp>
        <p:nvSpPr>
          <p:cNvPr id="3" name="Content Placeholder 2"/>
          <p:cNvSpPr>
            <a:spLocks noGrp="1"/>
          </p:cNvSpPr>
          <p:nvPr>
            <p:ph idx="1"/>
          </p:nvPr>
        </p:nvSpPr>
        <p:spPr/>
        <p:txBody>
          <a:bodyPr/>
          <a:lstStyle/>
          <a:p>
            <a:endParaRPr lang="en-CA"/>
          </a:p>
        </p:txBody>
      </p:sp>
    </p:spTree>
    <p:extLst>
      <p:ext uri="{BB962C8B-B14F-4D97-AF65-F5344CB8AC3E}">
        <p14:creationId xmlns:p14="http://schemas.microsoft.com/office/powerpoint/2010/main" val="20008339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TotalTime>
  <Words>444</Words>
  <Application>Microsoft Office PowerPoint</Application>
  <PresentationFormat>Widescreen</PresentationFormat>
  <Paragraphs>49</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M&amp;M Rounds Department:</vt:lpstr>
      <vt:lpstr>Confidentiality Statement</vt:lpstr>
      <vt:lpstr>Section 51 Protection</vt:lpstr>
      <vt:lpstr>Hierarchy of Effectiveness</vt:lpstr>
      <vt:lpstr>Case Presentation</vt:lpstr>
      <vt:lpstr>Case Analysis</vt:lpstr>
      <vt:lpstr>Discussion</vt:lpstr>
      <vt:lpstr>Bottom Line/Action Items</vt:lpstr>
    </vt:vector>
  </TitlesOfParts>
  <Company>BC Clinical and Support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M&amp;M Rounds Department:</dc:title>
  <dc:creator>Harrison, Adele (Dr)</dc:creator>
  <cp:lastModifiedBy>Heywood, Taylor</cp:lastModifiedBy>
  <cp:revision>7</cp:revision>
  <cp:lastPrinted>2020-02-08T00:08:36Z</cp:lastPrinted>
  <dcterms:created xsi:type="dcterms:W3CDTF">2020-02-07T23:14:06Z</dcterms:created>
  <dcterms:modified xsi:type="dcterms:W3CDTF">2021-12-10T21:53:43Z</dcterms:modified>
</cp:coreProperties>
</file>