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56" r:id="rId3"/>
    <p:sldId id="257" r:id="rId4"/>
    <p:sldId id="318" r:id="rId5"/>
    <p:sldId id="336" r:id="rId6"/>
    <p:sldId id="306" r:id="rId7"/>
    <p:sldId id="321" r:id="rId8"/>
    <p:sldId id="292" r:id="rId9"/>
    <p:sldId id="325" r:id="rId10"/>
    <p:sldId id="326" r:id="rId11"/>
    <p:sldId id="333" r:id="rId12"/>
    <p:sldId id="347" r:id="rId13"/>
    <p:sldId id="348" r:id="rId14"/>
    <p:sldId id="311" r:id="rId15"/>
    <p:sldId id="342" r:id="rId16"/>
    <p:sldId id="349" r:id="rId17"/>
    <p:sldId id="259" r:id="rId18"/>
    <p:sldId id="361" r:id="rId19"/>
    <p:sldId id="357" r:id="rId20"/>
    <p:sldId id="263" r:id="rId21"/>
    <p:sldId id="337" r:id="rId22"/>
    <p:sldId id="303" r:id="rId23"/>
    <p:sldId id="304" r:id="rId24"/>
    <p:sldId id="309" r:id="rId25"/>
    <p:sldId id="362" r:id="rId26"/>
    <p:sldId id="363" r:id="rId27"/>
    <p:sldId id="338" r:id="rId28"/>
    <p:sldId id="339" r:id="rId29"/>
    <p:sldId id="280" r:id="rId30"/>
    <p:sldId id="341" r:id="rId31"/>
    <p:sldId id="324" r:id="rId32"/>
    <p:sldId id="351" r:id="rId33"/>
    <p:sldId id="284" r:id="rId34"/>
    <p:sldId id="364" r:id="rId35"/>
    <p:sldId id="352" r:id="rId36"/>
    <p:sldId id="360" r:id="rId37"/>
    <p:sldId id="260" r:id="rId38"/>
    <p:sldId id="35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497DE-48DD-4973-841E-7E346834A807}" v="8" dt="2022-03-11T01:47:08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Partlow" userId="71f2f8cb5a9fed0a" providerId="LiveId" clId="{795497DE-48DD-4973-841E-7E346834A807}"/>
    <pc:docChg chg="custSel addSld delSld modSld sldOrd">
      <pc:chgData name="Eric Partlow" userId="71f2f8cb5a9fed0a" providerId="LiveId" clId="{795497DE-48DD-4973-841E-7E346834A807}" dt="2022-03-11T02:09:54.697" v="1467" actId="20577"/>
      <pc:docMkLst>
        <pc:docMk/>
      </pc:docMkLst>
      <pc:sldChg chg="modSp mod">
        <pc:chgData name="Eric Partlow" userId="71f2f8cb5a9fed0a" providerId="LiveId" clId="{795497DE-48DD-4973-841E-7E346834A807}" dt="2022-03-11T00:38:59.155" v="190" actId="122"/>
        <pc:sldMkLst>
          <pc:docMk/>
          <pc:sldMk cId="416137956" sldId="256"/>
        </pc:sldMkLst>
        <pc:spChg chg="mod">
          <ac:chgData name="Eric Partlow" userId="71f2f8cb5a9fed0a" providerId="LiveId" clId="{795497DE-48DD-4973-841E-7E346834A807}" dt="2022-03-11T00:37:04.479" v="10" actId="14100"/>
          <ac:spMkLst>
            <pc:docMk/>
            <pc:sldMk cId="416137956" sldId="256"/>
            <ac:spMk id="2" creationId="{2A4F8D7F-FF7D-49A7-A6BF-64474866D9E4}"/>
          </ac:spMkLst>
        </pc:spChg>
        <pc:spChg chg="mod">
          <ac:chgData name="Eric Partlow" userId="71f2f8cb5a9fed0a" providerId="LiveId" clId="{795497DE-48DD-4973-841E-7E346834A807}" dt="2022-03-11T00:38:59.155" v="190" actId="122"/>
          <ac:spMkLst>
            <pc:docMk/>
            <pc:sldMk cId="416137956" sldId="256"/>
            <ac:spMk id="3" creationId="{01C5AD92-6A12-465E-A040-A740643F8EFE}"/>
          </ac:spMkLst>
        </pc:spChg>
      </pc:sldChg>
      <pc:sldChg chg="modSp mod">
        <pc:chgData name="Eric Partlow" userId="71f2f8cb5a9fed0a" providerId="LiveId" clId="{795497DE-48DD-4973-841E-7E346834A807}" dt="2022-03-11T00:41:54.337" v="247" actId="1076"/>
        <pc:sldMkLst>
          <pc:docMk/>
          <pc:sldMk cId="3894687029" sldId="257"/>
        </pc:sldMkLst>
        <pc:spChg chg="mod">
          <ac:chgData name="Eric Partlow" userId="71f2f8cb5a9fed0a" providerId="LiveId" clId="{795497DE-48DD-4973-841E-7E346834A807}" dt="2022-03-11T00:41:54.337" v="247" actId="1076"/>
          <ac:spMkLst>
            <pc:docMk/>
            <pc:sldMk cId="3894687029" sldId="257"/>
            <ac:spMk id="2" creationId="{35F0AD99-5C7B-47C9-AC65-2A4D5785E9CF}"/>
          </ac:spMkLst>
        </pc:spChg>
        <pc:spChg chg="mod">
          <ac:chgData name="Eric Partlow" userId="71f2f8cb5a9fed0a" providerId="LiveId" clId="{795497DE-48DD-4973-841E-7E346834A807}" dt="2022-03-11T00:41:48.681" v="246" actId="27636"/>
          <ac:spMkLst>
            <pc:docMk/>
            <pc:sldMk cId="3894687029" sldId="257"/>
            <ac:spMk id="3" creationId="{1E648BD7-2349-4E54-A5AE-75A2EA2D8E67}"/>
          </ac:spMkLst>
        </pc:spChg>
      </pc:sldChg>
      <pc:sldChg chg="modSp mod">
        <pc:chgData name="Eric Partlow" userId="71f2f8cb5a9fed0a" providerId="LiveId" clId="{795497DE-48DD-4973-841E-7E346834A807}" dt="2022-03-11T02:09:54.697" v="1467" actId="20577"/>
        <pc:sldMkLst>
          <pc:docMk/>
          <pc:sldMk cId="1379435054" sldId="259"/>
        </pc:sldMkLst>
        <pc:spChg chg="mod">
          <ac:chgData name="Eric Partlow" userId="71f2f8cb5a9fed0a" providerId="LiveId" clId="{795497DE-48DD-4973-841E-7E346834A807}" dt="2022-03-11T00:50:00.950" v="260" actId="1076"/>
          <ac:spMkLst>
            <pc:docMk/>
            <pc:sldMk cId="1379435054" sldId="259"/>
            <ac:spMk id="2" creationId="{75923FAD-ECB2-4EAA-9B01-5434538C9AA4}"/>
          </ac:spMkLst>
        </pc:spChg>
        <pc:spChg chg="mod">
          <ac:chgData name="Eric Partlow" userId="71f2f8cb5a9fed0a" providerId="LiveId" clId="{795497DE-48DD-4973-841E-7E346834A807}" dt="2022-03-11T02:09:54.697" v="1467" actId="20577"/>
          <ac:spMkLst>
            <pc:docMk/>
            <pc:sldMk cId="1379435054" sldId="259"/>
            <ac:spMk id="3" creationId="{27D58D22-117B-488A-8C3C-A199AF817BFA}"/>
          </ac:spMkLst>
        </pc:spChg>
      </pc:sldChg>
      <pc:sldChg chg="modSp mod">
        <pc:chgData name="Eric Partlow" userId="71f2f8cb5a9fed0a" providerId="LiveId" clId="{795497DE-48DD-4973-841E-7E346834A807}" dt="2022-03-11T02:00:30.386" v="1443" actId="14100"/>
        <pc:sldMkLst>
          <pc:docMk/>
          <pc:sldMk cId="2169048039" sldId="260"/>
        </pc:sldMkLst>
        <pc:spChg chg="mod">
          <ac:chgData name="Eric Partlow" userId="71f2f8cb5a9fed0a" providerId="LiveId" clId="{795497DE-48DD-4973-841E-7E346834A807}" dt="2022-03-11T02:00:30.386" v="1443" actId="14100"/>
          <ac:spMkLst>
            <pc:docMk/>
            <pc:sldMk cId="2169048039" sldId="260"/>
            <ac:spMk id="3" creationId="{3F3A2B35-3191-4938-BE9B-CB517A1CF8D0}"/>
          </ac:spMkLst>
        </pc:spChg>
      </pc:sldChg>
      <pc:sldChg chg="add">
        <pc:chgData name="Eric Partlow" userId="71f2f8cb5a9fed0a" providerId="LiveId" clId="{795497DE-48DD-4973-841E-7E346834A807}" dt="2022-03-11T01:47:08.204" v="789"/>
        <pc:sldMkLst>
          <pc:docMk/>
          <pc:sldMk cId="2261269537" sldId="284"/>
        </pc:sldMkLst>
      </pc:sldChg>
      <pc:sldChg chg="add">
        <pc:chgData name="Eric Partlow" userId="71f2f8cb5a9fed0a" providerId="LiveId" clId="{795497DE-48DD-4973-841E-7E346834A807}" dt="2022-03-11T00:44:20.139" v="254"/>
        <pc:sldMkLst>
          <pc:docMk/>
          <pc:sldMk cId="180299153" sldId="292"/>
        </pc:sldMkLst>
      </pc:sldChg>
      <pc:sldChg chg="add">
        <pc:chgData name="Eric Partlow" userId="71f2f8cb5a9fed0a" providerId="LiveId" clId="{795497DE-48DD-4973-841E-7E346834A807}" dt="2022-03-11T01:08:56.031" v="696"/>
        <pc:sldMkLst>
          <pc:docMk/>
          <pc:sldMk cId="833693053" sldId="303"/>
        </pc:sldMkLst>
      </pc:sldChg>
      <pc:sldChg chg="add">
        <pc:chgData name="Eric Partlow" userId="71f2f8cb5a9fed0a" providerId="LiveId" clId="{795497DE-48DD-4973-841E-7E346834A807}" dt="2022-03-11T01:09:09.818" v="697"/>
        <pc:sldMkLst>
          <pc:docMk/>
          <pc:sldMk cId="379935269" sldId="304"/>
        </pc:sldMkLst>
      </pc:sldChg>
      <pc:sldChg chg="modSp mod">
        <pc:chgData name="Eric Partlow" userId="71f2f8cb5a9fed0a" providerId="LiveId" clId="{795497DE-48DD-4973-841E-7E346834A807}" dt="2022-03-11T00:43:05.201" v="249" actId="14100"/>
        <pc:sldMkLst>
          <pc:docMk/>
          <pc:sldMk cId="4183426714" sldId="306"/>
        </pc:sldMkLst>
        <pc:picChg chg="mod">
          <ac:chgData name="Eric Partlow" userId="71f2f8cb5a9fed0a" providerId="LiveId" clId="{795497DE-48DD-4973-841E-7E346834A807}" dt="2022-03-11T00:43:05.201" v="249" actId="14100"/>
          <ac:picMkLst>
            <pc:docMk/>
            <pc:sldMk cId="4183426714" sldId="306"/>
            <ac:picMk id="5" creationId="{415E858A-61C2-4C25-882C-E111540B54A7}"/>
          </ac:picMkLst>
        </pc:picChg>
      </pc:sldChg>
      <pc:sldChg chg="add">
        <pc:chgData name="Eric Partlow" userId="71f2f8cb5a9fed0a" providerId="LiveId" clId="{795497DE-48DD-4973-841E-7E346834A807}" dt="2022-03-11T01:09:21.589" v="698"/>
        <pc:sldMkLst>
          <pc:docMk/>
          <pc:sldMk cId="3573865372" sldId="309"/>
        </pc:sldMkLst>
      </pc:sldChg>
      <pc:sldChg chg="modSp mod">
        <pc:chgData name="Eric Partlow" userId="71f2f8cb5a9fed0a" providerId="LiveId" clId="{795497DE-48DD-4973-841E-7E346834A807}" dt="2022-03-11T00:43:29.099" v="253" actId="6549"/>
        <pc:sldMkLst>
          <pc:docMk/>
          <pc:sldMk cId="2353468963" sldId="321"/>
        </pc:sldMkLst>
        <pc:spChg chg="mod">
          <ac:chgData name="Eric Partlow" userId="71f2f8cb5a9fed0a" providerId="LiveId" clId="{795497DE-48DD-4973-841E-7E346834A807}" dt="2022-03-11T00:43:29.099" v="253" actId="6549"/>
          <ac:spMkLst>
            <pc:docMk/>
            <pc:sldMk cId="2353468963" sldId="321"/>
            <ac:spMk id="6" creationId="{140D24BE-1303-443E-B6D6-F5DA4466D917}"/>
          </ac:spMkLst>
        </pc:spChg>
      </pc:sldChg>
      <pc:sldChg chg="modSp mod">
        <pc:chgData name="Eric Partlow" userId="71f2f8cb5a9fed0a" providerId="LiveId" clId="{795497DE-48DD-4973-841E-7E346834A807}" dt="2022-03-11T00:45:18.611" v="255" actId="207"/>
        <pc:sldMkLst>
          <pc:docMk/>
          <pc:sldMk cId="2259995296" sldId="326"/>
        </pc:sldMkLst>
        <pc:spChg chg="mod">
          <ac:chgData name="Eric Partlow" userId="71f2f8cb5a9fed0a" providerId="LiveId" clId="{795497DE-48DD-4973-841E-7E346834A807}" dt="2022-03-11T00:45:18.611" v="255" actId="207"/>
          <ac:spMkLst>
            <pc:docMk/>
            <pc:sldMk cId="2259995296" sldId="326"/>
            <ac:spMk id="3" creationId="{B93C46F9-9619-48E1-91DC-6CA42D610489}"/>
          </ac:spMkLst>
        </pc:spChg>
      </pc:sldChg>
      <pc:sldChg chg="modSp mod">
        <pc:chgData name="Eric Partlow" userId="71f2f8cb5a9fed0a" providerId="LiveId" clId="{795497DE-48DD-4973-841E-7E346834A807}" dt="2022-03-11T00:46:12.066" v="257" actId="14100"/>
        <pc:sldMkLst>
          <pc:docMk/>
          <pc:sldMk cId="1759312048" sldId="333"/>
        </pc:sldMkLst>
        <pc:picChg chg="mod">
          <ac:chgData name="Eric Partlow" userId="71f2f8cb5a9fed0a" providerId="LiveId" clId="{795497DE-48DD-4973-841E-7E346834A807}" dt="2022-03-11T00:46:12.066" v="257" actId="14100"/>
          <ac:picMkLst>
            <pc:docMk/>
            <pc:sldMk cId="1759312048" sldId="333"/>
            <ac:picMk id="4" creationId="{9AB4B402-1BA5-4936-8A13-A34B0D2E0BC1}"/>
          </ac:picMkLst>
        </pc:picChg>
      </pc:sldChg>
      <pc:sldChg chg="ord">
        <pc:chgData name="Eric Partlow" userId="71f2f8cb5a9fed0a" providerId="LiveId" clId="{795497DE-48DD-4973-841E-7E346834A807}" dt="2022-03-11T01:40:25.813" v="783"/>
        <pc:sldMkLst>
          <pc:docMk/>
          <pc:sldMk cId="2877730528" sldId="337"/>
        </pc:sldMkLst>
      </pc:sldChg>
      <pc:sldChg chg="add">
        <pc:chgData name="Eric Partlow" userId="71f2f8cb5a9fed0a" providerId="LiveId" clId="{795497DE-48DD-4973-841E-7E346834A807}" dt="2022-03-11T00:48:47.245" v="258"/>
        <pc:sldMkLst>
          <pc:docMk/>
          <pc:sldMk cId="3459110625" sldId="348"/>
        </pc:sldMkLst>
      </pc:sldChg>
      <pc:sldChg chg="add">
        <pc:chgData name="Eric Partlow" userId="71f2f8cb5a9fed0a" providerId="LiveId" clId="{795497DE-48DD-4973-841E-7E346834A807}" dt="2022-03-11T01:06:26.158" v="694"/>
        <pc:sldMkLst>
          <pc:docMk/>
          <pc:sldMk cId="375206835" sldId="349"/>
        </pc:sldMkLst>
      </pc:sldChg>
      <pc:sldChg chg="addSp delSp modSp mod modClrScheme chgLayout">
        <pc:chgData name="Eric Partlow" userId="71f2f8cb5a9fed0a" providerId="LiveId" clId="{795497DE-48DD-4973-841E-7E346834A807}" dt="2022-03-11T01:58:31.337" v="1327" actId="1076"/>
        <pc:sldMkLst>
          <pc:docMk/>
          <pc:sldMk cId="3636185237" sldId="352"/>
        </pc:sldMkLst>
        <pc:spChg chg="mod ord">
          <ac:chgData name="Eric Partlow" userId="71f2f8cb5a9fed0a" providerId="LiveId" clId="{795497DE-48DD-4973-841E-7E346834A807}" dt="2022-03-11T01:58:31.337" v="1327" actId="1076"/>
          <ac:spMkLst>
            <pc:docMk/>
            <pc:sldMk cId="3636185237" sldId="352"/>
            <ac:spMk id="2" creationId="{A6B4A32B-46EF-4B38-B9AD-7E68B98ADCB8}"/>
          </ac:spMkLst>
        </pc:spChg>
        <pc:spChg chg="mod ord">
          <ac:chgData name="Eric Partlow" userId="71f2f8cb5a9fed0a" providerId="LiveId" clId="{795497DE-48DD-4973-841E-7E346834A807}" dt="2022-03-11T01:57:30.874" v="1302" actId="27636"/>
          <ac:spMkLst>
            <pc:docMk/>
            <pc:sldMk cId="3636185237" sldId="352"/>
            <ac:spMk id="3" creationId="{792702CE-8AB3-4915-A37A-247DEB93B77A}"/>
          </ac:spMkLst>
        </pc:spChg>
        <pc:spChg chg="add del mod ord">
          <ac:chgData name="Eric Partlow" userId="71f2f8cb5a9fed0a" providerId="LiveId" clId="{795497DE-48DD-4973-841E-7E346834A807}" dt="2022-03-11T01:55:50.781" v="1275" actId="22"/>
          <ac:spMkLst>
            <pc:docMk/>
            <pc:sldMk cId="3636185237" sldId="352"/>
            <ac:spMk id="4" creationId="{FBFDA1A3-CF7C-453C-B594-907E9F3E4E7F}"/>
          </ac:spMkLst>
        </pc:spChg>
        <pc:picChg chg="add mod ord">
          <ac:chgData name="Eric Partlow" userId="71f2f8cb5a9fed0a" providerId="LiveId" clId="{795497DE-48DD-4973-841E-7E346834A807}" dt="2022-03-11T01:55:57.338" v="1277" actId="1076"/>
          <ac:picMkLst>
            <pc:docMk/>
            <pc:sldMk cId="3636185237" sldId="352"/>
            <ac:picMk id="6" creationId="{353C0744-B3D7-49D4-81AA-EBD23921F0E8}"/>
          </ac:picMkLst>
        </pc:picChg>
      </pc:sldChg>
      <pc:sldChg chg="modSp mod">
        <pc:chgData name="Eric Partlow" userId="71f2f8cb5a9fed0a" providerId="LiveId" clId="{795497DE-48DD-4973-841E-7E346834A807}" dt="2022-03-11T01:04:17.830" v="691" actId="20577"/>
        <pc:sldMkLst>
          <pc:docMk/>
          <pc:sldMk cId="3390806796" sldId="357"/>
        </pc:sldMkLst>
        <pc:spChg chg="mod">
          <ac:chgData name="Eric Partlow" userId="71f2f8cb5a9fed0a" providerId="LiveId" clId="{795497DE-48DD-4973-841E-7E346834A807}" dt="2022-03-11T01:04:17.830" v="691" actId="20577"/>
          <ac:spMkLst>
            <pc:docMk/>
            <pc:sldMk cId="3390806796" sldId="357"/>
            <ac:spMk id="2" creationId="{3DF100B8-9062-4B9F-8710-B2C6C58A9BAF}"/>
          </ac:spMkLst>
        </pc:spChg>
        <pc:spChg chg="mod">
          <ac:chgData name="Eric Partlow" userId="71f2f8cb5a9fed0a" providerId="LiveId" clId="{795497DE-48DD-4973-841E-7E346834A807}" dt="2022-03-11T01:04:07.257" v="666" actId="27636"/>
          <ac:spMkLst>
            <pc:docMk/>
            <pc:sldMk cId="3390806796" sldId="357"/>
            <ac:spMk id="3" creationId="{9B6C4DA4-7AF1-4779-8DA6-A87CEA68CEB9}"/>
          </ac:spMkLst>
        </pc:spChg>
      </pc:sldChg>
      <pc:sldChg chg="modSp mod">
        <pc:chgData name="Eric Partlow" userId="71f2f8cb5a9fed0a" providerId="LiveId" clId="{795497DE-48DD-4973-841E-7E346834A807}" dt="2022-03-11T01:58:48.870" v="1328" actId="1076"/>
        <pc:sldMkLst>
          <pc:docMk/>
          <pc:sldMk cId="2441025172" sldId="360"/>
        </pc:sldMkLst>
        <pc:picChg chg="mod">
          <ac:chgData name="Eric Partlow" userId="71f2f8cb5a9fed0a" providerId="LiveId" clId="{795497DE-48DD-4973-841E-7E346834A807}" dt="2022-03-11T01:58:48.870" v="1328" actId="1076"/>
          <ac:picMkLst>
            <pc:docMk/>
            <pc:sldMk cId="2441025172" sldId="360"/>
            <ac:picMk id="5" creationId="{BBB6F3CB-003A-4D1C-B446-DE487DBA18E9}"/>
          </ac:picMkLst>
        </pc:picChg>
      </pc:sldChg>
      <pc:sldChg chg="addSp delSp modSp new mod modClrScheme chgLayout">
        <pc:chgData name="Eric Partlow" userId="71f2f8cb5a9fed0a" providerId="LiveId" clId="{795497DE-48DD-4973-841E-7E346834A807}" dt="2022-03-11T01:04:44.013" v="693" actId="14100"/>
        <pc:sldMkLst>
          <pc:docMk/>
          <pc:sldMk cId="4194022044" sldId="361"/>
        </pc:sldMkLst>
        <pc:spChg chg="del mod ord">
          <ac:chgData name="Eric Partlow" userId="71f2f8cb5a9fed0a" providerId="LiveId" clId="{795497DE-48DD-4973-841E-7E346834A807}" dt="2022-03-11T00:51:23.723" v="331" actId="700"/>
          <ac:spMkLst>
            <pc:docMk/>
            <pc:sldMk cId="4194022044" sldId="361"/>
            <ac:spMk id="2" creationId="{8C6FB26D-0117-42F4-815F-7A24EC8BB9FF}"/>
          </ac:spMkLst>
        </pc:spChg>
        <pc:spChg chg="del mod ord">
          <ac:chgData name="Eric Partlow" userId="71f2f8cb5a9fed0a" providerId="LiveId" clId="{795497DE-48DD-4973-841E-7E346834A807}" dt="2022-03-11T00:51:23.723" v="331" actId="700"/>
          <ac:spMkLst>
            <pc:docMk/>
            <pc:sldMk cId="4194022044" sldId="361"/>
            <ac:spMk id="3" creationId="{B1D3F4F9-9430-4953-9418-934054EFD519}"/>
          </ac:spMkLst>
        </pc:spChg>
        <pc:spChg chg="del">
          <ac:chgData name="Eric Partlow" userId="71f2f8cb5a9fed0a" providerId="LiveId" clId="{795497DE-48DD-4973-841E-7E346834A807}" dt="2022-03-11T00:51:23.723" v="331" actId="700"/>
          <ac:spMkLst>
            <pc:docMk/>
            <pc:sldMk cId="4194022044" sldId="361"/>
            <ac:spMk id="4" creationId="{171245CC-947E-4A5C-8686-353965898497}"/>
          </ac:spMkLst>
        </pc:spChg>
        <pc:spChg chg="add mod ord">
          <ac:chgData name="Eric Partlow" userId="71f2f8cb5a9fed0a" providerId="LiveId" clId="{795497DE-48DD-4973-841E-7E346834A807}" dt="2022-03-11T00:56:18.659" v="463" actId="6549"/>
          <ac:spMkLst>
            <pc:docMk/>
            <pc:sldMk cId="4194022044" sldId="361"/>
            <ac:spMk id="5" creationId="{83A64B15-59EE-4245-973A-2DF1397BB1D5}"/>
          </ac:spMkLst>
        </pc:spChg>
        <pc:spChg chg="add del mod ord">
          <ac:chgData name="Eric Partlow" userId="71f2f8cb5a9fed0a" providerId="LiveId" clId="{795497DE-48DD-4973-841E-7E346834A807}" dt="2022-03-11T00:52:18.804" v="374" actId="700"/>
          <ac:spMkLst>
            <pc:docMk/>
            <pc:sldMk cId="4194022044" sldId="361"/>
            <ac:spMk id="6" creationId="{F20B6734-CCBD-4197-B119-329AF6D5F058}"/>
          </ac:spMkLst>
        </pc:spChg>
        <pc:spChg chg="add mod ord">
          <ac:chgData name="Eric Partlow" userId="71f2f8cb5a9fed0a" providerId="LiveId" clId="{795497DE-48DD-4973-841E-7E346834A807}" dt="2022-03-11T01:04:38.470" v="692" actId="6549"/>
          <ac:spMkLst>
            <pc:docMk/>
            <pc:sldMk cId="4194022044" sldId="361"/>
            <ac:spMk id="7" creationId="{19B6DFC3-54A9-4EB2-B996-2C8B1C11E415}"/>
          </ac:spMkLst>
        </pc:spChg>
        <pc:spChg chg="add del mod ord">
          <ac:chgData name="Eric Partlow" userId="71f2f8cb5a9fed0a" providerId="LiveId" clId="{795497DE-48DD-4973-841E-7E346834A807}" dt="2022-03-11T00:55:27.999" v="449" actId="22"/>
          <ac:spMkLst>
            <pc:docMk/>
            <pc:sldMk cId="4194022044" sldId="361"/>
            <ac:spMk id="8" creationId="{2C69D13F-4B87-4682-A24E-3FF15DC9178F}"/>
          </ac:spMkLst>
        </pc:spChg>
        <pc:picChg chg="add mod ord">
          <ac:chgData name="Eric Partlow" userId="71f2f8cb5a9fed0a" providerId="LiveId" clId="{795497DE-48DD-4973-841E-7E346834A807}" dt="2022-03-11T01:04:44.013" v="693" actId="14100"/>
          <ac:picMkLst>
            <pc:docMk/>
            <pc:sldMk cId="4194022044" sldId="361"/>
            <ac:picMk id="10" creationId="{4A3790C0-A2E0-4E7A-AE3F-7D5783FFC84A}"/>
          </ac:picMkLst>
        </pc:picChg>
      </pc:sldChg>
      <pc:sldChg chg="addSp delSp modSp new mod modClrScheme chgLayout">
        <pc:chgData name="Eric Partlow" userId="71f2f8cb5a9fed0a" providerId="LiveId" clId="{795497DE-48DD-4973-841E-7E346834A807}" dt="2022-03-11T01:35:43.963" v="775" actId="20577"/>
        <pc:sldMkLst>
          <pc:docMk/>
          <pc:sldMk cId="125795611" sldId="362"/>
        </pc:sldMkLst>
        <pc:spChg chg="del mod ord">
          <ac:chgData name="Eric Partlow" userId="71f2f8cb5a9fed0a" providerId="LiveId" clId="{795497DE-48DD-4973-841E-7E346834A807}" dt="2022-03-11T01:32:44.331" v="699" actId="700"/>
          <ac:spMkLst>
            <pc:docMk/>
            <pc:sldMk cId="125795611" sldId="362"/>
            <ac:spMk id="2" creationId="{97A93F1B-7422-4361-885A-FB9E031DA1D2}"/>
          </ac:spMkLst>
        </pc:spChg>
        <pc:spChg chg="del mod ord">
          <ac:chgData name="Eric Partlow" userId="71f2f8cb5a9fed0a" providerId="LiveId" clId="{795497DE-48DD-4973-841E-7E346834A807}" dt="2022-03-11T01:32:44.331" v="699" actId="700"/>
          <ac:spMkLst>
            <pc:docMk/>
            <pc:sldMk cId="125795611" sldId="362"/>
            <ac:spMk id="3" creationId="{B0DC7C44-793A-4D49-B234-C4431811173C}"/>
          </ac:spMkLst>
        </pc:spChg>
        <pc:spChg chg="add mod ord">
          <ac:chgData name="Eric Partlow" userId="71f2f8cb5a9fed0a" providerId="LiveId" clId="{795497DE-48DD-4973-841E-7E346834A807}" dt="2022-03-11T01:35:43.963" v="775" actId="20577"/>
          <ac:spMkLst>
            <pc:docMk/>
            <pc:sldMk cId="125795611" sldId="362"/>
            <ac:spMk id="4" creationId="{DD553132-F867-41A2-816E-99A5F3C79DBA}"/>
          </ac:spMkLst>
        </pc:spChg>
        <pc:spChg chg="add del mod ord">
          <ac:chgData name="Eric Partlow" userId="71f2f8cb5a9fed0a" providerId="LiveId" clId="{795497DE-48DD-4973-841E-7E346834A807}" dt="2022-03-11T01:32:47.665" v="700" actId="22"/>
          <ac:spMkLst>
            <pc:docMk/>
            <pc:sldMk cId="125795611" sldId="362"/>
            <ac:spMk id="5" creationId="{6F572C3D-FD1B-4F86-B078-1E39F0C04497}"/>
          </ac:spMkLst>
        </pc:spChg>
        <pc:spChg chg="add del mod ord">
          <ac:chgData name="Eric Partlow" userId="71f2f8cb5a9fed0a" providerId="LiveId" clId="{795497DE-48DD-4973-841E-7E346834A807}" dt="2022-03-11T01:33:57.807" v="701" actId="22"/>
          <ac:spMkLst>
            <pc:docMk/>
            <pc:sldMk cId="125795611" sldId="362"/>
            <ac:spMk id="6" creationId="{98002D42-72DC-4C98-9BEF-71D34316DFC3}"/>
          </ac:spMkLst>
        </pc:spChg>
        <pc:picChg chg="add mod ord">
          <ac:chgData name="Eric Partlow" userId="71f2f8cb5a9fed0a" providerId="LiveId" clId="{795497DE-48DD-4973-841E-7E346834A807}" dt="2022-03-11T01:34:21.078" v="707" actId="1076"/>
          <ac:picMkLst>
            <pc:docMk/>
            <pc:sldMk cId="125795611" sldId="362"/>
            <ac:picMk id="8" creationId="{671C7CC3-DD01-4EE2-8F6A-788F1F5A0A5B}"/>
          </ac:picMkLst>
        </pc:picChg>
        <pc:picChg chg="add mod ord">
          <ac:chgData name="Eric Partlow" userId="71f2f8cb5a9fed0a" providerId="LiveId" clId="{795497DE-48DD-4973-841E-7E346834A807}" dt="2022-03-11T01:34:18.508" v="706" actId="14100"/>
          <ac:picMkLst>
            <pc:docMk/>
            <pc:sldMk cId="125795611" sldId="362"/>
            <ac:picMk id="10" creationId="{1E4E9C3C-7088-4D65-867E-73EDF1A483A0}"/>
          </ac:picMkLst>
        </pc:picChg>
      </pc:sldChg>
      <pc:sldChg chg="addSp delSp modSp new mod modClrScheme chgLayout">
        <pc:chgData name="Eric Partlow" userId="71f2f8cb5a9fed0a" providerId="LiveId" clId="{795497DE-48DD-4973-841E-7E346834A807}" dt="2022-03-11T01:36:49.527" v="781" actId="1076"/>
        <pc:sldMkLst>
          <pc:docMk/>
          <pc:sldMk cId="2349894606" sldId="363"/>
        </pc:sldMkLst>
        <pc:spChg chg="del mod ord">
          <ac:chgData name="Eric Partlow" userId="71f2f8cb5a9fed0a" providerId="LiveId" clId="{795497DE-48DD-4973-841E-7E346834A807}" dt="2022-03-11T01:36:38.842" v="777" actId="700"/>
          <ac:spMkLst>
            <pc:docMk/>
            <pc:sldMk cId="2349894606" sldId="363"/>
            <ac:spMk id="2" creationId="{045D0536-8F54-4409-8C30-476FC0B001A7}"/>
          </ac:spMkLst>
        </pc:spChg>
        <pc:spChg chg="del mod ord">
          <ac:chgData name="Eric Partlow" userId="71f2f8cb5a9fed0a" providerId="LiveId" clId="{795497DE-48DD-4973-841E-7E346834A807}" dt="2022-03-11T01:36:38.842" v="777" actId="700"/>
          <ac:spMkLst>
            <pc:docMk/>
            <pc:sldMk cId="2349894606" sldId="363"/>
            <ac:spMk id="3" creationId="{66B0D9FA-EBDA-4552-8453-A94CC588A9F9}"/>
          </ac:spMkLst>
        </pc:spChg>
        <pc:spChg chg="del">
          <ac:chgData name="Eric Partlow" userId="71f2f8cb5a9fed0a" providerId="LiveId" clId="{795497DE-48DD-4973-841E-7E346834A807}" dt="2022-03-11T01:36:38.842" v="777" actId="700"/>
          <ac:spMkLst>
            <pc:docMk/>
            <pc:sldMk cId="2349894606" sldId="363"/>
            <ac:spMk id="4" creationId="{5F819B4E-6F3A-4A58-934C-E7E922DC3AFE}"/>
          </ac:spMkLst>
        </pc:spChg>
        <pc:spChg chg="add mod ord">
          <ac:chgData name="Eric Partlow" userId="71f2f8cb5a9fed0a" providerId="LiveId" clId="{795497DE-48DD-4973-841E-7E346834A807}" dt="2022-03-11T01:36:38.842" v="777" actId="700"/>
          <ac:spMkLst>
            <pc:docMk/>
            <pc:sldMk cId="2349894606" sldId="363"/>
            <ac:spMk id="5" creationId="{EAA4AF40-2910-4FC9-8F5B-698A5D634509}"/>
          </ac:spMkLst>
        </pc:spChg>
        <pc:spChg chg="add del mod ord">
          <ac:chgData name="Eric Partlow" userId="71f2f8cb5a9fed0a" providerId="LiveId" clId="{795497DE-48DD-4973-841E-7E346834A807}" dt="2022-03-11T01:36:42.411" v="778" actId="22"/>
          <ac:spMkLst>
            <pc:docMk/>
            <pc:sldMk cId="2349894606" sldId="363"/>
            <ac:spMk id="6" creationId="{63432B21-8ABF-41D8-9671-788F21048C33}"/>
          </ac:spMkLst>
        </pc:spChg>
        <pc:picChg chg="add mod ord">
          <ac:chgData name="Eric Partlow" userId="71f2f8cb5a9fed0a" providerId="LiveId" clId="{795497DE-48DD-4973-841E-7E346834A807}" dt="2022-03-11T01:36:49.527" v="781" actId="1076"/>
          <ac:picMkLst>
            <pc:docMk/>
            <pc:sldMk cId="2349894606" sldId="363"/>
            <ac:picMk id="8" creationId="{3AD946CA-3A0E-4988-9216-EF4262B5A26F}"/>
          </ac:picMkLst>
        </pc:picChg>
      </pc:sldChg>
      <pc:sldChg chg="delSp modSp new mod modClrScheme chgLayout">
        <pc:chgData name="Eric Partlow" userId="71f2f8cb5a9fed0a" providerId="LiveId" clId="{795497DE-48DD-4973-841E-7E346834A807}" dt="2022-03-11T01:58:14.860" v="1325" actId="1076"/>
        <pc:sldMkLst>
          <pc:docMk/>
          <pc:sldMk cId="1966390289" sldId="364"/>
        </pc:sldMkLst>
        <pc:spChg chg="mod ord">
          <ac:chgData name="Eric Partlow" userId="71f2f8cb5a9fed0a" providerId="LiveId" clId="{795497DE-48DD-4973-841E-7E346834A807}" dt="2022-03-11T01:58:14.860" v="1325" actId="1076"/>
          <ac:spMkLst>
            <pc:docMk/>
            <pc:sldMk cId="1966390289" sldId="364"/>
            <ac:spMk id="2" creationId="{60A0A097-366D-42A9-B936-5EEFB432F3F6}"/>
          </ac:spMkLst>
        </pc:spChg>
        <pc:spChg chg="mod ord">
          <ac:chgData name="Eric Partlow" userId="71f2f8cb5a9fed0a" providerId="LiveId" clId="{795497DE-48DD-4973-841E-7E346834A807}" dt="2022-03-11T01:58:04.229" v="1324" actId="20577"/>
          <ac:spMkLst>
            <pc:docMk/>
            <pc:sldMk cId="1966390289" sldId="364"/>
            <ac:spMk id="3" creationId="{6916A910-88A0-48C1-AAE7-B7681B7FFE03}"/>
          </ac:spMkLst>
        </pc:spChg>
        <pc:spChg chg="del">
          <ac:chgData name="Eric Partlow" userId="71f2f8cb5a9fed0a" providerId="LiveId" clId="{795497DE-48DD-4973-841E-7E346834A807}" dt="2022-03-11T01:48:41.346" v="930" actId="700"/>
          <ac:spMkLst>
            <pc:docMk/>
            <pc:sldMk cId="1966390289" sldId="364"/>
            <ac:spMk id="4" creationId="{6B3EAE55-FFD2-4476-B43F-EF2150D657B8}"/>
          </ac:spMkLst>
        </pc:spChg>
      </pc:sldChg>
      <pc:sldChg chg="new del">
        <pc:chgData name="Eric Partlow" userId="71f2f8cb5a9fed0a" providerId="LiveId" clId="{795497DE-48DD-4973-841E-7E346834A807}" dt="2022-03-11T01:43:21.490" v="785" actId="2696"/>
        <pc:sldMkLst>
          <pc:docMk/>
          <pc:sldMk cId="2014925638" sldId="364"/>
        </pc:sldMkLst>
      </pc:sldChg>
      <pc:sldChg chg="new del">
        <pc:chgData name="Eric Partlow" userId="71f2f8cb5a9fed0a" providerId="LiveId" clId="{795497DE-48DD-4973-841E-7E346834A807}" dt="2022-03-11T01:47:11.777" v="790" actId="2696"/>
        <pc:sldMkLst>
          <pc:docMk/>
          <pc:sldMk cId="3312739570" sldId="3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36F57-5539-472E-8E8B-7D3D1444C87B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A1620-B023-46AC-A1BB-2A57F602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1AB4429-6753-4212-900D-E598666554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B763E401-A0A5-458A-8358-F3F6D5197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/>
              <a:t>This slide must be visually presented to the audience AND verbalized by the speaker.</a:t>
            </a: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EE9E2B11-7E7A-4200-9CEF-4E862B8075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A2379C6-3C33-4630-84A8-0B2D1BFFBD65}" type="slidenum">
              <a:rPr lang="en-CA" altLang="en-US"/>
              <a:pPr/>
              <a:t>2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Omicron is highly variable in clinical presentation</a:t>
            </a:r>
          </a:p>
          <a:p>
            <a:r>
              <a:rPr lang="en-CA"/>
              <a:t>Overall risk can be challenging to estimate</a:t>
            </a:r>
          </a:p>
          <a:p>
            <a:r>
              <a:rPr lang="en-CA"/>
              <a:t>Not all patients are easily classified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61863-1404-4D52-A9A4-A79390701A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9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30A8-6D3A-45B0-AD22-99336F686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B8BD14-5E86-4AD5-8CD0-D18F7EEFE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1A9DC-9AE5-4D5D-9BDF-F758CB90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FD7E-632C-456B-B32E-8892778F1E3C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4977-0A4F-4FC4-8EBB-C958F5B01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0E9C-C72D-4057-A5FB-2EB999CD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A71A-955D-4564-B6F7-2991AE97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6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684D6-8B40-41CD-8A2E-DA8DEA1C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E2B91-F598-47E7-BCC5-E374A0710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A6C8C-49A9-46EF-A58A-E4B47320A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FD7E-632C-456B-B32E-8892778F1E3C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5A6A5-BAC1-4D5F-B519-DBB9FCD1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13C85-5530-48C3-9332-F8E8A5D9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A71A-955D-4564-B6F7-2991AE97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8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7B5966-05E2-45B9-BDF0-8C6264AE8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08F63-5425-42A3-97BB-F5D500E6E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7D9AA-9A30-4C81-9321-7DE67F25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FD7E-632C-456B-B32E-8892778F1E3C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0CCDB-9B55-4CFA-B5EB-8391E08C1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80DAB-04C3-4CF9-A516-60CAED29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A71A-955D-4564-B6F7-2991AE97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8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71ED8-C824-4DE6-991D-8D8132044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13481-4E16-4E1A-81B3-2AB5EAC9C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7A903-198C-46D1-9EEE-D1683A17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FD7E-632C-456B-B32E-8892778F1E3C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1FBC1-8C0B-41F0-9D5A-67A0A286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416C5-514C-4AA9-B00F-D170E5A7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A71A-955D-4564-B6F7-2991AE97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1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21E2-CB07-493F-B850-FBF517C3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0195-5CA6-42F4-A3B8-689A69585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E2B5C-8F8C-4D90-B2A0-79FF5975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FD7E-632C-456B-B32E-8892778F1E3C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F9FEB-B4FB-4D33-8722-6FD9EBD0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66BA5-0B5F-4952-A40A-7EF3A2A2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A71A-955D-4564-B6F7-2991AE97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4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BBB68-A834-4424-97E2-FFEC1CCA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CEB65-FFA1-4782-8F35-C92F91BA4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B8716-32E5-4619-AB4C-9398135A9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C6609-6A1E-4F71-9A80-01603A21F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FD7E-632C-456B-B32E-8892778F1E3C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EC534-6058-47C3-A4FC-93B0784D3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E51FD-2BC6-44BC-ADD2-2B9B40B5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A71A-955D-4564-B6F7-2991AE97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A41FA-63EB-42DE-809C-E81FEAE7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EFF4A-D73A-4944-8955-C643B1481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35550-0BD9-4769-B26F-681854A4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E3902-9353-4D50-9760-6459340AD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FD4B5D-3740-48F0-A9E8-4BA61B143F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CD8631-D107-40E7-9655-F74713D0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FD7E-632C-456B-B32E-8892778F1E3C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73201-DD34-4874-8B14-9E70F815E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53737-D113-4426-ADE2-EA36D2DE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A71A-955D-4564-B6F7-2991AE97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8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16BE-2C27-42A6-BC2A-B6FE4C0F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077DF-6A5C-475E-822C-3A06EF3C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FD7E-632C-456B-B32E-8892778F1E3C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D970A9-A171-48D4-9498-BF2115BF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1F90B-F065-49EA-9907-0CB966C4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A71A-955D-4564-B6F7-2991AE97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2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769281-35CD-4349-8231-A1FABC1B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FD7E-632C-456B-B32E-8892778F1E3C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B796B-5972-4FE2-A576-7F169BC3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4E311-0293-4B01-9BD6-08359B7B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A71A-955D-4564-B6F7-2991AE97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4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CC78-5622-4533-AE33-A7BA41D4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8D2D5-82D6-49AC-AF40-A406B42F2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DAFBC-B816-4B66-B081-F4D7F8449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1570B-5C3F-4844-913A-C10BDBAF2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FD7E-632C-456B-B32E-8892778F1E3C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A19AE-D9B1-4EEA-B3B7-FB7437A5A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C95EB-B7B5-48B3-B908-155086C5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A71A-955D-4564-B6F7-2991AE97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C7B14-BB1E-47A0-97DF-F21FA1E5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2F2190-42A1-4476-B371-E67FD6998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016F0-0FCD-41A9-8439-D206EDBFA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0977F-BFD4-482F-8EF6-B3C143878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FD7E-632C-456B-B32E-8892778F1E3C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B411B-6A12-491E-9830-3E95544C0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17A22-1BFE-4573-B5BD-4283CDEF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A71A-955D-4564-B6F7-2991AE97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3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86544-6384-485F-AA2B-A0B5B457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740C7-B449-4433-922D-AA13DB0E9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39B67-0F87-49AC-8800-E962EB897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0FD7E-632C-456B-B32E-8892778F1E3C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B9BED-7B3F-4451-8243-FE6A23CA1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11EE5-2CD1-4FEC-AAEC-8308E8A1E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BA71A-955D-4564-B6F7-2991AE97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1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bcpharmacy.ca/paxlovid/list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8D7F-FF7D-49A7-A6BF-64474866D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105" y="1122363"/>
            <a:ext cx="10984832" cy="2607426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 Anti-viral Medications and How to Prescribe Them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C5AD92-6A12-465E-A040-A740643F8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716" y="3344779"/>
            <a:ext cx="8065168" cy="2607426"/>
          </a:xfrm>
        </p:spPr>
        <p:txBody>
          <a:bodyPr>
            <a:normAutofit/>
          </a:bodyPr>
          <a:lstStyle/>
          <a:p>
            <a:r>
              <a:rPr lang="en-CA" sz="2800" dirty="0"/>
              <a:t>Eric Partlow </a:t>
            </a:r>
            <a:r>
              <a:rPr lang="en-CA" dirty="0"/>
              <a:t>MD, FRCPC</a:t>
            </a:r>
          </a:p>
          <a:p>
            <a:r>
              <a:rPr lang="en-CA" dirty="0"/>
              <a:t>ID physician, Island Health</a:t>
            </a:r>
          </a:p>
          <a:p>
            <a:r>
              <a:rPr lang="en-CA" dirty="0"/>
              <a:t>Co-chair Infection Management Advisory Committee</a:t>
            </a:r>
          </a:p>
          <a:p>
            <a:r>
              <a:rPr lang="en-CA" dirty="0"/>
              <a:t>Member BC Covid Therapeutics Committee</a:t>
            </a:r>
          </a:p>
          <a:p>
            <a:r>
              <a:rPr lang="en-CA" dirty="0"/>
              <a:t>Medical Lead, Covid Therapeutics, Island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7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FB2A-223D-457A-BC24-040822F4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42" y="94159"/>
            <a:ext cx="10515600" cy="723990"/>
          </a:xfrm>
        </p:spPr>
        <p:txBody>
          <a:bodyPr>
            <a:normAutofit fontScale="90000"/>
          </a:bodyPr>
          <a:lstStyle/>
          <a:p>
            <a:r>
              <a:rPr lang="en-CA" dirty="0"/>
              <a:t>EPIC-HR Study ; </a:t>
            </a:r>
            <a:r>
              <a:rPr lang="en-CA" dirty="0" err="1"/>
              <a:t>nirmatrelvir</a:t>
            </a:r>
            <a:r>
              <a:rPr lang="en-CA" dirty="0"/>
              <a:t>/ritonavir (</a:t>
            </a:r>
            <a:r>
              <a:rPr lang="en-CA" dirty="0" err="1"/>
              <a:t>Paxlovid</a:t>
            </a:r>
            <a:r>
              <a:rPr lang="en-CA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C46F9-9619-48E1-91DC-6CA42D610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42" y="818148"/>
            <a:ext cx="10515600" cy="2398038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Prior to publication,  Health Canada issued a full Notice of Compliance</a:t>
            </a:r>
          </a:p>
          <a:p>
            <a:r>
              <a:rPr lang="en-CA" dirty="0"/>
              <a:t>Randomized, double-blind placebo-controlled trial</a:t>
            </a:r>
          </a:p>
          <a:p>
            <a:pPr lvl="1"/>
            <a:r>
              <a:rPr lang="en-CA" dirty="0"/>
              <a:t>Conducted globally (41% participants from the US); 95% Delta </a:t>
            </a:r>
            <a:r>
              <a:rPr lang="en-CA" dirty="0" err="1"/>
              <a:t>VoC</a:t>
            </a:r>
            <a:endParaRPr lang="en-CA" dirty="0"/>
          </a:p>
          <a:p>
            <a:pPr lvl="1"/>
            <a:r>
              <a:rPr lang="en-CA" dirty="0"/>
              <a:t>Unvaccinated adults with mild-moderate COVID-19 at high-risk of progression</a:t>
            </a:r>
          </a:p>
          <a:p>
            <a:pPr lvl="2"/>
            <a:r>
              <a:rPr lang="en-CA" dirty="0"/>
              <a:t>Age ≥ 60 or an at-risk condition (obesity, current smoker, heart disease, diabetes)</a:t>
            </a:r>
          </a:p>
          <a:p>
            <a:pPr lvl="2"/>
            <a:r>
              <a:rPr lang="en-CA" dirty="0"/>
              <a:t>Randomized within 3 days of symptom onset, increased to 5 days after ~1/3 of ppt enrolled</a:t>
            </a:r>
          </a:p>
          <a:p>
            <a:r>
              <a:rPr lang="en-CA" sz="3000" b="1" dirty="0">
                <a:solidFill>
                  <a:srgbClr val="C00000"/>
                </a:solidFill>
              </a:rPr>
              <a:t>Primary end-point: 89% RRR; 5.8% ARR and NNT 17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ED4A15-F7A2-4246-B5F1-7FEC5D4CDD58}"/>
              </a:ext>
            </a:extLst>
          </p:cNvPr>
          <p:cNvSpPr txBox="1"/>
          <p:nvPr/>
        </p:nvSpPr>
        <p:spPr>
          <a:xfrm>
            <a:off x="206829" y="6379026"/>
            <a:ext cx="145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Pfizer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7EE951-3F12-4FEF-A526-12BCE4874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0" y="3385425"/>
            <a:ext cx="11955220" cy="28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9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6808-9618-42BF-8DAB-21A6CD446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0DB10-A306-4BFD-9BE3-666E8ADA4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4B402-1BA5-4936-8A13-A34B0D2E0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15" t="7985" r="12348" b="25485"/>
          <a:stretch/>
        </p:blipFill>
        <p:spPr>
          <a:xfrm>
            <a:off x="142895" y="782053"/>
            <a:ext cx="12077968" cy="56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12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B2FB-0A4C-4A24-BC5E-AA413B78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DDIs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19C94-A9C7-4488-BC94-8071C03E1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536"/>
            <a:ext cx="10515600" cy="5510463"/>
          </a:xfrm>
        </p:spPr>
        <p:txBody>
          <a:bodyPr>
            <a:normAutofit fontScale="92500"/>
          </a:bodyPr>
          <a:lstStyle/>
          <a:p>
            <a:r>
              <a:rPr lang="en-CA" dirty="0"/>
              <a:t>Very long list of DDIs spanning most classes of therapeutics</a:t>
            </a:r>
          </a:p>
          <a:p>
            <a:r>
              <a:rPr lang="en-CA" dirty="0"/>
              <a:t>Key examples include:</a:t>
            </a:r>
          </a:p>
          <a:p>
            <a:pPr lvl="1"/>
            <a:r>
              <a:rPr lang="en-CA" b="1" dirty="0"/>
              <a:t>Antiarrhythmics</a:t>
            </a:r>
            <a:r>
              <a:rPr lang="en-CA" dirty="0"/>
              <a:t> like amiodarone and dronedarone (could consider holding)</a:t>
            </a:r>
          </a:p>
          <a:p>
            <a:pPr lvl="1"/>
            <a:r>
              <a:rPr lang="en-CA" b="1" dirty="0"/>
              <a:t>CCBs</a:t>
            </a:r>
            <a:r>
              <a:rPr lang="en-CA" dirty="0"/>
              <a:t> like amlodipine, diltiazem, nifedipine (can usually give, just monitor or ↓)</a:t>
            </a:r>
          </a:p>
          <a:p>
            <a:pPr lvl="1"/>
            <a:r>
              <a:rPr lang="en-CA" b="1" dirty="0"/>
              <a:t>Anticoagulants</a:t>
            </a:r>
            <a:r>
              <a:rPr lang="en-CA" dirty="0"/>
              <a:t> like rivaroxaban and apixaban (can change to dabigatran in certain people; pay special attention to cancer patients)</a:t>
            </a:r>
          </a:p>
          <a:p>
            <a:pPr lvl="1"/>
            <a:r>
              <a:rPr lang="en-CA" b="1" dirty="0"/>
              <a:t>Statins</a:t>
            </a:r>
            <a:r>
              <a:rPr lang="en-CA" dirty="0"/>
              <a:t> like lovastatin and simvastatin (can hold)</a:t>
            </a:r>
          </a:p>
          <a:p>
            <a:pPr lvl="1"/>
            <a:r>
              <a:rPr lang="en-CA" dirty="0"/>
              <a:t>Various </a:t>
            </a:r>
            <a:r>
              <a:rPr lang="en-CA" b="1" dirty="0"/>
              <a:t>anticancer drugs </a:t>
            </a:r>
            <a:r>
              <a:rPr lang="en-CA" dirty="0"/>
              <a:t>especially tyrosine kinase inhibitors, paclitaxel IV (not on </a:t>
            </a:r>
            <a:r>
              <a:rPr lang="en-CA" dirty="0" err="1"/>
              <a:t>P’net</a:t>
            </a:r>
            <a:r>
              <a:rPr lang="en-CA" dirty="0"/>
              <a:t>), </a:t>
            </a:r>
            <a:r>
              <a:rPr lang="en-CA" dirty="0" err="1"/>
              <a:t>venetolax</a:t>
            </a:r>
            <a:r>
              <a:rPr lang="en-CA" dirty="0"/>
              <a:t>, couple of oral anti-androgen agents (call BCCA pharmacy)</a:t>
            </a:r>
          </a:p>
          <a:p>
            <a:pPr lvl="1"/>
            <a:r>
              <a:rPr lang="en-CA" b="1" dirty="0"/>
              <a:t>Antiplatelet agents </a:t>
            </a:r>
            <a:r>
              <a:rPr lang="en-CA" dirty="0"/>
              <a:t>like clopidogrel (could give if low risk) and ticagrelor (“No”)</a:t>
            </a:r>
          </a:p>
          <a:p>
            <a:pPr lvl="1"/>
            <a:r>
              <a:rPr lang="en-CA" b="1" dirty="0"/>
              <a:t>Antipsychotic agents </a:t>
            </a:r>
            <a:r>
              <a:rPr lang="en-CA" dirty="0"/>
              <a:t>like lurasidone and clozapine (hard no)</a:t>
            </a:r>
          </a:p>
          <a:p>
            <a:pPr lvl="1"/>
            <a:r>
              <a:rPr lang="en-CA" b="1" dirty="0"/>
              <a:t>Sleeping medications </a:t>
            </a:r>
            <a:r>
              <a:rPr lang="en-CA" dirty="0"/>
              <a:t>like zopiclone and benzodiazepines (can hold or reduce)</a:t>
            </a:r>
          </a:p>
          <a:p>
            <a:pPr lvl="1"/>
            <a:r>
              <a:rPr lang="en-CA" b="1" dirty="0"/>
              <a:t>Inhaled salmeterol </a:t>
            </a:r>
            <a:r>
              <a:rPr lang="en-CA" dirty="0"/>
              <a:t>(odd one but do not co-administer due to cardiac ADRs)</a:t>
            </a:r>
          </a:p>
          <a:p>
            <a:pPr lvl="1"/>
            <a:r>
              <a:rPr lang="en-CA" b="1" dirty="0"/>
              <a:t>Antiepileptics</a:t>
            </a:r>
            <a:r>
              <a:rPr lang="en-CA" dirty="0"/>
              <a:t> such as phenytoin and carbamazepine are inducers and are a “No”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8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FCC2-8DB5-46E6-87DE-D06D7DD7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Common drugs that are OK	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A215E-110F-4971-8837-6CF8AF081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Beta-blockers</a:t>
            </a:r>
          </a:p>
          <a:p>
            <a:r>
              <a:rPr lang="en-CA"/>
              <a:t>PPIs</a:t>
            </a:r>
          </a:p>
          <a:p>
            <a:r>
              <a:rPr lang="en-CA"/>
              <a:t>ACE-Is and ARBs</a:t>
            </a:r>
          </a:p>
          <a:p>
            <a:r>
              <a:rPr lang="en-CA"/>
              <a:t>SSRIs </a:t>
            </a:r>
          </a:p>
          <a:p>
            <a:r>
              <a:rPr lang="en-CA"/>
              <a:t>There are drugs in every class that are OK (e.g. risperidone for antipsychotics)</a:t>
            </a:r>
          </a:p>
          <a:p>
            <a:r>
              <a:rPr lang="en-CA"/>
              <a:t>HIV drugs (keep calm and carry on even if DDIs)</a:t>
            </a:r>
          </a:p>
          <a:p>
            <a:endParaRPr lang="en-CA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9110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F852E-5642-4D0F-832B-6DC7F394A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13" y="102683"/>
            <a:ext cx="10515600" cy="870467"/>
          </a:xfrm>
        </p:spPr>
        <p:txBody>
          <a:bodyPr/>
          <a:lstStyle/>
          <a:p>
            <a:r>
              <a:rPr lang="en-CA" dirty="0"/>
              <a:t>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D060B-C6DC-49C4-A0A8-C32F84276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512" y="1298833"/>
            <a:ext cx="6718333" cy="4351338"/>
          </a:xfrm>
        </p:spPr>
        <p:txBody>
          <a:bodyPr/>
          <a:lstStyle/>
          <a:p>
            <a:r>
              <a:rPr lang="en-CA" dirty="0"/>
              <a:t>Clinical Practice Guide and Tools on BCCDC website</a:t>
            </a:r>
          </a:p>
          <a:p>
            <a:r>
              <a:rPr lang="en-CA" dirty="0"/>
              <a:t>Google “covid therapeutics BCCDC”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42F602-2E1B-4CDE-A06E-FCB0DC0BF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589"/>
          <a:stretch/>
        </p:blipFill>
        <p:spPr>
          <a:xfrm>
            <a:off x="1147390" y="4740573"/>
            <a:ext cx="6743700" cy="779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881931-2838-4934-85F3-7AD9F49E6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795" b="26794"/>
          <a:stretch/>
        </p:blipFill>
        <p:spPr>
          <a:xfrm>
            <a:off x="1147390" y="5713412"/>
            <a:ext cx="6743700" cy="779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8998C1-805E-4803-91A8-0F8C32E26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82" y="2990684"/>
            <a:ext cx="6476464" cy="967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D239B1-753D-4FAD-A143-9E93BAC961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468"/>
          <a:stretch/>
        </p:blipFill>
        <p:spPr>
          <a:xfrm>
            <a:off x="1025382" y="3802906"/>
            <a:ext cx="6865708" cy="906827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9F1A275-AABB-40FB-98D0-3C269192A0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859964" y="81695"/>
            <a:ext cx="4325937" cy="6673622"/>
          </a:xfrm>
        </p:spPr>
      </p:pic>
    </p:spTree>
    <p:extLst>
      <p:ext uri="{BB962C8B-B14F-4D97-AF65-F5344CB8AC3E}">
        <p14:creationId xmlns:p14="http://schemas.microsoft.com/office/powerpoint/2010/main" val="2774609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6D396-67E8-4559-A83D-F4E5F8F18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9D0079-4B86-4E2B-AD1B-4AAE8E9D8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554" y="221019"/>
            <a:ext cx="7543660" cy="6701317"/>
          </a:xfrm>
        </p:spPr>
      </p:pic>
    </p:spTree>
    <p:extLst>
      <p:ext uri="{BB962C8B-B14F-4D97-AF65-F5344CB8AC3E}">
        <p14:creationId xmlns:p14="http://schemas.microsoft.com/office/powerpoint/2010/main" val="3692183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0E72-4EF7-469B-B51B-FA901FB8F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399"/>
            <a:ext cx="10515600" cy="970380"/>
          </a:xfrm>
        </p:spPr>
        <p:txBody>
          <a:bodyPr/>
          <a:lstStyle/>
          <a:p>
            <a:r>
              <a:rPr lang="en-CA" dirty="0"/>
              <a:t>Drug Interactions – in Lexicomp database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862279A-C80B-431F-996C-1829241F6E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0494" y="926936"/>
            <a:ext cx="9901989" cy="5931064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447431-0958-4A5B-B4A6-590C26421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4011" y="1825625"/>
            <a:ext cx="7539789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6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23FAD-ECB2-4EAA-9B01-5434538C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0590"/>
            <a:ext cx="11065042" cy="753812"/>
          </a:xfrm>
        </p:spPr>
        <p:txBody>
          <a:bodyPr/>
          <a:lstStyle/>
          <a:p>
            <a:r>
              <a:rPr lang="en-CA" dirty="0"/>
              <a:t>Pharmacy Support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58D22-117B-488A-8C3C-A199AF817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074992"/>
            <a:ext cx="7291137" cy="562241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Pharmacy support line – BC virtual Covid Clinic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-CA" sz="2200" dirty="0"/>
              <a:t> </a:t>
            </a:r>
            <a:r>
              <a:rPr lang="en-CA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Call 1-866-604-5924  Monday to Friday 8:30-4:30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lvl="1" indent="0">
              <a:spcBef>
                <a:spcPts val="0"/>
              </a:spcBef>
              <a:buNone/>
            </a:pPr>
            <a:r>
              <a:rPr lang="en-CA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 ready to provide:</a:t>
            </a:r>
            <a:r>
              <a:rPr lang="en-CA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28700" lvl="2" indent="-342900">
              <a:spcBef>
                <a:spcPts val="0"/>
              </a:spcBef>
              <a:buFont typeface="+mj-lt"/>
              <a:buAutoNum type="arabicPeriod"/>
            </a:pPr>
            <a:r>
              <a:rPr lang="en-CA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n-C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 caller details:  name, phone number, city where they practice, and when we can call back that they will pick up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28700" lvl="2" indent="-342900">
              <a:spcBef>
                <a:spcPts val="0"/>
              </a:spcBef>
              <a:buFont typeface="+mj-lt"/>
              <a:buAutoNum type="arabicPeriod"/>
            </a:pPr>
            <a:r>
              <a:rPr lang="en-C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Patient details: Name </a:t>
            </a:r>
            <a:r>
              <a:rPr lang="en-C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DoB</a:t>
            </a:r>
            <a:r>
              <a:rPr lang="en-C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PHN, relevant medical info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Local HA pharmacy support: </a:t>
            </a:r>
          </a:p>
          <a:p>
            <a:pPr lvl="1"/>
            <a:r>
              <a:rPr lang="en-CA" dirty="0"/>
              <a:t>Covid clinic support pharmacist </a:t>
            </a:r>
          </a:p>
          <a:p>
            <a:pPr lvl="1"/>
            <a:r>
              <a:rPr lang="en-CA" dirty="0"/>
              <a:t>In VIHA intranet/clinical resources/pharmacy home/medication related docs </a:t>
            </a:r>
            <a:r>
              <a:rPr lang="en-CA"/>
              <a:t>and guidance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Retail Pharmacy</a:t>
            </a:r>
          </a:p>
          <a:p>
            <a:pPr lvl="1"/>
            <a:r>
              <a:rPr lang="en-CA" dirty="0"/>
              <a:t>Dispensing pharmacist will have to assist</a:t>
            </a:r>
          </a:p>
          <a:p>
            <a:pPr lvl="1"/>
            <a:endParaRPr lang="en-CA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73720A-25C3-4A0E-9C32-348D385B2D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8920" y="0"/>
            <a:ext cx="5098754" cy="6858000"/>
          </a:xfrm>
        </p:spPr>
      </p:pic>
    </p:spTree>
    <p:extLst>
      <p:ext uri="{BB962C8B-B14F-4D97-AF65-F5344CB8AC3E}">
        <p14:creationId xmlns:p14="http://schemas.microsoft.com/office/powerpoint/2010/main" val="1379435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A64B15-59EE-4245-973A-2DF1397B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094874"/>
          </a:xfrm>
        </p:spPr>
        <p:txBody>
          <a:bodyPr/>
          <a:lstStyle/>
          <a:p>
            <a:r>
              <a:rPr lang="en-CA" dirty="0"/>
              <a:t>Island Health Pharmacies with </a:t>
            </a:r>
            <a:r>
              <a:rPr lang="en-CA" dirty="0" err="1"/>
              <a:t>Paxlovid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B6DFC3-54A9-4EB2-B996-2C8B1C11E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2863" y="1497138"/>
            <a:ext cx="6958263" cy="4351338"/>
          </a:xfrm>
        </p:spPr>
        <p:txBody>
          <a:bodyPr/>
          <a:lstStyle/>
          <a:p>
            <a:r>
              <a:rPr lang="en-CA" dirty="0"/>
              <a:t>93 pharmacies so far</a:t>
            </a:r>
          </a:p>
          <a:p>
            <a:r>
              <a:rPr lang="en-CA" dirty="0"/>
              <a:t>A few gaps but working on it</a:t>
            </a:r>
          </a:p>
          <a:p>
            <a:r>
              <a:rPr lang="en-US" dirty="0">
                <a:hlinkClick r:id="rId2"/>
              </a:rPr>
              <a:t>https://www.bcpharmacy.ca/paxlovid/list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A3790C0-A2E0-4E7A-AE3F-7D5783FFC8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51285" y="3164952"/>
            <a:ext cx="9609220" cy="3708255"/>
          </a:xfrm>
        </p:spPr>
      </p:pic>
    </p:spTree>
    <p:extLst>
      <p:ext uri="{BB962C8B-B14F-4D97-AF65-F5344CB8AC3E}">
        <p14:creationId xmlns:p14="http://schemas.microsoft.com/office/powerpoint/2010/main" val="4194022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00B8-9062-4B9F-8710-B2C6C58A9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Patient selection and eligibility criteria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C4DA4-7AF1-4779-8DA6-A87CEA68C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The study populations were different than the real world patients</a:t>
            </a:r>
          </a:p>
          <a:p>
            <a:pPr lvl="1"/>
            <a:r>
              <a:rPr lang="en-CA" sz="2800" dirty="0"/>
              <a:t>relatively healthy </a:t>
            </a:r>
          </a:p>
          <a:p>
            <a:pPr lvl="1"/>
            <a:r>
              <a:rPr lang="en-CA" sz="2800" dirty="0"/>
              <a:t>younger </a:t>
            </a:r>
          </a:p>
          <a:p>
            <a:pPr lvl="1"/>
            <a:r>
              <a:rPr lang="en-CA" sz="2800" dirty="0"/>
              <a:t>Unvaccinated populations. 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sz="4000" dirty="0"/>
              <a:t>How did we decide who should be treated?</a:t>
            </a:r>
          </a:p>
          <a:p>
            <a:r>
              <a:rPr lang="en-CA" dirty="0"/>
              <a:t>Excellent database of compromised patients.</a:t>
            </a:r>
          </a:p>
          <a:p>
            <a:r>
              <a:rPr lang="en-CA" dirty="0"/>
              <a:t>Provincial data on hospitalization </a:t>
            </a:r>
          </a:p>
          <a:p>
            <a:r>
              <a:rPr lang="en-CA" dirty="0"/>
              <a:t>Used multivariable analysis to determine risk of hospitalization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0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3A5C4F35-A769-4643-8AC7-E5F665258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Faculty/Presenter 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86FB5-A5F3-4056-A67F-A133711C1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CA" sz="2400" b="1" dirty="0"/>
              <a:t>Faculty: Eric Partlow</a:t>
            </a:r>
            <a:endParaRPr lang="en-CA" sz="2400" dirty="0">
              <a:solidFill>
                <a:srgbClr val="FF0000"/>
              </a:solidFill>
            </a:endParaRPr>
          </a:p>
          <a:p>
            <a:pPr>
              <a:defRPr/>
            </a:pPr>
            <a:endParaRPr lang="en-CA" sz="2400" b="1" dirty="0"/>
          </a:p>
          <a:p>
            <a:pPr>
              <a:defRPr/>
            </a:pPr>
            <a:r>
              <a:rPr lang="en-CA" sz="2400" b="1" dirty="0"/>
              <a:t>Relationships with financial sponsors: None</a:t>
            </a:r>
          </a:p>
          <a:p>
            <a:pPr marL="0" indent="0">
              <a:buNone/>
              <a:defRPr/>
            </a:pPr>
            <a:endParaRPr lang="en-CA" sz="2400" dirty="0"/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366DE8EC-89CE-4836-B4B6-97256D122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19050"/>
            <a:ext cx="626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BE69-5888-4ADC-8A08-3B5FEE2E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8" y="54431"/>
            <a:ext cx="10515600" cy="1277031"/>
          </a:xfrm>
        </p:spPr>
        <p:txBody>
          <a:bodyPr/>
          <a:lstStyle/>
          <a:p>
            <a:r>
              <a:rPr lang="en-CA"/>
              <a:t>Evidence for Multivariable Inclusion Criteria </a:t>
            </a:r>
            <a:endParaRPr lang="en-US"/>
          </a:p>
        </p:txBody>
      </p:sp>
      <p:pic>
        <p:nvPicPr>
          <p:cNvPr id="4" name="Content Placeholder 3" descr="Chart&#10;&#10;Description automatically generated">
            <a:extLst>
              <a:ext uri="{FF2B5EF4-FFF2-40B4-BE49-F238E27FC236}">
                <a16:creationId xmlns:a16="http://schemas.microsoft.com/office/drawing/2014/main" id="{02F36BEB-F679-4FF8-9761-3CF03231B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62" t="14507" r="2441" b="13960"/>
          <a:stretch/>
        </p:blipFill>
        <p:spPr>
          <a:xfrm>
            <a:off x="336637" y="1162594"/>
            <a:ext cx="6368803" cy="226640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7F8DEC6E-F0C9-4A45-9329-EC27C26A4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300" y="1288621"/>
            <a:ext cx="4648200" cy="4875530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B08554-27EC-4DD5-9576-16DE41C6F1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707"/>
          <a:stretch/>
        </p:blipFill>
        <p:spPr>
          <a:xfrm>
            <a:off x="230908" y="3751629"/>
            <a:ext cx="6764020" cy="2921153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6000E1-F852-40AA-998C-D1D4D60E10D9}"/>
              </a:ext>
            </a:extLst>
          </p:cNvPr>
          <p:cNvSpPr txBox="1"/>
          <p:nvPr/>
        </p:nvSpPr>
        <p:spPr>
          <a:xfrm>
            <a:off x="6994928" y="6313714"/>
            <a:ext cx="496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BC-specific modeling; Omicron wave. BCCDC/HSAIR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8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B8CC-590C-47CA-B2CB-9026B705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11" y="197644"/>
            <a:ext cx="11863135" cy="1325563"/>
          </a:xfrm>
        </p:spPr>
        <p:txBody>
          <a:bodyPr/>
          <a:lstStyle/>
          <a:p>
            <a:r>
              <a:rPr lang="en-CA" b="1" dirty="0"/>
              <a:t>Focus on those with the most likelihood of benefit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370DF-0071-47D7-B8DE-7B7EF49B9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632"/>
            <a:ext cx="10515600" cy="4793331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Highest-risk individuals (~15% progression to severe illness)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62490-E424-490F-B7D0-50E1A454E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3" y="1891478"/>
            <a:ext cx="9722150" cy="49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30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6832"/>
          </a:xfrm>
        </p:spPr>
        <p:txBody>
          <a:bodyPr>
            <a:normAutofit fontScale="90000"/>
          </a:bodyPr>
          <a:lstStyle/>
          <a:p>
            <a:r>
              <a:rPr lang="en-CA" sz="3200" dirty="0"/>
              <a:t>Only since the beginning of January, the majority of hospitalizations in BC were Omicron; ~40% were primarily for COVID-19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336" y="2356274"/>
            <a:ext cx="6247734" cy="3215965"/>
          </a:xfrm>
          <a:prstGeom prst="rect">
            <a:avLst/>
          </a:prstGeom>
        </p:spPr>
      </p:pic>
      <p:pic>
        <p:nvPicPr>
          <p:cNvPr id="1026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4081" r="3568" b="3562"/>
          <a:stretch/>
        </p:blipFill>
        <p:spPr bwMode="auto">
          <a:xfrm>
            <a:off x="211873" y="1996068"/>
            <a:ext cx="5519854" cy="39586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11767"/>
            <a:ext cx="4114800" cy="365125"/>
          </a:xfrm>
        </p:spPr>
        <p:txBody>
          <a:bodyPr/>
          <a:lstStyle/>
          <a:p>
            <a:r>
              <a:rPr lang="en-CA" dirty="0"/>
              <a:t>CONFIDENTIAL DRAFT – CREDIT: Kate </a:t>
            </a:r>
            <a:r>
              <a:rPr lang="en-CA" dirty="0" err="1"/>
              <a:t>Smolina</a:t>
            </a:r>
            <a:r>
              <a:rPr lang="en-CA" dirty="0"/>
              <a:t> et al, BCCDC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956B36-F29A-42FC-86DF-FE46683552A0}"/>
              </a:ext>
            </a:extLst>
          </p:cNvPr>
          <p:cNvSpPr/>
          <p:nvPr/>
        </p:nvSpPr>
        <p:spPr>
          <a:xfrm>
            <a:off x="1440873" y="2512290"/>
            <a:ext cx="1976581" cy="355600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84C94B-32F0-4B79-9404-562F944578C0}"/>
              </a:ext>
            </a:extLst>
          </p:cNvPr>
          <p:cNvSpPr/>
          <p:nvPr/>
        </p:nvSpPr>
        <p:spPr>
          <a:xfrm>
            <a:off x="2971800" y="2641600"/>
            <a:ext cx="1976581" cy="3313152"/>
          </a:xfrm>
          <a:prstGeom prst="rect">
            <a:avLst/>
          </a:prstGeom>
          <a:noFill/>
          <a:ln w="666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07893-BB6C-4A09-8FCD-B6183B26E153}"/>
              </a:ext>
            </a:extLst>
          </p:cNvPr>
          <p:cNvSpPr txBox="1"/>
          <p:nvPr/>
        </p:nvSpPr>
        <p:spPr>
          <a:xfrm>
            <a:off x="544945" y="6142182"/>
            <a:ext cx="440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Red: Study period of previous thermal map;</a:t>
            </a:r>
          </a:p>
          <a:p>
            <a:r>
              <a:rPr lang="en-CA" dirty="0"/>
              <a:t>Yellow: New study period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93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01827" y="3231943"/>
            <a:ext cx="265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Primarily for other conditions, with COVID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22" y="194679"/>
            <a:ext cx="6073127" cy="951165"/>
          </a:xfrm>
        </p:spPr>
        <p:txBody>
          <a:bodyPr>
            <a:noAutofit/>
          </a:bodyPr>
          <a:lstStyle/>
          <a:p>
            <a:r>
              <a:rPr lang="en-CA" sz="2800" b="1" dirty="0"/>
              <a:t>Results from HA chart review showed that % primarily for COVID differs by age</a:t>
            </a:r>
            <a:endParaRPr lang="en-CA" sz="2400" dirty="0"/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6311438" y="3040981"/>
            <a:ext cx="1046891" cy="19096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311438" y="805957"/>
            <a:ext cx="881037" cy="8233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311438" y="1629315"/>
            <a:ext cx="881035" cy="1909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6964" y="1450945"/>
            <a:ext cx="265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Primarily for COVID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99" y="1203500"/>
            <a:ext cx="4102014" cy="3243941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4416964" y="3527291"/>
            <a:ext cx="321291" cy="127519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  <a:endCxn id="19" idx="1"/>
          </p:cNvCxnSpPr>
          <p:nvPr/>
        </p:nvCxnSpPr>
        <p:spPr>
          <a:xfrm flipV="1">
            <a:off x="4038600" y="1635611"/>
            <a:ext cx="378364" cy="28949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endCxn id="19" idx="1"/>
          </p:cNvCxnSpPr>
          <p:nvPr/>
        </p:nvCxnSpPr>
        <p:spPr>
          <a:xfrm flipV="1">
            <a:off x="4254713" y="1635611"/>
            <a:ext cx="162251" cy="73189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PRELIMINARY RESULTS - CONFIDENTIAL DRAFT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329" y="215203"/>
            <a:ext cx="4641014" cy="60834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5031" y="4410401"/>
            <a:ext cx="68000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Methods</a:t>
            </a:r>
            <a:endParaRPr lang="en-US" sz="1400" dirty="0"/>
          </a:p>
          <a:p>
            <a:endParaRPr lang="en-US" sz="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Chart review via CareConnect using standard data extraction tool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Stratified random sample of hospital records from PCR lab confirmed cases from all 5 regional HAs reported between 1 Dec 2021 to 15 Jan 2022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Hospitalizations proportionally related to the time period and % hospitalized by HA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Hospital charts for those who were part of acute care outbreaks not specifically excluded, but represent ~5% of patients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Record of hospital admission either in HA </a:t>
            </a:r>
            <a:r>
              <a:rPr lang="en-US" sz="1400" dirty="0" err="1"/>
              <a:t>linelist</a:t>
            </a:r>
            <a:r>
              <a:rPr lang="en-US" sz="1400" dirty="0"/>
              <a:t> or PCMS episode</a:t>
            </a:r>
          </a:p>
        </p:txBody>
      </p:sp>
    </p:spTree>
    <p:extLst>
      <p:ext uri="{BB962C8B-B14F-4D97-AF65-F5344CB8AC3E}">
        <p14:creationId xmlns:p14="http://schemas.microsoft.com/office/powerpoint/2010/main" val="379935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Estimated % hospitalizations that are likely primarily for COVID-19, based on results of HA chart review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37109" y="2315553"/>
          <a:ext cx="8128001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10260600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26880944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44380363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10781157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26189061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15011671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42960235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CA" dirty="0"/>
                        <a:t>Age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dirty="0"/>
                        <a:t>CEV Group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dirty="0"/>
                        <a:t>CEV Group 2 &amp; 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dirty="0"/>
                        <a:t>Not CEV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0982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0 doses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1+ doses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0 doses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1+ doses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0 doses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1+ doses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819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18-49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40%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1965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50-59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100%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90%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CA" dirty="0"/>
                        <a:t>90%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60%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805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60-69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dirty="0"/>
                        <a:t>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35%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575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70+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40%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710398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54680" y="4826904"/>
            <a:ext cx="846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+mj-lt"/>
              </a:rPr>
              <a:t>Please interpret with caution as these are estimates only, based on relatively small sample size. Bold font indicates estimates with higher level of confidence.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8465" y="5873921"/>
            <a:ext cx="486069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i="1" dirty="0"/>
              <a:t>Please note that chart review is ongoing and not finalized yet; therefore the results are preliminary</a:t>
            </a:r>
          </a:p>
        </p:txBody>
      </p:sp>
    </p:spTree>
    <p:extLst>
      <p:ext uri="{BB962C8B-B14F-4D97-AF65-F5344CB8AC3E}">
        <p14:creationId xmlns:p14="http://schemas.microsoft.com/office/powerpoint/2010/main" val="3573865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553132-F867-41A2-816E-99A5F3C79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642" y="365125"/>
            <a:ext cx="5013158" cy="451969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Thermal maps</a:t>
            </a:r>
            <a:br>
              <a:rPr lang="en-CA" sz="2800" dirty="0"/>
            </a:br>
            <a:br>
              <a:rPr lang="en-CA" sz="2800" dirty="0"/>
            </a:br>
            <a:r>
              <a:rPr lang="en-CA" sz="2800" dirty="0"/>
              <a:t>- omicron data</a:t>
            </a:r>
            <a:br>
              <a:rPr lang="en-CA" sz="2800" dirty="0"/>
            </a:br>
            <a:r>
              <a:rPr lang="en-CA" sz="2800" dirty="0"/>
              <a:t>- corrected for hospitalization</a:t>
            </a:r>
            <a:endParaRPr lang="en-US" sz="2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71C7CC3-DD01-4EE2-8F6A-788F1F5A0A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3412" y="184652"/>
            <a:ext cx="5492588" cy="5071414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E4E9C3C-7088-4D65-867E-73EDF1A483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3412" y="5462553"/>
            <a:ext cx="7854788" cy="1395447"/>
          </a:xfrm>
        </p:spPr>
      </p:pic>
    </p:spTree>
    <p:extLst>
      <p:ext uri="{BB962C8B-B14F-4D97-AF65-F5344CB8AC3E}">
        <p14:creationId xmlns:p14="http://schemas.microsoft.com/office/powerpoint/2010/main" val="125795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A4AF40-2910-4FC9-8F5B-698A5D63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D946CA-3A0E-4988-9216-EF4262B5A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95" y="585620"/>
            <a:ext cx="11549610" cy="5686759"/>
          </a:xfrm>
        </p:spPr>
      </p:pic>
    </p:spTree>
    <p:extLst>
      <p:ext uri="{BB962C8B-B14F-4D97-AF65-F5344CB8AC3E}">
        <p14:creationId xmlns:p14="http://schemas.microsoft.com/office/powerpoint/2010/main" val="2349894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12E3-A98A-4ED1-A523-7133D8FC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Step-by-step clinical assessment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A8874-A953-4F6E-85E3-E2D36D924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9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Detailed assessment of risk factors: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800" dirty="0"/>
              <a:t>Age-associated risk - significant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800" dirty="0"/>
              <a:t>Immunocompromise – CEV 1 and 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800" dirty="0"/>
              <a:t>Vaccine status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800" dirty="0"/>
              <a:t>Comorbidities – type and number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800" dirty="0"/>
              <a:t>Clinical Status – symptoms, severity, trajectory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C4F25-ACCA-41E8-B994-EDCF30D8F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55" y="4975168"/>
            <a:ext cx="5754254" cy="188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56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3E23-B0EE-4940-A022-7226A7F1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Assess Clinical Syndrome (symptoms)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16E2D-307E-4DE0-91A7-EAFC2C38A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983"/>
            <a:ext cx="10515600" cy="50704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/>
              <a:t>Mild to Moderate Disease </a:t>
            </a:r>
            <a:r>
              <a:rPr lang="en-CA"/>
              <a:t>– symptomatic but </a:t>
            </a:r>
            <a:r>
              <a:rPr lang="en-CA" u="sng"/>
              <a:t>not needing O</a:t>
            </a:r>
            <a:r>
              <a:rPr lang="en-CA" u="sng" baseline="-25000"/>
              <a:t>2</a:t>
            </a:r>
            <a:r>
              <a:rPr lang="en-CA" u="sng"/>
              <a:t> therapy</a:t>
            </a:r>
          </a:p>
          <a:p>
            <a:pPr marL="0" indent="0">
              <a:buNone/>
            </a:pPr>
            <a:r>
              <a:rPr lang="en-CA"/>
              <a:t>Severity types simplified: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200"/>
              <a:t>Do not treat asymptomatic patients</a:t>
            </a:r>
            <a:endParaRPr lang="en-CA"/>
          </a:p>
          <a:p>
            <a:pPr marL="0" indent="0">
              <a:buNone/>
            </a:pPr>
            <a:endParaRPr lang="en-CA"/>
          </a:p>
          <a:p>
            <a:pPr marL="971550" lvl="1" indent="-514350">
              <a:buFont typeface="+mj-lt"/>
              <a:buAutoNum type="arabicPeriod"/>
            </a:pPr>
            <a:r>
              <a:rPr lang="en-CA" sz="2800" b="1"/>
              <a:t>“Cold” </a:t>
            </a:r>
            <a:r>
              <a:rPr lang="en-CA" sz="2800"/>
              <a:t>– sore throat, HA, congestion</a:t>
            </a:r>
          </a:p>
          <a:p>
            <a:pPr lvl="2"/>
            <a:r>
              <a:rPr lang="en-CA" sz="2800"/>
              <a:t>Very mild 2-3 day illness for most vaccinated patients</a:t>
            </a:r>
          </a:p>
          <a:p>
            <a:pPr marL="971550" lvl="1" indent="-514350">
              <a:buFont typeface="+mj-lt"/>
              <a:buAutoNum type="arabicPeriod"/>
            </a:pPr>
            <a:endParaRPr lang="en-CA" sz="2800"/>
          </a:p>
          <a:p>
            <a:pPr marL="971550" lvl="1" indent="-514350">
              <a:buFont typeface="+mj-lt"/>
              <a:buAutoNum type="arabicPeriod"/>
            </a:pPr>
            <a:r>
              <a:rPr lang="en-CA" sz="2800" b="1"/>
              <a:t>“Flu” </a:t>
            </a:r>
            <a:r>
              <a:rPr lang="en-CA" sz="2800"/>
              <a:t>– severe HA, fever, myalgias, N/V, diarrhea</a:t>
            </a:r>
          </a:p>
          <a:p>
            <a:pPr lvl="2"/>
            <a:r>
              <a:rPr lang="en-CA" sz="2800"/>
              <a:t>May be nearly bedridden</a:t>
            </a:r>
          </a:p>
          <a:p>
            <a:pPr marL="971550" lvl="1" indent="-514350">
              <a:buFont typeface="+mj-lt"/>
              <a:buAutoNum type="arabicPeriod"/>
            </a:pPr>
            <a:endParaRPr lang="en-CA" sz="2800"/>
          </a:p>
          <a:p>
            <a:pPr marL="971550" lvl="1" indent="-514350">
              <a:buFont typeface="+mj-lt"/>
              <a:buAutoNum type="arabicPeriod"/>
            </a:pPr>
            <a:r>
              <a:rPr lang="en-CA" sz="2800" b="1"/>
              <a:t>“Pneumonia/LRTI”- </a:t>
            </a:r>
            <a:r>
              <a:rPr lang="en-CA" sz="2800"/>
              <a:t>dyspnea, SOBOE, cough  </a:t>
            </a:r>
          </a:p>
          <a:p>
            <a:pPr lvl="2"/>
            <a:r>
              <a:rPr lang="en-CA" sz="2800"/>
              <a:t>May still not need O2</a:t>
            </a:r>
          </a:p>
          <a:p>
            <a:pPr lvl="1"/>
            <a:endParaRPr lang="en-CA"/>
          </a:p>
          <a:p>
            <a:pPr marL="0" indent="0">
              <a:buNone/>
            </a:pPr>
            <a:r>
              <a:rPr lang="en-CA"/>
              <a:t>Also consider symptom </a:t>
            </a:r>
            <a:r>
              <a:rPr lang="en-CA" i="1"/>
              <a:t>trajectory </a:t>
            </a:r>
            <a:r>
              <a:rPr lang="en-CA"/>
              <a:t>and symptom </a:t>
            </a:r>
            <a:r>
              <a:rPr lang="en-CA" i="1"/>
              <a:t>window</a:t>
            </a:r>
          </a:p>
          <a:p>
            <a:pPr lvl="1"/>
            <a:r>
              <a:rPr lang="en-US"/>
              <a:t>Those who are visibly improving on their own</a:t>
            </a:r>
          </a:p>
          <a:p>
            <a:pPr lvl="1"/>
            <a:r>
              <a:rPr lang="en-US"/>
              <a:t>Role for observation if early, mild, or improving</a:t>
            </a:r>
          </a:p>
          <a:p>
            <a:pPr lvl="1"/>
            <a:r>
              <a:rPr lang="en-US"/>
              <a:t>Time for drug transport can be added to the symptom window for patients from rural/remote communities</a:t>
            </a:r>
          </a:p>
        </p:txBody>
      </p:sp>
    </p:spTree>
    <p:extLst>
      <p:ext uri="{BB962C8B-B14F-4D97-AF65-F5344CB8AC3E}">
        <p14:creationId xmlns:p14="http://schemas.microsoft.com/office/powerpoint/2010/main" val="1530689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D68BD-8EEF-4122-962C-D5560968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837"/>
          </a:xfrm>
        </p:spPr>
        <p:txBody>
          <a:bodyPr/>
          <a:lstStyle/>
          <a:p>
            <a:r>
              <a:rPr lang="en-CA" dirty="0" err="1"/>
              <a:t>Paxlovid</a:t>
            </a:r>
            <a:r>
              <a:rPr lang="en-CA" dirty="0"/>
              <a:t> Staged approach to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A91CE-31D9-49C9-9A21-5A409177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783"/>
            <a:ext cx="10515600" cy="4592782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Wave 1: </a:t>
            </a:r>
            <a:r>
              <a:rPr lang="en-US" dirty="0"/>
              <a:t>Clinical teams primarily utilizing Infectious Disease services, but also BC Renal, BC Cancer, BC Transplant, and Cystic Fibrosis Care BC. FNHA to receive support from health authorities. 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Wave 2: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Long Term Care and Assisted Living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Emergency Departments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Wave 3: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COVID Antiviral Therapeutics e-team (</a:t>
            </a:r>
            <a:r>
              <a:rPr lang="en-US" dirty="0" err="1"/>
              <a:t>CATe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Expanding to other specialists (such as: rheum, neuro, cardio, resp medicine,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Corrections and Mental Health Facilities – congregate settings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Homeless or in temporary housing/marginalized communities 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Wave 4: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Community family physicians and nurse practitioners</a:t>
            </a:r>
          </a:p>
        </p:txBody>
      </p:sp>
    </p:spTree>
    <p:extLst>
      <p:ext uri="{BB962C8B-B14F-4D97-AF65-F5344CB8AC3E}">
        <p14:creationId xmlns:p14="http://schemas.microsoft.com/office/powerpoint/2010/main" val="402578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AD99-5C7B-47C9-AC65-2A4D5785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4" y="0"/>
            <a:ext cx="10515600" cy="827067"/>
          </a:xfrm>
        </p:spPr>
        <p:txBody>
          <a:bodyPr/>
          <a:lstStyle/>
          <a:p>
            <a:r>
              <a:rPr lang="en-CA" dirty="0"/>
              <a:t>Outline: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48BD7-2349-4E54-A5AE-75A2EA2D8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874"/>
            <a:ext cx="10515600" cy="5082089"/>
          </a:xfrm>
        </p:spPr>
        <p:txBody>
          <a:bodyPr>
            <a:normAutofit/>
          </a:bodyPr>
          <a:lstStyle/>
          <a:p>
            <a:r>
              <a:rPr lang="en-CA" dirty="0"/>
              <a:t>New therapies for mild/mod covid-19 </a:t>
            </a:r>
          </a:p>
          <a:p>
            <a:pPr lvl="1"/>
            <a:r>
              <a:rPr lang="en-CA" dirty="0" err="1"/>
              <a:t>Sotrovimab</a:t>
            </a:r>
            <a:r>
              <a:rPr lang="en-CA" dirty="0"/>
              <a:t> IV infusion</a:t>
            </a:r>
          </a:p>
          <a:p>
            <a:pPr lvl="1"/>
            <a:r>
              <a:rPr lang="en-CA" dirty="0" err="1"/>
              <a:t>Paxlovid</a:t>
            </a:r>
            <a:r>
              <a:rPr lang="en-CA" dirty="0"/>
              <a:t> – oral antiviral</a:t>
            </a:r>
          </a:p>
          <a:p>
            <a:pPr lvl="1"/>
            <a:r>
              <a:rPr lang="en-CA" dirty="0"/>
              <a:t>Remdesivir (short course) – IV antiviral </a:t>
            </a:r>
          </a:p>
          <a:p>
            <a:r>
              <a:rPr lang="en-CA" dirty="0"/>
              <a:t>Provincial data and treatment eligibility criteria</a:t>
            </a:r>
          </a:p>
          <a:p>
            <a:r>
              <a:rPr lang="en-CA" dirty="0"/>
              <a:t>Provincial Covid Virtual Clinic – </a:t>
            </a:r>
            <a:r>
              <a:rPr lang="en-CA" dirty="0" err="1"/>
              <a:t>CATe</a:t>
            </a:r>
            <a:r>
              <a:rPr lang="en-CA" dirty="0"/>
              <a:t> line </a:t>
            </a:r>
          </a:p>
          <a:p>
            <a:pPr lvl="1"/>
            <a:r>
              <a:rPr lang="en-CA" dirty="0"/>
              <a:t>Ministry of Health provincial </a:t>
            </a:r>
            <a:r>
              <a:rPr lang="en-CA" dirty="0" err="1"/>
              <a:t>Paxlovid</a:t>
            </a:r>
            <a:r>
              <a:rPr lang="en-CA" dirty="0"/>
              <a:t> rollout</a:t>
            </a:r>
          </a:p>
          <a:p>
            <a:r>
              <a:rPr lang="en-CA" dirty="0"/>
              <a:t>OCTC (Outpatient Covid Therapeutics Clinic) in Island Health</a:t>
            </a:r>
          </a:p>
          <a:p>
            <a:pPr lvl="1"/>
            <a:r>
              <a:rPr lang="en-CA" dirty="0" err="1"/>
              <a:t>Sotrovimab</a:t>
            </a:r>
            <a:r>
              <a:rPr lang="en-CA" dirty="0"/>
              <a:t> infusion clinics in Island Health</a:t>
            </a:r>
          </a:p>
          <a:p>
            <a:r>
              <a:rPr lang="en-CA" dirty="0"/>
              <a:t>Practical aspects of patient assessment and management</a:t>
            </a:r>
          </a:p>
          <a:p>
            <a:r>
              <a:rPr lang="en-CA" dirty="0"/>
              <a:t>Support and resources for assessment and prescribing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87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C4169-F7A3-4EC1-BCFE-0C6B0BCD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6AEE1A-5FE7-4F06-9860-B803B6F19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239" y="-127399"/>
            <a:ext cx="7889183" cy="7465422"/>
          </a:xfrm>
        </p:spPr>
      </p:pic>
    </p:spTree>
    <p:extLst>
      <p:ext uri="{BB962C8B-B14F-4D97-AF65-F5344CB8AC3E}">
        <p14:creationId xmlns:p14="http://schemas.microsoft.com/office/powerpoint/2010/main" val="4192323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B51A-A66C-46D9-8C7C-4AE80B5E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err="1"/>
              <a:t>Paxlovid</a:t>
            </a:r>
            <a:r>
              <a:rPr lang="en-CA"/>
              <a:t> prescription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A9A44-6E1E-4C4E-9061-06B185CDC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620" y="1690688"/>
            <a:ext cx="5586663" cy="4351338"/>
          </a:xfrm>
        </p:spPr>
        <p:txBody>
          <a:bodyPr/>
          <a:lstStyle/>
          <a:p>
            <a:r>
              <a:rPr lang="en-CA" dirty="0"/>
              <a:t>On the Pharmacare special authority website - PDF</a:t>
            </a:r>
          </a:p>
          <a:p>
            <a:r>
              <a:rPr lang="en-CA" dirty="0"/>
              <a:t>On the Island Health intranet – pharmacy PDF</a:t>
            </a:r>
          </a:p>
          <a:p>
            <a:r>
              <a:rPr lang="en-CA" dirty="0"/>
              <a:t>Island Health e-form/CPOE</a:t>
            </a:r>
          </a:p>
          <a:p>
            <a:r>
              <a:rPr lang="en-CA" dirty="0"/>
              <a:t>Provincial </a:t>
            </a:r>
            <a:r>
              <a:rPr lang="en-CA" dirty="0" err="1"/>
              <a:t>eForm</a:t>
            </a:r>
            <a:r>
              <a:rPr lang="en-CA" dirty="0"/>
              <a:t> – if registered with </a:t>
            </a:r>
            <a:r>
              <a:rPr lang="en-CA" dirty="0" err="1"/>
              <a:t>pharmacare</a:t>
            </a:r>
            <a:endParaRPr lang="en-CA" dirty="0"/>
          </a:p>
          <a:p>
            <a:r>
              <a:rPr lang="en-CA" dirty="0"/>
              <a:t>Eventually dispensed form various retail pharmacies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C9AAB3-077B-4410-AB1A-FB151479E7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1674" y="199773"/>
            <a:ext cx="6513247" cy="6293102"/>
          </a:xfrm>
        </p:spPr>
      </p:pic>
    </p:spTree>
    <p:extLst>
      <p:ext uri="{BB962C8B-B14F-4D97-AF65-F5344CB8AC3E}">
        <p14:creationId xmlns:p14="http://schemas.microsoft.com/office/powerpoint/2010/main" val="2139865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23FAD-ECB2-4EAA-9B01-5434538C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86"/>
          </a:xfrm>
        </p:spPr>
        <p:txBody>
          <a:bodyPr/>
          <a:lstStyle/>
          <a:p>
            <a:r>
              <a:rPr lang="en-CA" dirty="0"/>
              <a:t>Support for Physicians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58D22-117B-488A-8C3C-A199AF817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537"/>
            <a:ext cx="10515600" cy="47764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Pharmacy support line – BC virtual Covid Clinic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-CA" dirty="0"/>
              <a:t> </a:t>
            </a:r>
            <a:r>
              <a:rPr lang="en-CA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Call 1-866-604-5924  Monday to Friday 8:30-4:30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lvl="2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 ready to provide: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28700" lvl="2" indent="-342900">
              <a:spcBef>
                <a:spcPts val="0"/>
              </a:spcBef>
            </a:pPr>
            <a:r>
              <a:rPr lang="en-CA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n-C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 caller details:  name, phone number, city where they practice, and when we can call back that they will pick up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28700" lvl="2" indent="-342900">
              <a:spcBef>
                <a:spcPts val="0"/>
              </a:spcBef>
            </a:pPr>
            <a:r>
              <a:rPr lang="en-C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Patient details: Name </a:t>
            </a:r>
            <a:r>
              <a:rPr lang="en-C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DoB</a:t>
            </a:r>
            <a:r>
              <a:rPr lang="en-C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PHN, relevant medical info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Local pharmacy support: </a:t>
            </a:r>
          </a:p>
          <a:p>
            <a:pPr lvl="1"/>
            <a:r>
              <a:rPr lang="en-CA" dirty="0"/>
              <a:t>Covid support pharmacist – on intra-net/pharmacy/covid therapeutics</a:t>
            </a:r>
          </a:p>
          <a:p>
            <a:pPr lvl="1"/>
            <a:r>
              <a:rPr lang="en-CA" dirty="0"/>
              <a:t>call OCTC for contact info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ID service – regional; 24/7 south Island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OCTC referral:   250-737-2030- </a:t>
            </a:r>
            <a:r>
              <a:rPr lang="en-CA" dirty="0" err="1"/>
              <a:t>ext</a:t>
            </a:r>
            <a:r>
              <a:rPr lang="en-CA" dirty="0"/>
              <a:t> 44685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59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7F07D8-6A8C-461D-94F4-7C861028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OCTC in Island Health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AEEE89-8C64-477E-9B77-14713A934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780" y="1861720"/>
            <a:ext cx="6525126" cy="435133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Primary clinic – CDH and RJH</a:t>
            </a:r>
          </a:p>
          <a:p>
            <a:pPr lvl="1"/>
            <a:r>
              <a:rPr lang="en-CA" dirty="0"/>
              <a:t>Unit clerk/NUA</a:t>
            </a:r>
          </a:p>
          <a:p>
            <a:pPr lvl="1"/>
            <a:r>
              <a:rPr lang="en-CA" dirty="0"/>
              <a:t>Call center nurses – phone calls, </a:t>
            </a:r>
            <a:r>
              <a:rPr lang="en-CA" dirty="0" err="1"/>
              <a:t>followups</a:t>
            </a:r>
            <a:endParaRPr lang="en-CA" dirty="0"/>
          </a:p>
          <a:p>
            <a:pPr lvl="1"/>
            <a:r>
              <a:rPr lang="en-CA" dirty="0"/>
              <a:t>nurses doing screening</a:t>
            </a:r>
          </a:p>
          <a:p>
            <a:r>
              <a:rPr lang="en-CA" dirty="0"/>
              <a:t>4 infusion clinics – RJH, NRGH, CRH, WCGH</a:t>
            </a:r>
          </a:p>
          <a:p>
            <a:pPr lvl="1"/>
            <a:r>
              <a:rPr lang="en-CA" dirty="0"/>
              <a:t>Medical daycare; ER as overflow</a:t>
            </a:r>
          </a:p>
          <a:p>
            <a:pPr lvl="1"/>
            <a:r>
              <a:rPr lang="en-CA" dirty="0"/>
              <a:t>More sites pending</a:t>
            </a:r>
          </a:p>
          <a:p>
            <a:r>
              <a:rPr lang="en-CA" dirty="0"/>
              <a:t>Public Health and Data Analysts run daily algorithm captures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CEV 1-2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CEV 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Inadequate vaccine &gt; 60 </a:t>
            </a:r>
            <a:r>
              <a:rPr lang="en-CA" dirty="0" err="1"/>
              <a:t>yrs</a:t>
            </a:r>
            <a:r>
              <a:rPr lang="en-CA" dirty="0"/>
              <a:t>  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A02CAC6-066B-440D-8EA3-6B2E26BE98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4240" y="63801"/>
            <a:ext cx="6047760" cy="527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69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A097-366D-42A9-B936-5EEFB432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20"/>
            <a:ext cx="10515600" cy="1325563"/>
          </a:xfrm>
        </p:spPr>
        <p:txBody>
          <a:bodyPr/>
          <a:lstStyle/>
          <a:p>
            <a:r>
              <a:rPr lang="en-CA" dirty="0"/>
              <a:t>OCTC clinic: 250-737-2030 </a:t>
            </a:r>
            <a:r>
              <a:rPr lang="en-CA" dirty="0" err="1"/>
              <a:t>ext</a:t>
            </a:r>
            <a:r>
              <a:rPr lang="en-CA" dirty="0"/>
              <a:t> 44685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6A910-88A0-48C1-AAE7-B7681B7FF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663"/>
            <a:ext cx="10515600" cy="478130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Refer for assessment</a:t>
            </a:r>
          </a:p>
          <a:p>
            <a:r>
              <a:rPr lang="en-CA" dirty="0"/>
              <a:t>Especially if </a:t>
            </a:r>
            <a:r>
              <a:rPr lang="en-CA" dirty="0" err="1"/>
              <a:t>sotrovimab</a:t>
            </a:r>
            <a:r>
              <a:rPr lang="en-CA" dirty="0"/>
              <a:t> likely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/>
              <a:t>DDI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/>
              <a:t>Transplant, CEV1, cancer treatment</a:t>
            </a:r>
          </a:p>
          <a:p>
            <a:r>
              <a:rPr lang="en-CA" dirty="0"/>
              <a:t>Patients may call directly (after reviewing criteria on website)</a:t>
            </a:r>
          </a:p>
          <a:p>
            <a:r>
              <a:rPr lang="en-CA" dirty="0"/>
              <a:t>Physicians may call; leave a message - patient info, Dx.</a:t>
            </a:r>
          </a:p>
          <a:p>
            <a:r>
              <a:rPr lang="en-CA" dirty="0"/>
              <a:t>No direct physician support – other than LTC</a:t>
            </a:r>
          </a:p>
          <a:p>
            <a:r>
              <a:rPr lang="en-CA" dirty="0"/>
              <a:t>Island ID physicians for clinical case review</a:t>
            </a:r>
          </a:p>
          <a:p>
            <a:r>
              <a:rPr lang="en-CA" dirty="0"/>
              <a:t>All patient and physician referrals will be reviewed by nurse/pharmacist</a:t>
            </a:r>
          </a:p>
          <a:p>
            <a:r>
              <a:rPr lang="en-CA" dirty="0"/>
              <a:t>Virtual visit with Physician booked</a:t>
            </a:r>
          </a:p>
          <a:p>
            <a:pPr lvl="1"/>
            <a:r>
              <a:rPr lang="en-CA" dirty="0" err="1"/>
              <a:t>Paxlovid</a:t>
            </a:r>
            <a:r>
              <a:rPr lang="en-CA" dirty="0"/>
              <a:t> Rx</a:t>
            </a:r>
          </a:p>
          <a:p>
            <a:pPr lvl="1"/>
            <a:r>
              <a:rPr lang="en-CA" dirty="0" err="1"/>
              <a:t>Sotrovimab</a:t>
            </a:r>
            <a:r>
              <a:rPr lang="en-CA" dirty="0"/>
              <a:t> infusion booking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90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A32B-46EF-4B38-B9AD-7E68B98A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4494"/>
            <a:ext cx="10515600" cy="910222"/>
          </a:xfrm>
        </p:spPr>
        <p:txBody>
          <a:bodyPr/>
          <a:lstStyle/>
          <a:p>
            <a:r>
              <a:rPr lang="en-CA" dirty="0"/>
              <a:t>Referrals to BC Covid clinic 1-888-COVID19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702CE-8AB3-4915-A37A-247DEB93B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568" y="1371600"/>
            <a:ext cx="5803232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Patient Direct self referrals: </a:t>
            </a:r>
          </a:p>
          <a:p>
            <a:pPr lvl="1"/>
            <a:r>
              <a:rPr lang="en-CA" b="1" dirty="0"/>
              <a:t>Website First  </a:t>
            </a:r>
            <a:r>
              <a:rPr lang="en-CA" dirty="0"/>
              <a:t>–  BC site and the Island Health OCTC site</a:t>
            </a:r>
          </a:p>
          <a:p>
            <a:pPr lvl="2"/>
            <a:r>
              <a:rPr lang="en-CA" dirty="0"/>
              <a:t>Then Call: patients self screen then call </a:t>
            </a:r>
          </a:p>
          <a:p>
            <a:pPr lvl="2"/>
            <a:r>
              <a:rPr lang="en-CA" dirty="0"/>
              <a:t>PCP or specialist provider </a:t>
            </a:r>
          </a:p>
          <a:p>
            <a:pPr lvl="2"/>
            <a:r>
              <a:rPr lang="en-CA" dirty="0" err="1"/>
              <a:t>Paxlovid</a:t>
            </a:r>
            <a:r>
              <a:rPr lang="en-CA" dirty="0"/>
              <a:t> - predominantly the BC clinic </a:t>
            </a:r>
            <a:r>
              <a:rPr lang="en-CA" dirty="0" err="1"/>
              <a:t>CATe</a:t>
            </a:r>
            <a:r>
              <a:rPr lang="en-CA" dirty="0"/>
              <a:t> line</a:t>
            </a:r>
          </a:p>
          <a:p>
            <a:pPr lvl="2"/>
            <a:r>
              <a:rPr lang="en-CA" dirty="0"/>
              <a:t>OCTC Especially if possible/likely </a:t>
            </a:r>
            <a:r>
              <a:rPr lang="en-CA" dirty="0" err="1"/>
              <a:t>sotrovimab</a:t>
            </a:r>
            <a:r>
              <a:rPr lang="en-CA" dirty="0"/>
              <a:t> candidate</a:t>
            </a:r>
          </a:p>
          <a:p>
            <a:pPr marL="0" indent="0">
              <a:buNone/>
            </a:pPr>
            <a:r>
              <a:rPr lang="en-CA" b="1" dirty="0"/>
              <a:t>Physician referrals – not the </a:t>
            </a:r>
            <a:r>
              <a:rPr lang="en-CA" b="1" dirty="0" err="1"/>
              <a:t>CATe</a:t>
            </a:r>
            <a:r>
              <a:rPr lang="en-CA" b="1" dirty="0"/>
              <a:t> line</a:t>
            </a:r>
          </a:p>
          <a:p>
            <a:pPr lvl="1"/>
            <a:r>
              <a:rPr lang="en-CA" dirty="0"/>
              <a:t>No peer support</a:t>
            </a:r>
          </a:p>
          <a:p>
            <a:pPr lvl="1"/>
            <a:r>
              <a:rPr lang="en-CA" dirty="0"/>
              <a:t>Within the health authority only </a:t>
            </a:r>
          </a:p>
          <a:p>
            <a:pPr lvl="1"/>
            <a:r>
              <a:rPr lang="en-CA" dirty="0"/>
              <a:t>Call OCTC leave a message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3C0744-B3D7-49D4-81AA-EBD23921F0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1432" y="1371600"/>
            <a:ext cx="5181600" cy="3771053"/>
          </a:xfrm>
        </p:spPr>
      </p:pic>
    </p:spTree>
    <p:extLst>
      <p:ext uri="{BB962C8B-B14F-4D97-AF65-F5344CB8AC3E}">
        <p14:creationId xmlns:p14="http://schemas.microsoft.com/office/powerpoint/2010/main" val="3636185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ACD4A-9543-43DA-BE95-D19C8ED1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5" y="334013"/>
            <a:ext cx="10515600" cy="862096"/>
          </a:xfrm>
        </p:spPr>
        <p:txBody>
          <a:bodyPr/>
          <a:lstStyle/>
          <a:p>
            <a:r>
              <a:rPr lang="en-CA" b="1" dirty="0"/>
              <a:t>Information for Patients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615D1-8D46-44DE-9193-EC3CAD5D0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442"/>
            <a:ext cx="10515600" cy="4865521"/>
          </a:xfrm>
        </p:spPr>
        <p:txBody>
          <a:bodyPr>
            <a:normAutofit/>
          </a:bodyPr>
          <a:lstStyle/>
          <a:p>
            <a:r>
              <a:rPr lang="en-CA" dirty="0"/>
              <a:t>The BC Covid website patient screening questionnaire</a:t>
            </a:r>
          </a:p>
          <a:p>
            <a:pPr lvl="1"/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Call the BC Clinic number</a:t>
            </a:r>
          </a:p>
          <a:p>
            <a:r>
              <a:rPr lang="en-CA" b="1" dirty="0"/>
              <a:t>1-888-268-4319 (1-888-COVID-19)</a:t>
            </a:r>
          </a:p>
          <a:p>
            <a:endParaRPr lang="en-CA" dirty="0"/>
          </a:p>
          <a:p>
            <a:r>
              <a:rPr lang="en-CA" dirty="0"/>
              <a:t>Check the Island Health OCTC website for treatment criteria, drug information and call if eligible</a:t>
            </a:r>
          </a:p>
          <a:p>
            <a:r>
              <a:rPr lang="en-CA" b="1" dirty="0"/>
              <a:t>1-250-737-2030-ext44685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B6F3CB-003A-4D1C-B446-DE487DBA1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457" y="1846619"/>
            <a:ext cx="6786684" cy="11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25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77F8-EB83-450D-971D-B75034F93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Primary Care options – patient meets criteria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A2B35-3191-4938-BE9B-CB517A1C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979"/>
            <a:ext cx="10515600" cy="52457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Definite </a:t>
            </a:r>
            <a:r>
              <a:rPr lang="en-CA" dirty="0" err="1"/>
              <a:t>paxlovid</a:t>
            </a:r>
            <a:r>
              <a:rPr lang="en-CA" dirty="0"/>
              <a:t> contra-indications: refer to OCTC for </a:t>
            </a:r>
            <a:r>
              <a:rPr lang="en-CA" dirty="0" err="1"/>
              <a:t>sotrovimab</a:t>
            </a:r>
            <a:endParaRPr lang="en-CA" dirty="0"/>
          </a:p>
          <a:p>
            <a:pPr lvl="1"/>
            <a:r>
              <a:rPr lang="en-CA" dirty="0"/>
              <a:t>Leave a message if after hours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No major issues/DDI’s – prescribe </a:t>
            </a:r>
            <a:r>
              <a:rPr lang="en-CA" dirty="0" err="1"/>
              <a:t>Paxlovid</a:t>
            </a:r>
            <a:endParaRPr lang="en-CA" dirty="0"/>
          </a:p>
          <a:p>
            <a:pPr lvl="1"/>
            <a:r>
              <a:rPr lang="en-CA" dirty="0"/>
              <a:t>Print Rx, Fax, drug delivered by courier to home</a:t>
            </a:r>
          </a:p>
          <a:p>
            <a:pPr lvl="1"/>
            <a:r>
              <a:rPr lang="en-CA" b="1" dirty="0"/>
              <a:t>OR direct </a:t>
            </a:r>
            <a:r>
              <a:rPr lang="en-CA" dirty="0"/>
              <a:t>patient to the BC website and central clinic for self screen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Need pharmacy review – call a pharmacist – </a:t>
            </a:r>
          </a:p>
          <a:p>
            <a:pPr lvl="1"/>
            <a:r>
              <a:rPr lang="en-CA" dirty="0"/>
              <a:t>BC pharmacy support line</a:t>
            </a:r>
          </a:p>
          <a:p>
            <a:pPr lvl="1"/>
            <a:r>
              <a:rPr lang="en-CA" dirty="0"/>
              <a:t>Local VIHA pharmacy support (for another couple weeks) </a:t>
            </a:r>
          </a:p>
          <a:p>
            <a:pPr lvl="1"/>
            <a:r>
              <a:rPr lang="en-CA" dirty="0"/>
              <a:t>Destination community pharmacy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Need clinical review - Call ID to discuss clinical case</a:t>
            </a:r>
          </a:p>
          <a:p>
            <a:pPr lvl="1"/>
            <a:r>
              <a:rPr lang="en-CA" dirty="0"/>
              <a:t>We will discuss and advise; not prescribe unless actually see patient.  </a:t>
            </a: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48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274C-C30D-4AFC-A6B0-531B5538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42" y="365125"/>
            <a:ext cx="11442032" cy="1325563"/>
          </a:xfrm>
        </p:spPr>
        <p:txBody>
          <a:bodyPr/>
          <a:lstStyle/>
          <a:p>
            <a:r>
              <a:rPr lang="en-CA" dirty="0"/>
              <a:t>Resources: BC CDC website Covid Treatments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B55189-EE57-428F-A300-4FDB50E6E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011" y="1943099"/>
            <a:ext cx="7630852" cy="427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4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708F-3338-4C01-BDDC-D36DB45B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0C41A-B055-4E13-93EA-3035A9B1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3982"/>
            <a:ext cx="10515600" cy="244164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standard Double blind, randomized, placebo-controlled study</a:t>
            </a:r>
          </a:p>
          <a:p>
            <a:r>
              <a:rPr lang="en-CA" dirty="0"/>
              <a:t>Phase 3 only</a:t>
            </a:r>
          </a:p>
          <a:p>
            <a:r>
              <a:rPr lang="en-CA" dirty="0"/>
              <a:t>Aug 2020 – March 2021</a:t>
            </a:r>
          </a:p>
          <a:p>
            <a:r>
              <a:rPr lang="en-CA" dirty="0"/>
              <a:t>4 countries (US, Canada, Brazil and Spain)</a:t>
            </a:r>
          </a:p>
          <a:p>
            <a:r>
              <a:rPr lang="en-CA" dirty="0"/>
              <a:t>Very generalizable population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9CB62C-23ED-4D6A-BDA7-A8F7CFE92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4" r="5851" b="9201"/>
          <a:stretch/>
        </p:blipFill>
        <p:spPr>
          <a:xfrm>
            <a:off x="502596" y="167568"/>
            <a:ext cx="11186808" cy="36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8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6C73-408E-408F-BC8E-0BD8F10D4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001"/>
          </a:xfrm>
        </p:spPr>
        <p:txBody>
          <a:bodyPr/>
          <a:lstStyle/>
          <a:p>
            <a:r>
              <a:rPr lang="en-CA" dirty="0" err="1"/>
              <a:t>Sotrovimab</a:t>
            </a:r>
            <a:r>
              <a:rPr lang="en-CA" dirty="0"/>
              <a:t> (</a:t>
            </a:r>
            <a:r>
              <a:rPr lang="en-CA" dirty="0" err="1"/>
              <a:t>Xevudy</a:t>
            </a:r>
            <a:r>
              <a:rPr lang="en-CA" dirty="0"/>
              <a:t>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2ED36-A250-4B60-8290-4A9B648CA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228"/>
            <a:ext cx="10515600" cy="4820735"/>
          </a:xfrm>
        </p:spPr>
        <p:txBody>
          <a:bodyPr/>
          <a:lstStyle/>
          <a:p>
            <a:r>
              <a:rPr lang="en-CA" dirty="0"/>
              <a:t>Monoclonal antibody against spike protein</a:t>
            </a:r>
          </a:p>
          <a:p>
            <a:pPr lvl="1"/>
            <a:r>
              <a:rPr lang="en-CA" dirty="0"/>
              <a:t>Large binding domain; maintained activity against Omicron</a:t>
            </a:r>
          </a:p>
          <a:p>
            <a:r>
              <a:rPr lang="en-CA" dirty="0"/>
              <a:t>Dosed 500mg IV x 1 dose IV infusion over an hour plus observation</a:t>
            </a:r>
          </a:p>
          <a:p>
            <a:r>
              <a:rPr lang="en-CA" dirty="0"/>
              <a:t>Evaluated in a randomized, double-blind placebo-controlled trial (COMET-ICE); similar to EPIC-HR (except all-cause primary endpoint)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5E1288-D50A-434C-9006-4C519050D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09"/>
          <a:stretch/>
        </p:blipFill>
        <p:spPr>
          <a:xfrm>
            <a:off x="927081" y="3618916"/>
            <a:ext cx="10337838" cy="2558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376B51-BBBB-4B89-BA2E-707F10FE7CC1}"/>
              </a:ext>
            </a:extLst>
          </p:cNvPr>
          <p:cNvSpPr txBox="1"/>
          <p:nvPr/>
        </p:nvSpPr>
        <p:spPr>
          <a:xfrm>
            <a:off x="239485" y="6477002"/>
            <a:ext cx="9405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/>
              <a:t>Source: </a:t>
            </a:r>
            <a:r>
              <a:rPr lang="pt-BR" sz="1400" b="0" i="0">
                <a:solidFill>
                  <a:srgbClr val="666666"/>
                </a:solidFill>
                <a:effectLst/>
                <a:latin typeface="ff-scala-sans-pro"/>
              </a:rPr>
              <a:t>N Engl J Med 2021; 385:1941-1950 DOI: 10.1056/NEJMoa2107934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9249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1C0B4-9E2B-45EC-A2D5-DF8791C7B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5E858A-61C2-4C25-882C-E111540B5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1" t="28749" r="59561" b="24845"/>
          <a:stretch/>
        </p:blipFill>
        <p:spPr>
          <a:xfrm>
            <a:off x="669758" y="365125"/>
            <a:ext cx="11362530" cy="6492875"/>
          </a:xfrm>
        </p:spPr>
      </p:pic>
    </p:spTree>
    <p:extLst>
      <p:ext uri="{BB962C8B-B14F-4D97-AF65-F5344CB8AC3E}">
        <p14:creationId xmlns:p14="http://schemas.microsoft.com/office/powerpoint/2010/main" val="4183426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7F78-0283-4B5B-BB63-71F4BE94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75826" cy="1325563"/>
          </a:xfrm>
        </p:spPr>
        <p:txBody>
          <a:bodyPr/>
          <a:lstStyle/>
          <a:p>
            <a:r>
              <a:rPr lang="en-CA"/>
              <a:t>Primary end-point from interim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9C8742-E974-43FF-BCF3-1E1793027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1059" y="182562"/>
            <a:ext cx="6935570" cy="649287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0D24BE-1303-443E-B6D6-F5DA4466D91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450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1% vs 7% event rate</a:t>
            </a:r>
          </a:p>
          <a:p>
            <a:r>
              <a:rPr lang="en-CA" dirty="0"/>
              <a:t>ARR of 6%</a:t>
            </a:r>
          </a:p>
          <a:p>
            <a:r>
              <a:rPr lang="en-CA" dirty="0"/>
              <a:t>RRR 85%</a:t>
            </a:r>
          </a:p>
          <a:p>
            <a:r>
              <a:rPr lang="en-CA" dirty="0"/>
              <a:t>NNT 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6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553F-F2A4-4C7A-9EA4-2FA68F41A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Considerations/challenges with sotrovimab?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CE799-15CE-4C07-B5B5-505FFE4BC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884"/>
            <a:ext cx="10515600" cy="4697079"/>
          </a:xfrm>
        </p:spPr>
        <p:txBody>
          <a:bodyPr>
            <a:normAutofit/>
          </a:bodyPr>
          <a:lstStyle/>
          <a:p>
            <a:r>
              <a:rPr lang="en-CA" dirty="0"/>
              <a:t>Clearly a potent drug in that study population</a:t>
            </a:r>
          </a:p>
          <a:p>
            <a:r>
              <a:rPr lang="en-CA" dirty="0"/>
              <a:t>Well-tolerated with few contraindications and no DDIs</a:t>
            </a:r>
          </a:p>
          <a:p>
            <a:r>
              <a:rPr lang="en-CA" dirty="0"/>
              <a:t>Infusion time and operational challenges (e.g., location, IPC issues, staffing, geography)</a:t>
            </a:r>
          </a:p>
          <a:p>
            <a:r>
              <a:rPr lang="en-CA" dirty="0"/>
              <a:t>High-cost therapy comparatively - $1800</a:t>
            </a:r>
          </a:p>
          <a:p>
            <a:r>
              <a:rPr lang="en-CA" dirty="0"/>
              <a:t>Unclear evidence for those who are immuno-competent or vaccinated as patients have or produce their own antibodies; data in seropositive patients is mixed</a:t>
            </a:r>
          </a:p>
          <a:p>
            <a:r>
              <a:rPr lang="en-CA" dirty="0"/>
              <a:t>Potential for resistance could emerge as seen with other mAbs</a:t>
            </a:r>
          </a:p>
        </p:txBody>
      </p:sp>
    </p:spTree>
    <p:extLst>
      <p:ext uri="{BB962C8B-B14F-4D97-AF65-F5344CB8AC3E}">
        <p14:creationId xmlns:p14="http://schemas.microsoft.com/office/powerpoint/2010/main" val="18029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0D58-7171-4DAA-BCA7-36014198F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72" y="271234"/>
            <a:ext cx="10515600" cy="1325563"/>
          </a:xfrm>
        </p:spPr>
        <p:txBody>
          <a:bodyPr/>
          <a:lstStyle/>
          <a:p>
            <a:r>
              <a:rPr lang="en-CA" b="1" dirty="0" err="1"/>
              <a:t>nirmatrelvir</a:t>
            </a:r>
            <a:r>
              <a:rPr lang="en-CA" b="1" dirty="0"/>
              <a:t>/ritonavir (</a:t>
            </a:r>
            <a:r>
              <a:rPr lang="en-CA" b="1" dirty="0" err="1"/>
              <a:t>Paxlovid</a:t>
            </a:r>
            <a:r>
              <a:rPr lang="en-CA" b="1" dirty="0"/>
              <a:t>)?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16DF9-32B2-4176-908E-DEB861BCD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272" y="1554391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CA" dirty="0"/>
              <a:t>Protease Inhibitor (PI) specific to SARS-COV-2</a:t>
            </a:r>
          </a:p>
          <a:p>
            <a:r>
              <a:rPr lang="en-CA" dirty="0"/>
              <a:t>Active against all variants of concern, including Omicron</a:t>
            </a:r>
          </a:p>
          <a:p>
            <a:r>
              <a:rPr lang="en-CA" dirty="0"/>
              <a:t>No measurable activity against human proteases; genotoxicity and mutagenicity not observed; similar side-effects to other PIs</a:t>
            </a:r>
          </a:p>
          <a:p>
            <a:r>
              <a:rPr lang="en-CA" dirty="0"/>
              <a:t>Extensively metabolized by CYP 3A4</a:t>
            </a:r>
          </a:p>
          <a:p>
            <a:pPr lvl="1"/>
            <a:r>
              <a:rPr lang="en-CA" dirty="0"/>
              <a:t>T1/2 = 2hrs alone; extended by ritonavir</a:t>
            </a:r>
          </a:p>
          <a:p>
            <a:pPr lvl="1"/>
            <a:r>
              <a:rPr lang="en-CA" dirty="0" err="1"/>
              <a:t>Nirmatrelvir</a:t>
            </a:r>
            <a:r>
              <a:rPr lang="en-CA" dirty="0"/>
              <a:t> is renally excreted</a:t>
            </a:r>
          </a:p>
          <a:p>
            <a:r>
              <a:rPr lang="en-CA" dirty="0"/>
              <a:t>150mg/100mg </a:t>
            </a:r>
            <a:r>
              <a:rPr lang="en-CA" dirty="0" err="1"/>
              <a:t>nirmatrelvir</a:t>
            </a:r>
            <a:r>
              <a:rPr lang="en-CA" dirty="0"/>
              <a:t>/ritonavir tabs</a:t>
            </a:r>
          </a:p>
          <a:p>
            <a:pPr lvl="1"/>
            <a:r>
              <a:rPr lang="en-CA" dirty="0"/>
              <a:t>2 tabs/1 tab (300mg/100mg) PO BID </a:t>
            </a:r>
          </a:p>
          <a:p>
            <a:pPr lvl="1"/>
            <a:r>
              <a:rPr lang="en-CA" dirty="0"/>
              <a:t>Kit contains 30 tabs</a:t>
            </a:r>
          </a:p>
          <a:p>
            <a:pPr lvl="1"/>
            <a:r>
              <a:rPr lang="en-CA" dirty="0"/>
              <a:t>Renally adjusted for eGFR 30-60m/min</a:t>
            </a:r>
          </a:p>
          <a:p>
            <a:pPr lvl="2"/>
            <a:r>
              <a:rPr lang="en-CA" dirty="0"/>
              <a:t>150mg/100mg PO BID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653B6-9620-457F-AF59-2E7BCC5F6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91" t="26428" r="52666" b="30211"/>
          <a:stretch/>
        </p:blipFill>
        <p:spPr>
          <a:xfrm>
            <a:off x="7496175" y="3473905"/>
            <a:ext cx="4591050" cy="3343275"/>
          </a:xfrm>
          <a:prstGeom prst="rect">
            <a:avLst/>
          </a:prstGeom>
        </p:spPr>
      </p:pic>
      <p:pic>
        <p:nvPicPr>
          <p:cNvPr id="5" name="Picture 2" descr="Antiviral pills to treat COVID so scarce they won't help in omicron fight">
            <a:extLst>
              <a:ext uri="{FF2B5EF4-FFF2-40B4-BE49-F238E27FC236}">
                <a16:creationId xmlns:a16="http://schemas.microsoft.com/office/drawing/2014/main" id="{4E4137DC-04CA-408E-9F6C-2B72F3CEB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521" y="770709"/>
            <a:ext cx="2206703" cy="146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905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19397</TotalTime>
  <Words>2017</Words>
  <Application>Microsoft Office PowerPoint</Application>
  <PresentationFormat>Widescreen</PresentationFormat>
  <Paragraphs>290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ff-scala-sans-pro</vt:lpstr>
      <vt:lpstr>Times New Roman</vt:lpstr>
      <vt:lpstr>Wingdings</vt:lpstr>
      <vt:lpstr>Office Theme</vt:lpstr>
      <vt:lpstr>COVID-19 Anti-viral Medications and How to Prescribe Them  </vt:lpstr>
      <vt:lpstr>Faculty/Presenter Disclosure</vt:lpstr>
      <vt:lpstr>Outline:</vt:lpstr>
      <vt:lpstr>PowerPoint Presentation</vt:lpstr>
      <vt:lpstr>Sotrovimab (Xevudy) </vt:lpstr>
      <vt:lpstr>PowerPoint Presentation</vt:lpstr>
      <vt:lpstr>Primary end-point from interim</vt:lpstr>
      <vt:lpstr>Considerations/challenges with sotrovimab? </vt:lpstr>
      <vt:lpstr>nirmatrelvir/ritonavir (Paxlovid)?</vt:lpstr>
      <vt:lpstr>EPIC-HR Study ; nirmatrelvir/ritonavir (Paxlovid)</vt:lpstr>
      <vt:lpstr>PowerPoint Presentation</vt:lpstr>
      <vt:lpstr>DDIs</vt:lpstr>
      <vt:lpstr>Common drugs that are OK </vt:lpstr>
      <vt:lpstr>Resources</vt:lpstr>
      <vt:lpstr>PowerPoint Presentation</vt:lpstr>
      <vt:lpstr>Drug Interactions – in Lexicomp database</vt:lpstr>
      <vt:lpstr>Pharmacy Support</vt:lpstr>
      <vt:lpstr>Island Health Pharmacies with Paxlovid</vt:lpstr>
      <vt:lpstr>Patient selection and eligibility criteria</vt:lpstr>
      <vt:lpstr>Evidence for Multivariable Inclusion Criteria </vt:lpstr>
      <vt:lpstr>Focus on those with the most likelihood of benefit</vt:lpstr>
      <vt:lpstr>Only since the beginning of January, the majority of hospitalizations in BC were Omicron; ~40% were primarily for COVID-19</vt:lpstr>
      <vt:lpstr>Results from HA chart review showed that % primarily for COVID differs by age</vt:lpstr>
      <vt:lpstr>Estimated % hospitalizations that are likely primarily for COVID-19, based on results of HA chart review</vt:lpstr>
      <vt:lpstr>Thermal maps  - omicron data - corrected for hospitalization</vt:lpstr>
      <vt:lpstr>PowerPoint Presentation</vt:lpstr>
      <vt:lpstr>Step-by-step clinical assessment</vt:lpstr>
      <vt:lpstr>Assess Clinical Syndrome (symptoms)</vt:lpstr>
      <vt:lpstr>Paxlovid Staged approach to implementation</vt:lpstr>
      <vt:lpstr>PowerPoint Presentation</vt:lpstr>
      <vt:lpstr>Paxlovid prescription</vt:lpstr>
      <vt:lpstr>Support for Physicians</vt:lpstr>
      <vt:lpstr>OCTC in Island Health</vt:lpstr>
      <vt:lpstr>OCTC clinic: 250-737-2030 ext 44685</vt:lpstr>
      <vt:lpstr>Referrals to BC Covid clinic 1-888-COVID19</vt:lpstr>
      <vt:lpstr>Information for Patients</vt:lpstr>
      <vt:lpstr>Primary Care options – patient meets criteria</vt:lpstr>
      <vt:lpstr>Resources: BC CDC website Covid Treatments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Therapies for Mild Covid:  Paxlovid in the ER</dc:title>
  <dc:creator>Eric Partlow</dc:creator>
  <cp:lastModifiedBy>Eric Partlow</cp:lastModifiedBy>
  <cp:revision>3</cp:revision>
  <dcterms:created xsi:type="dcterms:W3CDTF">2022-02-17T04:08:47Z</dcterms:created>
  <dcterms:modified xsi:type="dcterms:W3CDTF">2022-03-11T02:09:57Z</dcterms:modified>
</cp:coreProperties>
</file>